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36"/>
  </p:notesMasterIdLst>
  <p:sldIdLst>
    <p:sldId id="256" r:id="rId5"/>
    <p:sldId id="270" r:id="rId6"/>
    <p:sldId id="416" r:id="rId7"/>
    <p:sldId id="268" r:id="rId8"/>
    <p:sldId id="257" r:id="rId9"/>
    <p:sldId id="269" r:id="rId10"/>
    <p:sldId id="393" r:id="rId11"/>
    <p:sldId id="394" r:id="rId12"/>
    <p:sldId id="341" r:id="rId13"/>
    <p:sldId id="391" r:id="rId14"/>
    <p:sldId id="404" r:id="rId15"/>
    <p:sldId id="387" r:id="rId16"/>
    <p:sldId id="390" r:id="rId17"/>
    <p:sldId id="405" r:id="rId18"/>
    <p:sldId id="408" r:id="rId19"/>
    <p:sldId id="410" r:id="rId20"/>
    <p:sldId id="411" r:id="rId21"/>
    <p:sldId id="413" r:id="rId22"/>
    <p:sldId id="414" r:id="rId23"/>
    <p:sldId id="415" r:id="rId24"/>
    <p:sldId id="395" r:id="rId25"/>
    <p:sldId id="396" r:id="rId26"/>
    <p:sldId id="397" r:id="rId27"/>
    <p:sldId id="398" r:id="rId28"/>
    <p:sldId id="399" r:id="rId29"/>
    <p:sldId id="400" r:id="rId30"/>
    <p:sldId id="402" r:id="rId31"/>
    <p:sldId id="366" r:id="rId32"/>
    <p:sldId id="401" r:id="rId33"/>
    <p:sldId id="403"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72471E-A23B-9F3F-1A27-01CC7051A546}" name="Maria Estela Duva" initials="MED" userId="f646b45519af923e" providerId="Windows Live"/>
  <p188:author id="{527C11F7-5C01-CCD2-9379-594A22A4D146}" name="Lucas José Araújo Oliveira Zé" initials="LJAOZ" userId="7c23067a493fb29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7"/>
    <a:srgbClr val="498210"/>
    <a:srgbClr val="1B3006"/>
    <a:srgbClr val="284709"/>
    <a:srgbClr val="969FA7"/>
    <a:srgbClr val="60A917"/>
    <a:srgbClr val="4FA7FF"/>
    <a:srgbClr val="AFDF45"/>
    <a:srgbClr val="FFFF88"/>
    <a:srgbClr val="CC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5" autoAdjust="0"/>
    <p:restoredTop sz="94291" autoAdjust="0"/>
  </p:normalViewPr>
  <p:slideViewPr>
    <p:cSldViewPr snapToGrid="0">
      <p:cViewPr varScale="1">
        <p:scale>
          <a:sx n="64" d="100"/>
          <a:sy n="64" d="100"/>
        </p:scale>
        <p:origin x="102" y="174"/>
      </p:cViewPr>
      <p:guideLst/>
    </p:cSldViewPr>
  </p:slideViewPr>
  <p:outlineViewPr>
    <p:cViewPr>
      <p:scale>
        <a:sx n="33" d="100"/>
        <a:sy n="33" d="100"/>
      </p:scale>
      <p:origin x="0" y="-19098"/>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cerias" userId="8657592e-9fc8-4cd4-abc0-cc0c67f68d73" providerId="ADAL" clId="{8EC1CCDB-DFFE-42DF-8826-80F78004660C}"/>
    <pc:docChg chg="undo custSel modSld">
      <pc:chgData name="Parcerias" userId="8657592e-9fc8-4cd4-abc0-cc0c67f68d73" providerId="ADAL" clId="{8EC1CCDB-DFFE-42DF-8826-80F78004660C}" dt="2023-03-30T13:57:20.226" v="6" actId="20577"/>
      <pc:docMkLst>
        <pc:docMk/>
      </pc:docMkLst>
      <pc:sldChg chg="modSp mod">
        <pc:chgData name="Parcerias" userId="8657592e-9fc8-4cd4-abc0-cc0c67f68d73" providerId="ADAL" clId="{8EC1CCDB-DFFE-42DF-8826-80F78004660C}" dt="2023-03-30T13:57:20.226" v="6" actId="20577"/>
        <pc:sldMkLst>
          <pc:docMk/>
          <pc:sldMk cId="1014383741" sldId="256"/>
        </pc:sldMkLst>
        <pc:spChg chg="mod">
          <ac:chgData name="Parcerias" userId="8657592e-9fc8-4cd4-abc0-cc0c67f68d73" providerId="ADAL" clId="{8EC1CCDB-DFFE-42DF-8826-80F78004660C}" dt="2023-03-30T13:57:13.734" v="4" actId="20577"/>
          <ac:spMkLst>
            <pc:docMk/>
            <pc:sldMk cId="1014383741" sldId="256"/>
            <ac:spMk id="2" creationId="{24ED0E10-AE8D-49F8-A506-339010BF9DE0}"/>
          </ac:spMkLst>
        </pc:spChg>
        <pc:spChg chg="mod">
          <ac:chgData name="Parcerias" userId="8657592e-9fc8-4cd4-abc0-cc0c67f68d73" providerId="ADAL" clId="{8EC1CCDB-DFFE-42DF-8826-80F78004660C}" dt="2023-03-30T13:57:20.226" v="6" actId="20577"/>
          <ac:spMkLst>
            <pc:docMk/>
            <pc:sldMk cId="1014383741" sldId="256"/>
            <ac:spMk id="3" creationId="{1575D016-2069-4961-AF6E-A95A5AB675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63F5C-1C91-45A0-8965-E017E1E2014A}" type="datetimeFigureOut">
              <a:rPr lang="pt-BR" smtClean="0"/>
              <a:t>30/03/2023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29D9D-0752-4A8E-8256-B3AF6AEDE82D}" type="slidenum">
              <a:rPr lang="pt-BR" smtClean="0"/>
              <a:t>‹nº›</a:t>
            </a:fld>
            <a:endParaRPr lang="pt-BR"/>
          </a:p>
        </p:txBody>
      </p:sp>
    </p:spTree>
    <p:extLst>
      <p:ext uri="{BB962C8B-B14F-4D97-AF65-F5344CB8AC3E}">
        <p14:creationId xmlns:p14="http://schemas.microsoft.com/office/powerpoint/2010/main" val="237563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7</a:t>
            </a:fld>
            <a:endParaRPr lang="pt-BR"/>
          </a:p>
        </p:txBody>
      </p:sp>
    </p:spTree>
    <p:extLst>
      <p:ext uri="{BB962C8B-B14F-4D97-AF65-F5344CB8AC3E}">
        <p14:creationId xmlns:p14="http://schemas.microsoft.com/office/powerpoint/2010/main" val="231410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23</a:t>
            </a:fld>
            <a:endParaRPr lang="pt-BR"/>
          </a:p>
        </p:txBody>
      </p:sp>
    </p:spTree>
    <p:extLst>
      <p:ext uri="{BB962C8B-B14F-4D97-AF65-F5344CB8AC3E}">
        <p14:creationId xmlns:p14="http://schemas.microsoft.com/office/powerpoint/2010/main" val="376559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24</a:t>
            </a:fld>
            <a:endParaRPr lang="pt-BR"/>
          </a:p>
        </p:txBody>
      </p:sp>
    </p:spTree>
    <p:extLst>
      <p:ext uri="{BB962C8B-B14F-4D97-AF65-F5344CB8AC3E}">
        <p14:creationId xmlns:p14="http://schemas.microsoft.com/office/powerpoint/2010/main" val="292816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25</a:t>
            </a:fld>
            <a:endParaRPr lang="pt-BR"/>
          </a:p>
        </p:txBody>
      </p:sp>
    </p:spTree>
    <p:extLst>
      <p:ext uri="{BB962C8B-B14F-4D97-AF65-F5344CB8AC3E}">
        <p14:creationId xmlns:p14="http://schemas.microsoft.com/office/powerpoint/2010/main" val="264563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26</a:t>
            </a:fld>
            <a:endParaRPr lang="pt-BR"/>
          </a:p>
        </p:txBody>
      </p:sp>
    </p:spTree>
    <p:extLst>
      <p:ext uri="{BB962C8B-B14F-4D97-AF65-F5344CB8AC3E}">
        <p14:creationId xmlns:p14="http://schemas.microsoft.com/office/powerpoint/2010/main" val="136544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29</a:t>
            </a:fld>
            <a:endParaRPr lang="pt-BR"/>
          </a:p>
        </p:txBody>
      </p:sp>
    </p:spTree>
    <p:extLst>
      <p:ext uri="{BB962C8B-B14F-4D97-AF65-F5344CB8AC3E}">
        <p14:creationId xmlns:p14="http://schemas.microsoft.com/office/powerpoint/2010/main" val="207582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30</a:t>
            </a:fld>
            <a:endParaRPr lang="pt-BR"/>
          </a:p>
        </p:txBody>
      </p:sp>
    </p:spTree>
    <p:extLst>
      <p:ext uri="{BB962C8B-B14F-4D97-AF65-F5344CB8AC3E}">
        <p14:creationId xmlns:p14="http://schemas.microsoft.com/office/powerpoint/2010/main" val="13183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8</a:t>
            </a:fld>
            <a:endParaRPr lang="pt-BR"/>
          </a:p>
        </p:txBody>
      </p:sp>
    </p:spTree>
    <p:extLst>
      <p:ext uri="{BB962C8B-B14F-4D97-AF65-F5344CB8AC3E}">
        <p14:creationId xmlns:p14="http://schemas.microsoft.com/office/powerpoint/2010/main" val="210025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10</a:t>
            </a:fld>
            <a:endParaRPr lang="pt-BR"/>
          </a:p>
        </p:txBody>
      </p:sp>
    </p:spTree>
    <p:extLst>
      <p:ext uri="{BB962C8B-B14F-4D97-AF65-F5344CB8AC3E}">
        <p14:creationId xmlns:p14="http://schemas.microsoft.com/office/powerpoint/2010/main" val="254009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12</a:t>
            </a:fld>
            <a:endParaRPr lang="pt-BR"/>
          </a:p>
        </p:txBody>
      </p:sp>
    </p:spTree>
    <p:extLst>
      <p:ext uri="{BB962C8B-B14F-4D97-AF65-F5344CB8AC3E}">
        <p14:creationId xmlns:p14="http://schemas.microsoft.com/office/powerpoint/2010/main" val="297230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13</a:t>
            </a:fld>
            <a:endParaRPr lang="pt-BR"/>
          </a:p>
        </p:txBody>
      </p:sp>
    </p:spTree>
    <p:extLst>
      <p:ext uri="{BB962C8B-B14F-4D97-AF65-F5344CB8AC3E}">
        <p14:creationId xmlns:p14="http://schemas.microsoft.com/office/powerpoint/2010/main" val="285884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18</a:t>
            </a:fld>
            <a:endParaRPr lang="pt-BR"/>
          </a:p>
        </p:txBody>
      </p:sp>
    </p:spTree>
    <p:extLst>
      <p:ext uri="{BB962C8B-B14F-4D97-AF65-F5344CB8AC3E}">
        <p14:creationId xmlns:p14="http://schemas.microsoft.com/office/powerpoint/2010/main" val="356037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19</a:t>
            </a:fld>
            <a:endParaRPr lang="pt-BR"/>
          </a:p>
        </p:txBody>
      </p:sp>
    </p:spTree>
    <p:extLst>
      <p:ext uri="{BB962C8B-B14F-4D97-AF65-F5344CB8AC3E}">
        <p14:creationId xmlns:p14="http://schemas.microsoft.com/office/powerpoint/2010/main" val="277535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21</a:t>
            </a:fld>
            <a:endParaRPr lang="pt-BR"/>
          </a:p>
        </p:txBody>
      </p:sp>
    </p:spTree>
    <p:extLst>
      <p:ext uri="{BB962C8B-B14F-4D97-AF65-F5344CB8AC3E}">
        <p14:creationId xmlns:p14="http://schemas.microsoft.com/office/powerpoint/2010/main" val="198876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4C29D9D-0752-4A8E-8256-B3AF6AEDE82D}" type="slidenum">
              <a:rPr lang="pt-BR" smtClean="0"/>
              <a:t>22</a:t>
            </a:fld>
            <a:endParaRPr lang="pt-BR"/>
          </a:p>
        </p:txBody>
      </p:sp>
    </p:spTree>
    <p:extLst>
      <p:ext uri="{BB962C8B-B14F-4D97-AF65-F5344CB8AC3E}">
        <p14:creationId xmlns:p14="http://schemas.microsoft.com/office/powerpoint/2010/main" val="336835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1B21219-9E0E-440F-A801-05DAC25FDE50}" type="datetimeFigureOut">
              <a:rPr lang="pt-BR" smtClean="0"/>
              <a:t>30/03/2023</a:t>
            </a:fld>
            <a:endParaRPr lang="pt-B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423052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1B21219-9E0E-440F-A801-05DAC25FDE50}" type="datetimeFigureOut">
              <a:rPr lang="pt-BR" smtClean="0"/>
              <a:t>30/03/2023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286452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1B21219-9E0E-440F-A801-05DAC25FDE50}" type="datetimeFigureOut">
              <a:rPr lang="pt-BR" smtClean="0"/>
              <a:t>30/03/2023</a:t>
            </a:fld>
            <a:endParaRPr lang="pt-BR"/>
          </a:p>
        </p:txBody>
      </p:sp>
      <p:sp>
        <p:nvSpPr>
          <p:cNvPr id="5" name="Footer Placeholder 4"/>
          <p:cNvSpPr>
            <a:spLocks noGrp="1"/>
          </p:cNvSpPr>
          <p:nvPr>
            <p:ph type="ftr" sz="quarter" idx="11"/>
          </p:nvPr>
        </p:nvSpPr>
        <p:spPr>
          <a:xfrm>
            <a:off x="774923" y="5951811"/>
            <a:ext cx="7896279" cy="365125"/>
          </a:xfrm>
        </p:spPr>
        <p:txBody>
          <a:bodyPr/>
          <a:lstStyle/>
          <a:p>
            <a:endParaRPr lang="pt-B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15364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1B21219-9E0E-440F-A801-05DAC25FDE50}" type="datetimeFigureOut">
              <a:rPr lang="pt-BR" smtClean="0"/>
              <a:t>30/03/2023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558300" y="5956137"/>
            <a:ext cx="1052508" cy="365125"/>
          </a:xfrm>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130640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1B21219-9E0E-440F-A801-05DAC25FDE50}" type="datetimeFigureOut">
              <a:rPr lang="pt-BR" smtClean="0"/>
              <a:t>30/03/2023</a:t>
            </a:fld>
            <a:endParaRPr lang="pt-B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229143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1B21219-9E0E-440F-A801-05DAC25FDE50}" type="datetimeFigureOut">
              <a:rPr lang="pt-BR" smtClean="0"/>
              <a:t>30/03/2023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141637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1B21219-9E0E-440F-A801-05DAC25FDE50}" type="datetimeFigureOut">
              <a:rPr lang="pt-BR" smtClean="0"/>
              <a:t>30/03/2023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412187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1B21219-9E0E-440F-A801-05DAC25FDE50}" type="datetimeFigureOut">
              <a:rPr lang="pt-BR" smtClean="0"/>
              <a:t>30/03/2023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35848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21219-9E0E-440F-A801-05DAC25FDE50}" type="datetimeFigureOut">
              <a:rPr lang="pt-BR" smtClean="0"/>
              <a:t>30/03/2023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205104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pt-BR"/>
              <a:t>Clique para editar o título Mestre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1B21219-9E0E-440F-A801-05DAC25FDE50}" type="datetimeFigureOut">
              <a:rPr lang="pt-BR" smtClean="0"/>
              <a:t>30/03/2023</a:t>
            </a:fld>
            <a:endParaRPr lang="pt-B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681E783-5B8D-4DAE-9A17-A35AC35D0286}" type="slidenum">
              <a:rPr lang="pt-BR" smtClean="0"/>
              <a:t>‹nº›</a:t>
            </a:fld>
            <a:endParaRPr lang="pt-BR"/>
          </a:p>
        </p:txBody>
      </p:sp>
    </p:spTree>
    <p:extLst>
      <p:ext uri="{BB962C8B-B14F-4D97-AF65-F5344CB8AC3E}">
        <p14:creationId xmlns:p14="http://schemas.microsoft.com/office/powerpoint/2010/main" val="344153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1B21219-9E0E-440F-A801-05DAC25FDE50}" type="datetimeFigureOut">
              <a:rPr lang="pt-BR" smtClean="0"/>
              <a:t>30/03/2023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681E783-5B8D-4DAE-9A17-A35AC35D0286}" type="slidenum">
              <a:rPr lang="pt-BR" smtClean="0"/>
              <a:t>‹nº›</a:t>
            </a:fld>
            <a:endParaRPr lang="pt-BR"/>
          </a:p>
        </p:txBody>
      </p:sp>
    </p:spTree>
    <p:extLst>
      <p:ext uri="{BB962C8B-B14F-4D97-AF65-F5344CB8AC3E}">
        <p14:creationId xmlns:p14="http://schemas.microsoft.com/office/powerpoint/2010/main" val="90517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1B21219-9E0E-440F-A801-05DAC25FDE50}" type="datetimeFigureOut">
              <a:rPr lang="pt-BR" smtClean="0"/>
              <a:t>30/03/2023</a:t>
            </a:fld>
            <a:endParaRPr lang="pt-B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pt-B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681E783-5B8D-4DAE-9A17-A35AC35D0286}" type="slidenum">
              <a:rPr lang="pt-BR" smtClean="0"/>
              <a:t>‹nº›</a:t>
            </a:fld>
            <a:endParaRPr lang="pt-B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5713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ingressosonline.fflorestal.sp.gov.b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nfraestruturameioambiente.sp.gov.br/fundacaoflorestal/2023/01/portaria-normativa-ff-de-n-372-2023/" TargetMode="External"/><Relationship Id="rId2" Type="http://schemas.openxmlformats.org/officeDocument/2006/relationships/hyperlink" Target="https://www.infraestruturameioambiente.sp.gov.br/fundacaofloresta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470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D0E10-AE8D-49F8-A506-339010BF9DE0}"/>
              </a:ext>
            </a:extLst>
          </p:cNvPr>
          <p:cNvSpPr>
            <a:spLocks noGrp="1"/>
          </p:cNvSpPr>
          <p:nvPr>
            <p:ph type="ctrTitle"/>
          </p:nvPr>
        </p:nvSpPr>
        <p:spPr>
          <a:xfrm>
            <a:off x="581188" y="949559"/>
            <a:ext cx="10993549" cy="715603"/>
          </a:xfrm>
        </p:spPr>
        <p:txBody>
          <a:bodyPr>
            <a:normAutofit fontScale="90000"/>
          </a:bodyPr>
          <a:lstStyle/>
          <a:p>
            <a:r>
              <a:rPr lang="pt-BR" b="1" dirty="0">
                <a:solidFill>
                  <a:schemeClr val="bg1"/>
                </a:solidFill>
              </a:rPr>
              <a:t>MANUAL PARA PROCEDIMENTOS </a:t>
            </a:r>
            <a:br>
              <a:rPr lang="pt-BR" b="1" dirty="0">
                <a:solidFill>
                  <a:schemeClr val="bg1"/>
                </a:solidFill>
              </a:rPr>
            </a:br>
            <a:r>
              <a:rPr lang="pt-BR" b="1" dirty="0">
                <a:solidFill>
                  <a:schemeClr val="bg1"/>
                </a:solidFill>
              </a:rPr>
              <a:t>DE OPERAÇÃO </a:t>
            </a:r>
          </a:p>
        </p:txBody>
      </p:sp>
      <p:sp>
        <p:nvSpPr>
          <p:cNvPr id="3" name="Subtítulo 2">
            <a:extLst>
              <a:ext uri="{FF2B5EF4-FFF2-40B4-BE49-F238E27FC236}">
                <a16:creationId xmlns:a16="http://schemas.microsoft.com/office/drawing/2014/main" id="{1575D016-2069-4961-AF6E-A95A5AB675BC}"/>
              </a:ext>
            </a:extLst>
          </p:cNvPr>
          <p:cNvSpPr>
            <a:spLocks noGrp="1"/>
          </p:cNvSpPr>
          <p:nvPr>
            <p:ph type="subTitle" idx="1"/>
          </p:nvPr>
        </p:nvSpPr>
        <p:spPr>
          <a:xfrm>
            <a:off x="581194" y="1772087"/>
            <a:ext cx="10993546" cy="1193839"/>
          </a:xfrm>
        </p:spPr>
        <p:txBody>
          <a:bodyPr>
            <a:normAutofit/>
          </a:bodyPr>
          <a:lstStyle/>
          <a:p>
            <a:r>
              <a:rPr lang="pt-BR" sz="2400">
                <a:solidFill>
                  <a:schemeClr val="bg1">
                    <a:lumMod val="85000"/>
                  </a:schemeClr>
                </a:solidFill>
              </a:rPr>
              <a:t>AUTORIZAÇÕES </a:t>
            </a:r>
            <a:r>
              <a:rPr lang="pt-BR" sz="2400" dirty="0">
                <a:solidFill>
                  <a:schemeClr val="bg1">
                    <a:lumMod val="85000"/>
                  </a:schemeClr>
                </a:solidFill>
              </a:rPr>
              <a:t>DE USO DE ÁREA</a:t>
            </a:r>
          </a:p>
          <a:p>
            <a:endParaRPr lang="pt-BR" sz="1800" dirty="0">
              <a:solidFill>
                <a:schemeClr val="bg1">
                  <a:lumMod val="85000"/>
                </a:schemeClr>
              </a:solidFill>
            </a:endParaRPr>
          </a:p>
        </p:txBody>
      </p:sp>
      <p:pic>
        <p:nvPicPr>
          <p:cNvPr id="6" name="Imagem 5">
            <a:extLst>
              <a:ext uri="{FF2B5EF4-FFF2-40B4-BE49-F238E27FC236}">
                <a16:creationId xmlns:a16="http://schemas.microsoft.com/office/drawing/2014/main" id="{5927F77E-21A4-4CAB-B286-55BDF9990D1E}"/>
              </a:ext>
            </a:extLst>
          </p:cNvPr>
          <p:cNvPicPr>
            <a:picLocks noChangeAspect="1"/>
          </p:cNvPicPr>
          <p:nvPr/>
        </p:nvPicPr>
        <p:blipFill>
          <a:blip r:embed="rId2"/>
          <a:stretch>
            <a:fillRect/>
          </a:stretch>
        </p:blipFill>
        <p:spPr>
          <a:xfrm>
            <a:off x="6698822" y="3429000"/>
            <a:ext cx="4875915" cy="2825295"/>
          </a:xfrm>
          <a:prstGeom prst="rect">
            <a:avLst/>
          </a:prstGeom>
        </p:spPr>
      </p:pic>
      <p:sp>
        <p:nvSpPr>
          <p:cNvPr id="5" name="Subtítulo 2">
            <a:extLst>
              <a:ext uri="{FF2B5EF4-FFF2-40B4-BE49-F238E27FC236}">
                <a16:creationId xmlns:a16="http://schemas.microsoft.com/office/drawing/2014/main" id="{2E91C470-0757-4D4A-A98F-7AF4835CC4FC}"/>
              </a:ext>
            </a:extLst>
          </p:cNvPr>
          <p:cNvSpPr txBox="1">
            <a:spLocks/>
          </p:cNvSpPr>
          <p:nvPr/>
        </p:nvSpPr>
        <p:spPr>
          <a:xfrm>
            <a:off x="581188" y="4277129"/>
            <a:ext cx="5574305" cy="197716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pt-BR" sz="700" b="0" i="0" u="none" strike="noStrike" baseline="0" dirty="0">
              <a:solidFill>
                <a:srgbClr val="000000"/>
              </a:solidFill>
              <a:latin typeface="Calibri" panose="020F0502020204030204" pitchFamily="34" charset="0"/>
            </a:endParaRPr>
          </a:p>
          <a:p>
            <a:r>
              <a:rPr lang="pt-BR" sz="1400" b="0" i="0" u="none" strike="noStrike" baseline="0" dirty="0">
                <a:solidFill>
                  <a:srgbClr val="FFFFFF"/>
                </a:solidFill>
                <a:latin typeface="Calibri" panose="020F0502020204030204" pitchFamily="34" charset="0"/>
              </a:rPr>
              <a:t>Núcleo de Negócios e Parcerias para Sustentabilidade</a:t>
            </a:r>
          </a:p>
          <a:p>
            <a:r>
              <a:rPr lang="pt-BR" sz="1400" b="0" i="0" u="none" strike="noStrike" baseline="0" dirty="0">
                <a:solidFill>
                  <a:srgbClr val="FFFFFF"/>
                </a:solidFill>
                <a:latin typeface="Calibri" panose="020F0502020204030204" pitchFamily="34" charset="0"/>
              </a:rPr>
              <a:t>parcerias@fflorestal.sp.gov.br</a:t>
            </a:r>
          </a:p>
          <a:p>
            <a:r>
              <a:rPr lang="pt-BR" sz="1400" b="0" i="0" u="none" strike="noStrike" baseline="0" dirty="0">
                <a:solidFill>
                  <a:srgbClr val="FFFFFF"/>
                </a:solidFill>
                <a:latin typeface="Calibri" panose="020F0502020204030204" pitchFamily="34" charset="0"/>
              </a:rPr>
              <a:t>Av. Professor Frederico Hermann Junior, 345</a:t>
            </a:r>
            <a:r>
              <a:rPr lang="pt-BR" sz="1400" dirty="0">
                <a:solidFill>
                  <a:srgbClr val="FFFFFF"/>
                </a:solidFill>
                <a:latin typeface="Calibri" panose="020F0502020204030204" pitchFamily="34" charset="0"/>
              </a:rPr>
              <a:t> - </a:t>
            </a:r>
            <a:r>
              <a:rPr lang="pt-BR" sz="1400" b="0" i="0" u="none" strike="noStrike" baseline="0" dirty="0">
                <a:solidFill>
                  <a:srgbClr val="FFFFFF"/>
                </a:solidFill>
                <a:latin typeface="Calibri" panose="020F0502020204030204" pitchFamily="34" charset="0"/>
              </a:rPr>
              <a:t>Alto de Pinheiros</a:t>
            </a:r>
          </a:p>
          <a:p>
            <a:r>
              <a:rPr lang="pt-BR" sz="1400" b="0" i="0" u="none" strike="noStrike" baseline="0" dirty="0">
                <a:solidFill>
                  <a:srgbClr val="FFFFFF"/>
                </a:solidFill>
                <a:latin typeface="Calibri" panose="020F0502020204030204" pitchFamily="34" charset="0"/>
              </a:rPr>
              <a:t>CEP 05459-010 - São Paulo/SP</a:t>
            </a:r>
          </a:p>
          <a:p>
            <a:r>
              <a:rPr lang="pt-BR" sz="1400" b="0" i="0" u="none" strike="noStrike" baseline="0" dirty="0">
                <a:solidFill>
                  <a:srgbClr val="FFFFFF"/>
                </a:solidFill>
                <a:latin typeface="Calibri" panose="020F0502020204030204" pitchFamily="34" charset="0"/>
              </a:rPr>
              <a:t>(11) 2997-5000</a:t>
            </a:r>
            <a:endParaRPr lang="pt-BR" sz="1050" dirty="0">
              <a:solidFill>
                <a:schemeClr val="bg2">
                  <a:lumMod val="25000"/>
                </a:schemeClr>
              </a:solidFill>
            </a:endParaRPr>
          </a:p>
        </p:txBody>
      </p:sp>
    </p:spTree>
    <p:extLst>
      <p:ext uri="{BB962C8B-B14F-4D97-AF65-F5344CB8AC3E}">
        <p14:creationId xmlns:p14="http://schemas.microsoft.com/office/powerpoint/2010/main" val="101438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 Checagem Vagas</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 Rondas</a:t>
            </a:r>
            <a:endParaRPr lang="pt-BR" sz="1700" dirty="0"/>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3754" y="2294762"/>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 Relação Vagas</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8" y="2910647"/>
            <a:ext cx="2389740" cy="893705"/>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 Checagem Docs</a:t>
            </a:r>
            <a:r>
              <a:rPr lang="pt-BR" sz="1600" dirty="0"/>
              <a:t>.</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6"/>
            <a:ext cx="2044019" cy="23612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50" dirty="0">
                <a:solidFill>
                  <a:schemeClr val="bg2">
                    <a:lumMod val="25000"/>
                  </a:schemeClr>
                </a:solidFill>
                <a:latin typeface="Gill Sans MT" panose="020B0502020104020203"/>
              </a:rPr>
              <a:t>Verifique se os locais para prestação de serviço estão em condições adequadas para receber os parceiros;</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1" y="3021008"/>
            <a:ext cx="2044019" cy="2834847"/>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50" dirty="0">
                <a:solidFill>
                  <a:schemeClr val="bg2">
                    <a:lumMod val="25000"/>
                  </a:schemeClr>
                </a:solidFill>
                <a:latin typeface="Gill Sans MT" panose="020B0502020104020203"/>
              </a:rPr>
              <a:t>Atente-se para que os funcionários que trabalham com Uso Público tenham em mãos a relação de vagas agendadas (principalmente os colaboradores da portaria);</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5" y="3624503"/>
            <a:ext cx="2044019" cy="3153983"/>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pt-BR" sz="1500" dirty="0">
                <a:solidFill>
                  <a:schemeClr val="bg2">
                    <a:lumMod val="25000"/>
                  </a:schemeClr>
                </a:solidFill>
                <a:latin typeface="Gill Sans MT" panose="020B0502020104020203"/>
              </a:rPr>
              <a:t>Checagem de documentos na portaria:</a:t>
            </a:r>
          </a:p>
          <a:p>
            <a:pPr lvl="0" rtl="0"/>
            <a:r>
              <a:rPr lang="pt-BR" sz="1500" dirty="0">
                <a:solidFill>
                  <a:schemeClr val="bg2">
                    <a:lumMod val="25000"/>
                  </a:schemeClr>
                </a:solidFill>
                <a:latin typeface="Gill Sans MT" panose="020B0502020104020203"/>
              </a:rPr>
              <a:t>1. Comprovante de reserva da vaga;</a:t>
            </a:r>
          </a:p>
          <a:p>
            <a:r>
              <a:rPr lang="pt-BR" sz="1500" dirty="0">
                <a:solidFill>
                  <a:schemeClr val="bg2">
                    <a:lumMod val="25000"/>
                  </a:schemeClr>
                </a:solidFill>
                <a:latin typeface="Gill Sans MT" panose="020B0502020104020203"/>
              </a:rPr>
              <a:t>2. Documentos pessoais com foto;</a:t>
            </a:r>
          </a:p>
          <a:p>
            <a:r>
              <a:rPr lang="pt-BR" sz="1500" dirty="0">
                <a:solidFill>
                  <a:schemeClr val="bg2">
                    <a:lumMod val="25000"/>
                  </a:schemeClr>
                </a:solidFill>
                <a:latin typeface="Gill Sans MT" panose="020B0502020104020203"/>
              </a:rPr>
              <a:t>3. Cópia do TAU assinado com a Fundação Florestal;</a:t>
            </a:r>
          </a:p>
          <a:p>
            <a:pPr lvl="0" rtl="0"/>
            <a:r>
              <a:rPr lang="pt-BR" sz="1500" dirty="0">
                <a:solidFill>
                  <a:schemeClr val="bg2">
                    <a:lumMod val="25000"/>
                  </a:schemeClr>
                </a:solidFill>
                <a:latin typeface="Gill Sans MT" panose="020B0502020104020203"/>
              </a:rPr>
              <a:t>4. Quantidade de visitantes por grupo agendado (se houver);</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2.3. ORIENTAÇÕES PARA </a:t>
            </a:r>
            <a:r>
              <a:rPr lang="pt-BR" i="1" dirty="0"/>
              <a:t>CHECK-IN </a:t>
            </a:r>
            <a:br>
              <a:rPr lang="pt-BR" i="1" dirty="0"/>
            </a:br>
            <a:r>
              <a:rPr lang="pt-BR" i="1" dirty="0"/>
              <a:t>D</a:t>
            </a:r>
            <a:r>
              <a:rPr lang="pt-BR" dirty="0"/>
              <a:t>os AUTORIZATÁRIOS</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 Indicação Vaga</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5"/>
            <a:ext cx="2044019" cy="2469741"/>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50" dirty="0">
                <a:solidFill>
                  <a:schemeClr val="bg2">
                    <a:lumMod val="25000"/>
                  </a:schemeClr>
                </a:solidFill>
              </a:rPr>
              <a:t>Indicação aos parceiros sobre os locais para prestação de serviço e acompanhamento até a vaga (se houver necessidade);</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86288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50" dirty="0">
                <a:solidFill>
                  <a:schemeClr val="bg2">
                    <a:lumMod val="25000"/>
                  </a:schemeClr>
                </a:solidFill>
              </a:rPr>
              <a:t>Realização de rondas nos locais de prestação de serviço para verificar se as orientações estão sendo seguidas. </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230493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3. ACOMPANHAMENTO E INSTRUÇÃO PROCESSUAL</a:t>
            </a:r>
            <a:br>
              <a:rPr lang="pt-BR" dirty="0"/>
            </a:br>
            <a:r>
              <a:rPr lang="pt-BR" dirty="0"/>
              <a:t>DAS PARCERIAS FORMALIZADAS</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1" y="1887194"/>
            <a:ext cx="8509265" cy="4970805"/>
          </a:xfrm>
        </p:spPr>
        <p:txBody>
          <a:bodyPr>
            <a:normAutofit fontScale="25000" lnSpcReduction="20000"/>
          </a:bodyPr>
          <a:lstStyle/>
          <a:p>
            <a:pPr marL="305435" indent="-305435">
              <a:lnSpc>
                <a:spcPct val="120000"/>
              </a:lnSpc>
            </a:pPr>
            <a:r>
              <a:rPr lang="pt-BR" sz="8000" dirty="0"/>
              <a:t>A equipe de gestão da Unidade de Conservação deverá fazer o acompanhamento do TAU durante toda a sua vigência;</a:t>
            </a:r>
            <a:endParaRPr lang="pt-BR"/>
          </a:p>
          <a:p>
            <a:pPr marL="305435" indent="-305435">
              <a:lnSpc>
                <a:spcPct val="120000"/>
              </a:lnSpc>
            </a:pPr>
            <a:endParaRPr lang="pt-BR" sz="8000" dirty="0"/>
          </a:p>
          <a:p>
            <a:pPr marL="305435" indent="-305435">
              <a:lnSpc>
                <a:spcPct val="120000"/>
              </a:lnSpc>
            </a:pPr>
            <a:r>
              <a:rPr lang="pt-BR" sz="8000" dirty="0"/>
              <a:t>Cada parceiro terá um processo administrativo em seu nome pelo Sistema E-Ambiente, aberto quando da formalização do TAU;</a:t>
            </a:r>
          </a:p>
          <a:p>
            <a:pPr marL="305435" indent="-305435">
              <a:lnSpc>
                <a:spcPct val="120000"/>
              </a:lnSpc>
            </a:pPr>
            <a:endParaRPr lang="pt-BR" sz="8000" dirty="0"/>
          </a:p>
          <a:p>
            <a:pPr marL="305435" indent="-305435">
              <a:lnSpc>
                <a:spcPct val="120000"/>
              </a:lnSpc>
            </a:pPr>
            <a:r>
              <a:rPr lang="pt-BR" sz="8000" dirty="0"/>
              <a:t>Nesses processos deverão ser anexadas todas as informações referentes ao parceiro:</a:t>
            </a:r>
          </a:p>
          <a:p>
            <a:pPr marL="723900" indent="-447675">
              <a:lnSpc>
                <a:spcPct val="120000"/>
              </a:lnSpc>
              <a:spcAft>
                <a:spcPts val="0"/>
              </a:spcAft>
              <a:buFont typeface="Wingdings" panose="05000000000000000000" pitchFamily="2" charset="2"/>
              <a:buChar char="Ø"/>
            </a:pPr>
            <a:r>
              <a:rPr lang="pt-BR" sz="7600" dirty="0"/>
              <a:t>Comprovação de serviços realizados em substituição ao pagamento de valores de outorga (se houver);</a:t>
            </a:r>
          </a:p>
          <a:p>
            <a:pPr marL="723900" indent="-447675">
              <a:lnSpc>
                <a:spcPct val="120000"/>
              </a:lnSpc>
              <a:spcAft>
                <a:spcPts val="0"/>
              </a:spcAft>
              <a:buFont typeface="Wingdings" panose="05000000000000000000" pitchFamily="2" charset="2"/>
              <a:buChar char="Ø"/>
            </a:pPr>
            <a:r>
              <a:rPr lang="pt-BR" sz="7600" dirty="0"/>
              <a:t>Quaisquer outros documentos referentes ao parceiro;</a:t>
            </a:r>
          </a:p>
          <a:p>
            <a:pPr marL="723900" indent="-447675">
              <a:lnSpc>
                <a:spcPct val="120000"/>
              </a:lnSpc>
              <a:spcAft>
                <a:spcPts val="0"/>
              </a:spcAft>
              <a:buFont typeface="Wingdings" panose="05000000000000000000" pitchFamily="2" charset="2"/>
              <a:buChar char="Ø"/>
            </a:pPr>
            <a:r>
              <a:rPr lang="pt-BR" sz="7600" dirty="0">
                <a:ea typeface="+mn-lt"/>
                <a:cs typeface="+mn-lt"/>
              </a:rPr>
              <a:t>Penalidades e sanções eventualmente aplicadas.</a:t>
            </a:r>
            <a:endParaRPr lang="pt-BR" sz="7600" dirty="0"/>
          </a:p>
          <a:p>
            <a:pPr marL="305435" indent="-305435"/>
            <a:endParaRPr lang="pt-BR" sz="2000" dirty="0"/>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6146" name="Picture 2">
            <a:extLst>
              <a:ext uri="{FF2B5EF4-FFF2-40B4-BE49-F238E27FC236}">
                <a16:creationId xmlns:a16="http://schemas.microsoft.com/office/drawing/2014/main" id="{2A860E93-5C67-7BDF-1F87-6F790BD04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458" y="4372596"/>
            <a:ext cx="2520350" cy="2520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7E61044-0A4D-138D-B775-C351077E2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457" y="2349568"/>
            <a:ext cx="2520351" cy="17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2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 AGENDAMENTO E COMPRA DE VAGAS PELOS </a:t>
            </a:r>
            <a:br>
              <a:rPr lang="pt-BR" dirty="0"/>
            </a:br>
            <a:r>
              <a:rPr lang="pt-BR" dirty="0"/>
              <a:t>PARCEIROS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447841" y="1897810"/>
            <a:ext cx="11029616" cy="4597879"/>
          </a:xfrm>
        </p:spPr>
        <p:txBody>
          <a:bodyPr>
            <a:normAutofit/>
          </a:bodyPr>
          <a:lstStyle/>
          <a:p>
            <a:pPr lvl="0"/>
            <a:r>
              <a:rPr lang="pt-BR" sz="2000" dirty="0"/>
              <a:t>Após a efetivação do cadastro e a publicação do Termo de Autorização de Uso (TAU) no Diário Oficial do Estado, os parceiros receberão um CÓDIGO DE CREDÊNCIADO para compra de vagas das atividades nas Unidades de Conservação às quais foram autorizados;</a:t>
            </a:r>
          </a:p>
          <a:p>
            <a:pPr lvl="0"/>
            <a:endParaRPr lang="pt-BR" sz="2000" dirty="0"/>
          </a:p>
          <a:p>
            <a:pPr lvl="0"/>
            <a:r>
              <a:rPr lang="pt-BR" sz="2000" dirty="0"/>
              <a:t>As compras serão realizadas pelo site de venda online de ingressos da Fundação Florestal:</a:t>
            </a:r>
          </a:p>
          <a:p>
            <a:pPr marL="0" indent="0" algn="ctr">
              <a:buNone/>
            </a:pPr>
            <a:r>
              <a:rPr lang="pt-BR" sz="2600" b="1" dirty="0">
                <a:hlinkClick r:id="rId4"/>
              </a:rPr>
              <a:t>www.ingressosonline.fflorestal.sp.gov.br</a:t>
            </a:r>
            <a:endParaRPr lang="pt-BR" sz="2600" b="1" dirty="0"/>
          </a:p>
          <a:p>
            <a:pPr marL="0" indent="0" algn="ctr">
              <a:buNone/>
            </a:pPr>
            <a:endParaRPr lang="pt-BR" sz="2000" dirty="0"/>
          </a:p>
        </p:txBody>
      </p:sp>
    </p:spTree>
    <p:extLst>
      <p:ext uri="{BB962C8B-B14F-4D97-AF65-F5344CB8AC3E}">
        <p14:creationId xmlns:p14="http://schemas.microsoft.com/office/powerpoint/2010/main" val="318273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4.1. COMO VERIFICAR O AGENDAMENTO E A </a:t>
            </a:r>
            <a:br>
              <a:rPr lang="pt-BR" dirty="0"/>
            </a:br>
            <a:r>
              <a:rPr lang="pt-BR" dirty="0"/>
              <a:t>COMPRA DE VAGAS pelos PARCEIROS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447842" y="1474442"/>
            <a:ext cx="9593306" cy="5383558"/>
          </a:xfrm>
        </p:spPr>
        <p:txBody>
          <a:bodyPr>
            <a:normAutofit/>
          </a:bodyPr>
          <a:lstStyle/>
          <a:p>
            <a:pPr marL="0" lvl="0" indent="0">
              <a:buNone/>
            </a:pPr>
            <a:r>
              <a:rPr lang="pt-BR" sz="2000" b="1" dirty="0"/>
              <a:t>ATENÇÃO</a:t>
            </a:r>
            <a:r>
              <a:rPr lang="pt-BR" sz="2000" dirty="0"/>
              <a:t>:</a:t>
            </a:r>
          </a:p>
          <a:p>
            <a:r>
              <a:rPr lang="pt-BR" sz="2000" dirty="0"/>
              <a:t>A cada agendamento e compra realizada, a equipe de gestão da Unidade de Conservação será automaticamente notificada por e-mail, no endereço eletrônico institucional da Unidade. </a:t>
            </a:r>
            <a:r>
              <a:rPr lang="pt-BR" sz="2000" b="1" dirty="0"/>
              <a:t>Fique atento à Caixa de Entrada desse e-mail!</a:t>
            </a:r>
          </a:p>
          <a:p>
            <a:pPr marL="0" indent="0">
              <a:buNone/>
            </a:pPr>
            <a:endParaRPr lang="pt-BR" sz="2000" dirty="0"/>
          </a:p>
          <a:p>
            <a:pPr lvl="0"/>
            <a:r>
              <a:rPr lang="pt-BR" sz="2000" dirty="0"/>
              <a:t>Unidade poderá checar o agendamento das vagas pelo sistemas interno de gerenciamento de venda online da Fundação Florestal, conforme passo a passo disponibilizado em manual do Sistema;</a:t>
            </a:r>
          </a:p>
          <a:p>
            <a:pPr lvl="0"/>
            <a:endParaRPr lang="pt-BR" sz="2000" dirty="0"/>
          </a:p>
          <a:p>
            <a:pPr lvl="0"/>
            <a:r>
              <a:rPr lang="pt-BR" sz="2000" dirty="0"/>
              <a:t>A equipe responsável pela gestão do Sistema de venda Online da Fundação Florestal,  encaminhará a cada Unidade de Conservação um login e senha para acesso aos agendamentos e compra de vagas em nome da Unidade.  Veja o passo a passo a seguir.</a:t>
            </a:r>
          </a:p>
        </p:txBody>
      </p:sp>
      <p:pic>
        <p:nvPicPr>
          <p:cNvPr id="4" name="Picture 2">
            <a:extLst>
              <a:ext uri="{FF2B5EF4-FFF2-40B4-BE49-F238E27FC236}">
                <a16:creationId xmlns:a16="http://schemas.microsoft.com/office/drawing/2014/main" id="{C8A084B3-A294-45D4-6F0C-D5FC69520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6688" y="2567868"/>
            <a:ext cx="1134120" cy="1134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FD34DFB-E5DB-BDD4-5B83-AA5FF39BAF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92" y="4424533"/>
            <a:ext cx="1174716" cy="140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0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normAutofit/>
          </a:bodyPr>
          <a:lstStyle/>
          <a:p>
            <a:r>
              <a:rPr lang="pt-BR" dirty="0"/>
              <a:t>5. Procedimento para conversão Dos valores</a:t>
            </a:r>
            <a:br>
              <a:rPr lang="pt-BR" dirty="0"/>
            </a:br>
            <a:r>
              <a:rPr lang="pt-BR" dirty="0"/>
              <a:t>de outorga em serviços</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1" y="1887194"/>
            <a:ext cx="9770507" cy="4970805"/>
          </a:xfrm>
        </p:spPr>
        <p:txBody>
          <a:bodyPr>
            <a:normAutofit fontScale="25000" lnSpcReduction="20000"/>
          </a:bodyPr>
          <a:lstStyle/>
          <a:p>
            <a:pPr marL="0" indent="0">
              <a:buNone/>
            </a:pPr>
            <a:endParaRPr lang="pt-BR" sz="2000" dirty="0"/>
          </a:p>
          <a:p>
            <a:endParaRPr lang="pt-BR" sz="2000" dirty="0"/>
          </a:p>
          <a:p>
            <a:endParaRPr lang="pt-BR" sz="2000" dirty="0"/>
          </a:p>
          <a:p>
            <a:endParaRPr lang="pt-BR" sz="2000" dirty="0"/>
          </a:p>
          <a:p>
            <a:pPr marL="0" indent="0">
              <a:buNone/>
            </a:pPr>
            <a:endParaRPr lang="pt-BR" sz="2000" dirty="0"/>
          </a:p>
          <a:p>
            <a:pPr marL="0" indent="0">
              <a:lnSpc>
                <a:spcPct val="120000"/>
              </a:lnSpc>
              <a:buNone/>
            </a:pPr>
            <a:endParaRPr lang="pt-BR" sz="8000" b="1" dirty="0"/>
          </a:p>
          <a:p>
            <a:pPr>
              <a:lnSpc>
                <a:spcPct val="120000"/>
              </a:lnSpc>
            </a:pPr>
            <a:r>
              <a:rPr lang="pt-BR" sz="8000" dirty="0"/>
              <a:t>Para agendamento das vagas, os parceiros deverão pagar valores de outorga à Fundação Florestal, que variam conforme o serviço/atividade e área a ser utilizada na Unidade, conforme </a:t>
            </a:r>
            <a:r>
              <a:rPr lang="pt-BR" sz="8000" b="1" dirty="0"/>
              <a:t>ANEXO I</a:t>
            </a:r>
            <a:r>
              <a:rPr lang="pt-BR" sz="8000" dirty="0"/>
              <a:t> da Portaria Normativa FF/DE nº 372/2023;</a:t>
            </a:r>
          </a:p>
          <a:p>
            <a:pPr>
              <a:lnSpc>
                <a:spcPct val="120000"/>
              </a:lnSpc>
            </a:pPr>
            <a:endParaRPr lang="pt-BR" sz="8000" dirty="0"/>
          </a:p>
          <a:p>
            <a:pPr>
              <a:lnSpc>
                <a:spcPct val="120000"/>
              </a:lnSpc>
            </a:pPr>
            <a:r>
              <a:rPr lang="pt-BR" sz="8000" dirty="0"/>
              <a:t>Em alguns casos, a Fundação Florestal poderá admitir a </a:t>
            </a:r>
            <a:r>
              <a:rPr lang="pt-BR" sz="8000" b="1" dirty="0"/>
              <a:t>conversão dos valores de outorga em serviços para a Unidade de Conservação;</a:t>
            </a:r>
            <a:endParaRPr lang="pt-BR" sz="8000" dirty="0"/>
          </a:p>
          <a:p>
            <a:pPr>
              <a:lnSpc>
                <a:spcPct val="120000"/>
              </a:lnSpc>
            </a:pPr>
            <a:endParaRPr lang="pt-BR" sz="8000" dirty="0"/>
          </a:p>
          <a:p>
            <a:pPr>
              <a:lnSpc>
                <a:spcPct val="120000"/>
              </a:lnSpc>
            </a:pPr>
            <a:r>
              <a:rPr lang="pt-BR" sz="8000" dirty="0"/>
              <a:t>Caso isso seja admitido, os serviços e o procedimento de conversão deverá constar no Edital de Chamamento Público.</a:t>
            </a:r>
          </a:p>
          <a:p>
            <a:pPr>
              <a:lnSpc>
                <a:spcPct val="120000"/>
              </a:lnSpc>
            </a:pPr>
            <a:endParaRPr lang="pt-BR" sz="8000" dirty="0"/>
          </a:p>
          <a:p>
            <a:pPr marL="0" indent="0">
              <a:lnSpc>
                <a:spcPct val="120000"/>
              </a:lnSpc>
              <a:buNone/>
            </a:pPr>
            <a:endParaRPr lang="pt-BR" sz="8000" dirty="0"/>
          </a:p>
          <a:p>
            <a:pPr marL="0" indent="0">
              <a:buNone/>
            </a:pPr>
            <a:endParaRPr lang="pt-BR" sz="2000" dirty="0"/>
          </a:p>
          <a:p>
            <a:endParaRPr lang="pt-BR" sz="2000" dirty="0"/>
          </a:p>
          <a:p>
            <a:endParaRPr lang="pt-BR" sz="2000" dirty="0"/>
          </a:p>
          <a:p>
            <a:endParaRPr lang="pt-BR" sz="2000" dirty="0"/>
          </a:p>
        </p:txBody>
      </p:sp>
      <p:pic>
        <p:nvPicPr>
          <p:cNvPr id="6" name="Imagem 5" descr="Logotipo&#10;&#10;Descrição gerada automaticamente">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4" name="Picture 2">
            <a:extLst>
              <a:ext uri="{FF2B5EF4-FFF2-40B4-BE49-F238E27FC236}">
                <a16:creationId xmlns:a16="http://schemas.microsoft.com/office/drawing/2014/main" id="{925611EE-1CB4-BB95-7EB2-FABC1A05B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207" y="2576024"/>
            <a:ext cx="973676" cy="975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BD381F3-4281-16DD-E449-9DAF4D78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2995" y="4201750"/>
            <a:ext cx="1151112" cy="153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2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6. Exemplos de serviços</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1" y="1887194"/>
            <a:ext cx="8192871" cy="4970805"/>
          </a:xfrm>
        </p:spPr>
        <p:txBody>
          <a:bodyPr>
            <a:normAutofit fontScale="25000" lnSpcReduction="20000"/>
          </a:bodyPr>
          <a:lstStyle/>
          <a:p>
            <a:pPr marL="0" indent="0">
              <a:buNone/>
            </a:pPr>
            <a:endParaRPr lang="pt-BR" sz="2000" dirty="0"/>
          </a:p>
          <a:p>
            <a:pPr marL="0" indent="0">
              <a:buNone/>
            </a:pPr>
            <a:endParaRPr lang="pt-BR" sz="2000" dirty="0"/>
          </a:p>
          <a:p>
            <a:pPr marL="0" indent="0">
              <a:lnSpc>
                <a:spcPct val="120000"/>
              </a:lnSpc>
              <a:buNone/>
            </a:pPr>
            <a:r>
              <a:rPr lang="pt-BR" sz="8000" b="1" dirty="0"/>
              <a:t>EXEMPLOS DE SERVIÇOS QUE PODEM SER ADMITIDOS EM SUBSTITUIÇÃO AO PAGAMENTO DE VALORES DE OUTORGA:</a:t>
            </a:r>
            <a:endParaRPr lang="pt-BR" sz="7200" dirty="0">
              <a:effectLst/>
              <a:ea typeface="Times New Roman" panose="02020603050405020304" pitchFamily="18" charset="0"/>
              <a:cs typeface="Times New Roman" panose="02020603050405020304" pitchFamily="18" charset="0"/>
            </a:endParaRPr>
          </a:p>
          <a:p>
            <a:pPr marL="342900" lvl="0" indent="-342900" algn="just">
              <a:lnSpc>
                <a:spcPct val="120000"/>
              </a:lnSpc>
              <a:buFont typeface="+mj-lt"/>
              <a:buAutoNum type="alphaLcParenR"/>
            </a:pPr>
            <a:r>
              <a:rPr lang="pt-BR" sz="8000" dirty="0">
                <a:effectLst/>
                <a:ea typeface="Times New Roman" panose="02020603050405020304" pitchFamily="18" charset="0"/>
                <a:cs typeface="Times New Roman" panose="02020603050405020304" pitchFamily="18" charset="0"/>
              </a:rPr>
              <a:t>Conservação e manutenção de trilhas e atrativos;</a:t>
            </a:r>
          </a:p>
          <a:p>
            <a:pPr marL="342900" lvl="0" indent="-342900" algn="just">
              <a:lnSpc>
                <a:spcPct val="120000"/>
              </a:lnSpc>
              <a:buFont typeface="+mj-lt"/>
              <a:buAutoNum type="alphaLcParenR"/>
            </a:pPr>
            <a:r>
              <a:rPr lang="pt-BR" sz="8000" dirty="0">
                <a:effectLst/>
                <a:ea typeface="Times New Roman" panose="02020603050405020304" pitchFamily="18" charset="0"/>
                <a:cs typeface="Times New Roman" panose="02020603050405020304" pitchFamily="18" charset="0"/>
              </a:rPr>
              <a:t>Sinalização de trilhas e atrativos ou da área de uso público da Unidade;</a:t>
            </a:r>
          </a:p>
          <a:p>
            <a:pPr marL="342900" lvl="0" indent="-342900" algn="just">
              <a:lnSpc>
                <a:spcPct val="120000"/>
              </a:lnSpc>
              <a:buFont typeface="+mj-lt"/>
              <a:buAutoNum type="alphaLcParenR"/>
            </a:pPr>
            <a:r>
              <a:rPr lang="pt-BR" sz="8000" dirty="0">
                <a:ea typeface="Times New Roman" panose="02020603050405020304" pitchFamily="18" charset="0"/>
                <a:cs typeface="Times New Roman" panose="02020603050405020304" pitchFamily="18" charset="0"/>
              </a:rPr>
              <a:t>M</a:t>
            </a:r>
            <a:r>
              <a:rPr lang="pt-BR" sz="8000" dirty="0">
                <a:effectLst/>
                <a:ea typeface="Times New Roman" panose="02020603050405020304" pitchFamily="18" charset="0"/>
                <a:cs typeface="Times New Roman" panose="02020603050405020304" pitchFamily="18" charset="0"/>
              </a:rPr>
              <a:t>anutenção de áreas verdes;</a:t>
            </a:r>
          </a:p>
          <a:p>
            <a:pPr marL="342900" lvl="0" indent="-342900" algn="just">
              <a:lnSpc>
                <a:spcPct val="120000"/>
              </a:lnSpc>
              <a:buFont typeface="+mj-lt"/>
              <a:buAutoNum type="alphaLcParenR"/>
            </a:pPr>
            <a:r>
              <a:rPr lang="pt-BR" sz="8000" dirty="0">
                <a:ea typeface="Times New Roman" panose="02020603050405020304" pitchFamily="18" charset="0"/>
                <a:cs typeface="Times New Roman" panose="02020603050405020304" pitchFamily="18" charset="0"/>
              </a:rPr>
              <a:t>M</a:t>
            </a:r>
            <a:r>
              <a:rPr lang="pt-BR" sz="8000" dirty="0">
                <a:effectLst/>
                <a:ea typeface="Times New Roman" panose="02020603050405020304" pitchFamily="18" charset="0"/>
                <a:cs typeface="Times New Roman" panose="02020603050405020304" pitchFamily="18" charset="0"/>
              </a:rPr>
              <a:t>anutenção predial da infraestrutura de uso público da Unidade;</a:t>
            </a:r>
          </a:p>
          <a:p>
            <a:pPr marL="342900" lvl="0" indent="-342900" algn="just">
              <a:lnSpc>
                <a:spcPct val="120000"/>
              </a:lnSpc>
              <a:buFont typeface="+mj-lt"/>
              <a:buAutoNum type="alphaLcParenR"/>
            </a:pPr>
            <a:r>
              <a:rPr lang="pt-BR" sz="8000" dirty="0">
                <a:ea typeface="Times New Roman" panose="02020603050405020304" pitchFamily="18" charset="0"/>
                <a:cs typeface="Times New Roman" panose="02020603050405020304" pitchFamily="18" charset="0"/>
              </a:rPr>
              <a:t>V</a:t>
            </a:r>
            <a:r>
              <a:rPr lang="pt-BR" sz="8000" dirty="0">
                <a:effectLst/>
                <a:ea typeface="Times New Roman" panose="02020603050405020304" pitchFamily="18" charset="0"/>
                <a:cs typeface="Times New Roman" panose="02020603050405020304" pitchFamily="18" charset="0"/>
              </a:rPr>
              <a:t>arrição e limpeza da infraestrutura de uso público da Unidade;</a:t>
            </a:r>
          </a:p>
          <a:p>
            <a:pPr marL="342900" lvl="0" indent="-342900" algn="just">
              <a:lnSpc>
                <a:spcPct val="120000"/>
              </a:lnSpc>
              <a:buFont typeface="+mj-lt"/>
              <a:buAutoNum type="alphaLcParenR"/>
            </a:pPr>
            <a:r>
              <a:rPr lang="pt-BR" sz="8000" dirty="0">
                <a:ea typeface="Times New Roman" panose="02020603050405020304" pitchFamily="18" charset="0"/>
                <a:cs typeface="Times New Roman" panose="02020603050405020304" pitchFamily="18" charset="0"/>
              </a:rPr>
              <a:t>R</a:t>
            </a:r>
            <a:r>
              <a:rPr lang="pt-BR" sz="8000" dirty="0">
                <a:effectLst/>
                <a:ea typeface="Times New Roman" panose="02020603050405020304" pitchFamily="18" charset="0"/>
                <a:cs typeface="Times New Roman" panose="02020603050405020304" pitchFamily="18" charset="0"/>
              </a:rPr>
              <a:t>etirada de resíduos;</a:t>
            </a:r>
            <a:endParaRPr lang="pt-BR" sz="8000" dirty="0"/>
          </a:p>
          <a:p>
            <a:pPr marL="0" indent="0">
              <a:buNone/>
            </a:pPr>
            <a:endParaRPr lang="pt-BR" sz="2000" dirty="0"/>
          </a:p>
          <a:p>
            <a:pPr marL="305435" indent="-305435"/>
            <a:endParaRPr lang="pt-BR" sz="2000" dirty="0"/>
          </a:p>
          <a:p>
            <a:pPr marL="305435" indent="-305435"/>
            <a:endParaRPr lang="pt-BR" sz="2000" dirty="0"/>
          </a:p>
          <a:p>
            <a:pPr marL="305435" indent="-305435"/>
            <a:endParaRPr lang="pt-BR" sz="2000" dirty="0"/>
          </a:p>
        </p:txBody>
      </p:sp>
      <p:pic>
        <p:nvPicPr>
          <p:cNvPr id="6" name="Imagem 5" descr="Logotipo&#10;&#10;Descrição gerada automaticamente">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2050" name="Picture 2">
            <a:extLst>
              <a:ext uri="{FF2B5EF4-FFF2-40B4-BE49-F238E27FC236}">
                <a16:creationId xmlns:a16="http://schemas.microsoft.com/office/drawing/2014/main" id="{21E82251-C04F-179F-0CAB-B46ED11F7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336" y="3429000"/>
            <a:ext cx="1332806" cy="1422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FC4732C-7BE6-25EA-79ED-FEAAD1A18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915" y="5125469"/>
            <a:ext cx="1422362" cy="14223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1FEADA2-6DE9-06AF-4367-5B0C8BD54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5" y="1917678"/>
            <a:ext cx="1422362" cy="142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2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6.1. Exemplos de serviços (continuação)</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1" y="1887194"/>
            <a:ext cx="8448509" cy="4970805"/>
          </a:xfrm>
        </p:spPr>
        <p:txBody>
          <a:bodyPr>
            <a:normAutofit fontScale="25000" lnSpcReduction="20000"/>
          </a:bodyPr>
          <a:lstStyle/>
          <a:p>
            <a:pPr marL="0" indent="0">
              <a:lnSpc>
                <a:spcPct val="120000"/>
              </a:lnSpc>
              <a:buNone/>
            </a:pPr>
            <a:r>
              <a:rPr lang="pt-BR" sz="8000" b="1" dirty="0"/>
              <a:t>EXEMPLOS DE SERVIÇOS QUE PODEM SER ADMITIDOS EM SUBSTITUIÇÃO AO PAGAMENTO DE VALORES DE OUTORGA:</a:t>
            </a:r>
            <a:endParaRPr lang="pt-BR" sz="7200" dirty="0">
              <a:effectLst/>
              <a:ea typeface="Times New Roman" panose="02020603050405020304" pitchFamily="18" charset="0"/>
              <a:cs typeface="Times New Roman" panose="02020603050405020304" pitchFamily="18" charset="0"/>
            </a:endParaRPr>
          </a:p>
          <a:p>
            <a:pPr marL="361950" lvl="0" indent="-361950" algn="just">
              <a:lnSpc>
                <a:spcPct val="120000"/>
              </a:lnSpc>
              <a:buFont typeface="+mj-lt"/>
              <a:buAutoNum type="alphaLcParenR" startAt="9"/>
            </a:pPr>
            <a:r>
              <a:rPr lang="pt-BR" sz="8000" dirty="0">
                <a:effectLst/>
                <a:ea typeface="Times New Roman" panose="02020603050405020304" pitchFamily="18" charset="0"/>
                <a:cs typeface="Times New Roman" panose="02020603050405020304" pitchFamily="18" charset="0"/>
              </a:rPr>
              <a:t>Apoio a ações de educação ambiental na Unidade;</a:t>
            </a:r>
            <a:endParaRPr lang="pt-BR" sz="8000" dirty="0">
              <a:ea typeface="Times New Roman" panose="02020603050405020304" pitchFamily="18" charset="0"/>
              <a:cs typeface="Times New Roman" panose="02020603050405020304" pitchFamily="18" charset="0"/>
            </a:endParaRP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A</a:t>
            </a:r>
            <a:r>
              <a:rPr lang="pt-BR" sz="8000" dirty="0">
                <a:effectLst/>
                <a:ea typeface="Times New Roman" panose="02020603050405020304" pitchFamily="18" charset="0"/>
                <a:cs typeface="Times New Roman" panose="02020603050405020304" pitchFamily="18" charset="0"/>
              </a:rPr>
              <a:t>tividades de orientação e interpretação ambiental para os visitantes;</a:t>
            </a: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A</a:t>
            </a:r>
            <a:r>
              <a:rPr lang="pt-BR" sz="8000" dirty="0">
                <a:effectLst/>
                <a:ea typeface="Times New Roman" panose="02020603050405020304" pitchFamily="18" charset="0"/>
                <a:cs typeface="Times New Roman" panose="02020603050405020304" pitchFamily="18" charset="0"/>
              </a:rPr>
              <a:t>poio a operações de busca e salvamento;</a:t>
            </a: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C</a:t>
            </a:r>
            <a:r>
              <a:rPr lang="pt-BR" sz="8000" dirty="0">
                <a:effectLst/>
                <a:ea typeface="Times New Roman" panose="02020603050405020304" pitchFamily="18" charset="0"/>
                <a:cs typeface="Times New Roman" panose="02020603050405020304" pitchFamily="18" charset="0"/>
              </a:rPr>
              <a:t>ontrole de acesso, monitoramento e controle da visitação;</a:t>
            </a: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M</a:t>
            </a:r>
            <a:r>
              <a:rPr lang="pt-BR" sz="8000" dirty="0">
                <a:effectLst/>
                <a:ea typeface="Times New Roman" panose="02020603050405020304" pitchFamily="18" charset="0"/>
                <a:cs typeface="Times New Roman" panose="02020603050405020304" pitchFamily="18" charset="0"/>
              </a:rPr>
              <a:t>onitoramento e controle de impacto da visitação;</a:t>
            </a: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M</a:t>
            </a:r>
            <a:r>
              <a:rPr lang="pt-BR" sz="8000" dirty="0">
                <a:effectLst/>
                <a:ea typeface="Times New Roman" panose="02020603050405020304" pitchFamily="18" charset="0"/>
                <a:cs typeface="Times New Roman" panose="02020603050405020304" pitchFamily="18" charset="0"/>
              </a:rPr>
              <a:t>onitoramento de fauna;</a:t>
            </a: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A</a:t>
            </a:r>
            <a:r>
              <a:rPr lang="pt-BR" sz="8000" dirty="0">
                <a:effectLst/>
                <a:ea typeface="Times New Roman" panose="02020603050405020304" pitchFamily="18" charset="0"/>
                <a:cs typeface="Times New Roman" panose="02020603050405020304" pitchFamily="18" charset="0"/>
              </a:rPr>
              <a:t>companhamento de pesquisadores que estejam desenvolvendo pesquisas na Unidade de Conservação;</a:t>
            </a:r>
          </a:p>
          <a:p>
            <a:pPr marL="361950" lvl="0" indent="-361950" algn="just">
              <a:lnSpc>
                <a:spcPct val="120000"/>
              </a:lnSpc>
              <a:buFont typeface="+mj-lt"/>
              <a:buAutoNum type="alphaLcParenR" startAt="9"/>
            </a:pPr>
            <a:r>
              <a:rPr lang="pt-BR" sz="8000" dirty="0">
                <a:ea typeface="Times New Roman" panose="02020603050405020304" pitchFamily="18" charset="0"/>
                <a:cs typeface="Times New Roman" panose="02020603050405020304" pitchFamily="18" charset="0"/>
              </a:rPr>
              <a:t>O</a:t>
            </a:r>
            <a:r>
              <a:rPr lang="pt-BR" sz="8000" dirty="0">
                <a:effectLst/>
                <a:ea typeface="Times New Roman" panose="02020603050405020304" pitchFamily="18" charset="0"/>
                <a:cs typeface="Times New Roman" panose="02020603050405020304" pitchFamily="18" charset="0"/>
              </a:rPr>
              <a:t>utros.</a:t>
            </a:r>
            <a:endParaRPr lang="pt-BR" sz="2000" dirty="0"/>
          </a:p>
          <a:p>
            <a:endParaRPr lang="pt-BR" sz="2000" dirty="0"/>
          </a:p>
          <a:p>
            <a:endParaRPr lang="pt-BR" sz="2000" dirty="0"/>
          </a:p>
        </p:txBody>
      </p:sp>
      <p:pic>
        <p:nvPicPr>
          <p:cNvPr id="6" name="Imagem 5" descr="Logotipo&#10;&#10;Descrição gerada automaticamente">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3074" name="Picture 2">
            <a:extLst>
              <a:ext uri="{FF2B5EF4-FFF2-40B4-BE49-F238E27FC236}">
                <a16:creationId xmlns:a16="http://schemas.microsoft.com/office/drawing/2014/main" id="{4E0EBABF-F436-429A-A746-6F3EF54FF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834" y="2786009"/>
            <a:ext cx="1773410" cy="17734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12D78D6-BECD-090F-9411-9C8BCE1B3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55048" y="4519864"/>
            <a:ext cx="1409699" cy="140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3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normAutofit/>
          </a:bodyPr>
          <a:lstStyle/>
          <a:p>
            <a:r>
              <a:rPr lang="pt-BR" dirty="0"/>
              <a:t>7. PROPOSTA DE CONVERSÃO DE VALORES</a:t>
            </a:r>
            <a:br>
              <a:rPr lang="pt-BR" dirty="0"/>
            </a:br>
            <a:r>
              <a:rPr lang="pt-BR" dirty="0"/>
              <a:t>DE OUTORGA EM SERVIÇOS</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1" y="1800929"/>
            <a:ext cx="10788424" cy="4970805"/>
          </a:xfrm>
        </p:spPr>
        <p:txBody>
          <a:bodyPr>
            <a:normAutofit fontScale="25000" lnSpcReduction="20000"/>
          </a:bodyPr>
          <a:lstStyle/>
          <a:p>
            <a:pPr marL="0" indent="0">
              <a:buNone/>
            </a:pPr>
            <a:endParaRPr lang="pt-BR" sz="2000" dirty="0"/>
          </a:p>
          <a:p>
            <a:pPr marL="0" indent="0">
              <a:lnSpc>
                <a:spcPct val="120000"/>
              </a:lnSpc>
              <a:buNone/>
            </a:pPr>
            <a:endParaRPr lang="pt-BR" sz="12300" b="1" dirty="0"/>
          </a:p>
          <a:p>
            <a:pPr marL="305435" indent="-305435">
              <a:lnSpc>
                <a:spcPct val="120000"/>
              </a:lnSpc>
            </a:pPr>
            <a:r>
              <a:rPr lang="pt-BR" sz="8000" dirty="0"/>
              <a:t>Caso a conversão de valores de outorga em serviços seja de interesse da Unidade, a equipe de gestão poderá </a:t>
            </a:r>
            <a:r>
              <a:rPr lang="pt-BR" sz="8000" b="1" dirty="0"/>
              <a:t>propor</a:t>
            </a:r>
            <a:r>
              <a:rPr lang="pt-BR" sz="8000" dirty="0"/>
              <a:t> ao NNPS/FF que conste no Edital de Chamamento Público o procedimento de conversão;</a:t>
            </a:r>
          </a:p>
          <a:p>
            <a:pPr marL="305435" indent="-305435">
              <a:lnSpc>
                <a:spcPct val="120000"/>
              </a:lnSpc>
            </a:pPr>
            <a:r>
              <a:rPr lang="pt-BR" sz="8000" dirty="0"/>
              <a:t>A proposta deverá conter:</a:t>
            </a:r>
          </a:p>
          <a:p>
            <a:pPr marL="620395" indent="-258445">
              <a:lnSpc>
                <a:spcPct val="120000"/>
              </a:lnSpc>
              <a:spcBef>
                <a:spcPts val="0"/>
              </a:spcBef>
              <a:spcAft>
                <a:spcPts val="0"/>
              </a:spcAft>
              <a:buFont typeface="Wingdings" panose="05000000000000000000" pitchFamily="2" charset="2"/>
              <a:buChar char="Ø"/>
              <a:tabLst>
                <a:tab pos="620713" algn="l"/>
              </a:tabLst>
            </a:pPr>
            <a:r>
              <a:rPr lang="pt-BR" sz="7600" dirty="0"/>
              <a:t>A especificação dos serviços a serem realizados;</a:t>
            </a:r>
          </a:p>
          <a:p>
            <a:pPr marL="620395" indent="-258445">
              <a:lnSpc>
                <a:spcPct val="120000"/>
              </a:lnSpc>
              <a:spcBef>
                <a:spcPts val="0"/>
              </a:spcBef>
              <a:spcAft>
                <a:spcPts val="0"/>
              </a:spcAft>
              <a:buFont typeface="Wingdings" panose="05000000000000000000" pitchFamily="2" charset="2"/>
              <a:buChar char="Ø"/>
              <a:tabLst>
                <a:tab pos="620713" algn="l"/>
              </a:tabLst>
            </a:pPr>
            <a:r>
              <a:rPr lang="pt-BR" sz="7600" dirty="0"/>
              <a:t>Os locais de realização dos serviços na Unidade;</a:t>
            </a:r>
          </a:p>
          <a:p>
            <a:pPr marL="620395" indent="-258445">
              <a:lnSpc>
                <a:spcPct val="120000"/>
              </a:lnSpc>
              <a:spcBef>
                <a:spcPts val="0"/>
              </a:spcBef>
              <a:spcAft>
                <a:spcPts val="0"/>
              </a:spcAft>
              <a:buFont typeface="Wingdings" panose="05000000000000000000" pitchFamily="2" charset="2"/>
              <a:buChar char="Ø"/>
              <a:tabLst>
                <a:tab pos="620713" algn="l"/>
              </a:tabLst>
            </a:pPr>
            <a:r>
              <a:rPr lang="pt-BR" sz="7600" dirty="0"/>
              <a:t>A periodicidade de realização dos serviços;</a:t>
            </a:r>
          </a:p>
          <a:p>
            <a:pPr marL="620395" indent="-258445">
              <a:lnSpc>
                <a:spcPct val="120000"/>
              </a:lnSpc>
              <a:spcBef>
                <a:spcPts val="0"/>
              </a:spcBef>
              <a:spcAft>
                <a:spcPts val="0"/>
              </a:spcAft>
              <a:buFont typeface="Wingdings" panose="05000000000000000000" pitchFamily="2" charset="2"/>
              <a:buChar char="Ø"/>
              <a:tabLst>
                <a:tab pos="620713" algn="l"/>
              </a:tabLst>
            </a:pPr>
            <a:r>
              <a:rPr lang="pt-BR" sz="7600" dirty="0"/>
              <a:t>A forma de monitoramento dos serviços pela equipe de gestão da Unidade;</a:t>
            </a:r>
          </a:p>
          <a:p>
            <a:pPr marL="361950" indent="0">
              <a:lnSpc>
                <a:spcPct val="120000"/>
              </a:lnSpc>
              <a:spcBef>
                <a:spcPts val="0"/>
              </a:spcBef>
              <a:spcAft>
                <a:spcPts val="0"/>
              </a:spcAft>
              <a:buNone/>
              <a:tabLst>
                <a:tab pos="620713" algn="l"/>
              </a:tabLst>
            </a:pPr>
            <a:endParaRPr lang="pt-BR" sz="7600" dirty="0"/>
          </a:p>
          <a:p>
            <a:pPr marL="361950" indent="-361950">
              <a:lnSpc>
                <a:spcPct val="120000"/>
              </a:lnSpc>
              <a:spcBef>
                <a:spcPts val="0"/>
              </a:spcBef>
              <a:spcAft>
                <a:spcPts val="0"/>
              </a:spcAft>
              <a:buFont typeface="Wingdings" panose="05000000000000000000" pitchFamily="2" charset="2"/>
              <a:buChar char="§"/>
              <a:tabLst>
                <a:tab pos="620713" algn="l"/>
              </a:tabLst>
            </a:pPr>
            <a:r>
              <a:rPr lang="pt-BR" sz="8000" dirty="0"/>
              <a:t>A proposta deverá ser documentada e anexada no processo administrativo pela equipe de gestão da Unidade, </a:t>
            </a:r>
            <a:r>
              <a:rPr lang="pt-BR" sz="8000" b="1" dirty="0"/>
              <a:t>antes </a:t>
            </a:r>
            <a:r>
              <a:rPr lang="pt-BR" sz="8000" dirty="0"/>
              <a:t>da elaboração e revisão das minutas de Edital de Chamamento Público e Termo de Autorização de Uso (TAU) pelo NNPS/FF. </a:t>
            </a:r>
          </a:p>
          <a:p>
            <a:pPr marL="361950" indent="-361950">
              <a:lnSpc>
                <a:spcPct val="120000"/>
              </a:lnSpc>
              <a:spcBef>
                <a:spcPts val="0"/>
              </a:spcBef>
              <a:spcAft>
                <a:spcPts val="0"/>
              </a:spcAft>
              <a:buFont typeface="Wingdings" panose="05000000000000000000" pitchFamily="2" charset="2"/>
              <a:buChar char="§"/>
              <a:tabLst>
                <a:tab pos="620713" algn="l"/>
              </a:tabLst>
            </a:pPr>
            <a:endParaRPr lang="pt-BR" sz="8000" dirty="0"/>
          </a:p>
          <a:p>
            <a:pPr marL="0" indent="0">
              <a:buNone/>
            </a:pPr>
            <a:endParaRPr lang="pt-BR" sz="2000" dirty="0"/>
          </a:p>
          <a:p>
            <a:pPr marL="305435" indent="-305435"/>
            <a:endParaRPr lang="pt-BR" sz="2000" dirty="0"/>
          </a:p>
          <a:p>
            <a:pPr marL="305435" indent="-305435"/>
            <a:endParaRPr lang="pt-BR" sz="2000" dirty="0"/>
          </a:p>
          <a:p>
            <a:pPr marL="305435" indent="-305435"/>
            <a:endParaRPr lang="pt-BR" sz="2000" dirty="0"/>
          </a:p>
        </p:txBody>
      </p:sp>
      <p:pic>
        <p:nvPicPr>
          <p:cNvPr id="6" name="Imagem 5" descr="Logotipo&#10;&#10;Descrição gerada automaticamente">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4167509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 Proposta</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2793945" y="2464107"/>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dirty="0"/>
              <a:t>3. Ciência e Manifestação</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274222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00" dirty="0">
                <a:solidFill>
                  <a:schemeClr val="bg2">
                    <a:lumMod val="25000"/>
                  </a:schemeClr>
                </a:solidFill>
                <a:latin typeface="Gill Sans MT" panose="020B0502020104020203"/>
              </a:rPr>
              <a:t>A equipe de gestão da Unidade deverá apresentar a proposta de conversão dos valores de outorga em serviços via documento digital;</a:t>
            </a:r>
          </a:p>
        </p:txBody>
      </p:sp>
      <p:sp>
        <p:nvSpPr>
          <p:cNvPr id="19" name="Retângulo 18">
            <a:extLst>
              <a:ext uri="{FF2B5EF4-FFF2-40B4-BE49-F238E27FC236}">
                <a16:creationId xmlns:a16="http://schemas.microsoft.com/office/drawing/2014/main" id="{2C631023-B3E9-4419-A3F7-B632F50AF143}"/>
              </a:ext>
            </a:extLst>
          </p:cNvPr>
          <p:cNvSpPr/>
          <p:nvPr/>
        </p:nvSpPr>
        <p:spPr>
          <a:xfrm>
            <a:off x="2677442" y="3206719"/>
            <a:ext cx="2044019" cy="219977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O processo deverá ser encaminhado para ciência e manifestação da Gerência e Diretoria Regional e, na sequência, para análise técnica do NNPS/FF;</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7.1. PASSO A PASSO DA PROPOSTA DE CONVERSÃO </a:t>
            </a:r>
            <a:br>
              <a:rPr lang="pt-BR" dirty="0"/>
            </a:br>
            <a:r>
              <a:rPr lang="pt-BR" dirty="0"/>
              <a:t>DE valores de OUTORGA EM SERVIÇOS</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5007376" y="2976663"/>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 Chamamento</a:t>
            </a:r>
          </a:p>
        </p:txBody>
      </p:sp>
      <p:sp>
        <p:nvSpPr>
          <p:cNvPr id="12" name="Retângulo 11">
            <a:extLst>
              <a:ext uri="{FF2B5EF4-FFF2-40B4-BE49-F238E27FC236}">
                <a16:creationId xmlns:a16="http://schemas.microsoft.com/office/drawing/2014/main" id="{2C5AA56A-E0D5-4EDA-AB3B-54751F2AA440}"/>
              </a:ext>
            </a:extLst>
          </p:cNvPr>
          <p:cNvSpPr/>
          <p:nvPr/>
        </p:nvSpPr>
        <p:spPr>
          <a:xfrm>
            <a:off x="5005893" y="3748029"/>
            <a:ext cx="2044019" cy="2713324"/>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00" dirty="0">
                <a:solidFill>
                  <a:schemeClr val="bg2">
                    <a:lumMod val="25000"/>
                  </a:schemeClr>
                </a:solidFill>
                <a:latin typeface="Gill Sans MT" panose="020B0502020104020203"/>
              </a:rPr>
              <a:t>NNPS/FF deverá analisar a proposta de conversão e, se aprovado, elabora minutas de Edital de Chamamento Público incluindo a possibilidade de conversão dos valores de outorga em serviços;</a:t>
            </a:r>
          </a:p>
        </p:txBody>
      </p:sp>
      <p:sp>
        <p:nvSpPr>
          <p:cNvPr id="21" name="Retângulo 20">
            <a:extLst>
              <a:ext uri="{FF2B5EF4-FFF2-40B4-BE49-F238E27FC236}">
                <a16:creationId xmlns:a16="http://schemas.microsoft.com/office/drawing/2014/main" id="{83B8ADC0-0CAF-4C1B-8A5C-991B9680C43B}"/>
              </a:ext>
            </a:extLst>
          </p:cNvPr>
          <p:cNvSpPr/>
          <p:nvPr/>
        </p:nvSpPr>
        <p:spPr>
          <a:xfrm>
            <a:off x="7204948" y="4219735"/>
            <a:ext cx="2044019" cy="237372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As minutas de Edital de Chamamento Público e TAU serão analisadas pela Assessoria Jurídica e Diretoria Executiva da Fundação Florestal;</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69060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 Publicação Edital</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7. Manifestação Interesse</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 Inserção no TAU</a:t>
            </a:r>
            <a:endParaRPr lang="pt-BR" sz="1500" dirty="0"/>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241296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Edital será publicado com a possibilidade de conversão dos valores de outorga em serviços;</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1"/>
            <a:ext cx="2044019" cy="257934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Quando da apresentação da documentação para cadastro, os interessados deverão informar à Fundação Florestal o interesse na conversão dos valores de outorga em serviços;</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5"/>
            <a:ext cx="2044019" cy="232513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00" dirty="0">
                <a:solidFill>
                  <a:schemeClr val="bg2">
                    <a:lumMod val="25000"/>
                  </a:schemeClr>
                </a:solidFill>
                <a:latin typeface="Gill Sans MT" panose="020B0502020104020203"/>
              </a:rPr>
              <a:t>O TAU do interessado deverá conter o regramento sobre:</a:t>
            </a:r>
          </a:p>
          <a:p>
            <a:pPr lvl="0" rtl="0"/>
            <a:r>
              <a:rPr lang="pt-BR" sz="1600" dirty="0">
                <a:solidFill>
                  <a:schemeClr val="bg2">
                    <a:lumMod val="25000"/>
                  </a:schemeClr>
                </a:solidFill>
                <a:latin typeface="Gill Sans MT" panose="020B0502020104020203"/>
              </a:rPr>
              <a:t>1.  A conversão da outorga em serviços;</a:t>
            </a:r>
          </a:p>
          <a:p>
            <a:pPr lvl="0" rtl="0"/>
            <a:r>
              <a:rPr lang="pt-BR" sz="1600" dirty="0">
                <a:solidFill>
                  <a:schemeClr val="bg2">
                    <a:lumMod val="25000"/>
                  </a:schemeClr>
                </a:solidFill>
                <a:latin typeface="Gill Sans MT" panose="020B0502020104020203"/>
              </a:rPr>
              <a:t>2. O monitoramento dos serviços;</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7.1.1. PASSO A PASSO DA PROPOSTA DE CONVERSÃO </a:t>
            </a:r>
            <a:br>
              <a:rPr lang="pt-BR" dirty="0"/>
            </a:br>
            <a:r>
              <a:rPr lang="pt-BR" dirty="0"/>
              <a:t>De valores de OUTORGA EM SERVIÇOS (CONT.)</a:t>
            </a:r>
          </a:p>
        </p:txBody>
      </p:sp>
      <p:sp>
        <p:nvSpPr>
          <p:cNvPr id="21" name="Retângulo 20">
            <a:extLst>
              <a:ext uri="{FF2B5EF4-FFF2-40B4-BE49-F238E27FC236}">
                <a16:creationId xmlns:a16="http://schemas.microsoft.com/office/drawing/2014/main" id="{83B8ADC0-0CAF-4C1B-8A5C-991B9680C43B}"/>
              </a:ext>
            </a:extLst>
          </p:cNvPr>
          <p:cNvSpPr/>
          <p:nvPr/>
        </p:nvSpPr>
        <p:spPr>
          <a:xfrm>
            <a:off x="7291213" y="3960942"/>
            <a:ext cx="2044019" cy="260376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00" dirty="0">
                <a:solidFill>
                  <a:schemeClr val="bg2">
                    <a:lumMod val="25000"/>
                  </a:schemeClr>
                </a:solidFill>
                <a:latin typeface="Gill Sans MT" panose="020B0502020104020203"/>
              </a:rPr>
              <a:t>A gestão deverá acompanhar a realização dos serviços dispostos no TAU e documentar no processo administrativo  </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183738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E6326-956B-D946-1F48-8CCAF33C322C}"/>
              </a:ext>
            </a:extLst>
          </p:cNvPr>
          <p:cNvSpPr>
            <a:spLocks noGrp="1"/>
          </p:cNvSpPr>
          <p:nvPr>
            <p:ph type="title"/>
          </p:nvPr>
        </p:nvSpPr>
        <p:spPr/>
        <p:txBody>
          <a:bodyPr/>
          <a:lstStyle/>
          <a:p>
            <a:r>
              <a:rPr lang="pt-BR" dirty="0"/>
              <a:t>ÍNDICE</a:t>
            </a:r>
          </a:p>
        </p:txBody>
      </p:sp>
      <p:sp>
        <p:nvSpPr>
          <p:cNvPr id="3" name="Espaço Reservado para Conteúdo 2">
            <a:extLst>
              <a:ext uri="{FF2B5EF4-FFF2-40B4-BE49-F238E27FC236}">
                <a16:creationId xmlns:a16="http://schemas.microsoft.com/office/drawing/2014/main" id="{55D32519-11B0-6797-0251-46CEB98F89E0}"/>
              </a:ext>
            </a:extLst>
          </p:cNvPr>
          <p:cNvSpPr>
            <a:spLocks noGrp="1"/>
          </p:cNvSpPr>
          <p:nvPr>
            <p:ph idx="1"/>
          </p:nvPr>
        </p:nvSpPr>
        <p:spPr>
          <a:xfrm>
            <a:off x="581192" y="1844700"/>
            <a:ext cx="11029615" cy="4977442"/>
          </a:xfrm>
        </p:spPr>
        <p:txBody>
          <a:bodyPr>
            <a:normAutofit/>
          </a:bodyPr>
          <a:lstStyle/>
          <a:p>
            <a:pPr marL="0" indent="0">
              <a:buNone/>
            </a:pPr>
            <a:r>
              <a:rPr lang="pt-BR" dirty="0"/>
              <a:t>1. NOVO REGRAMENTO DE PARCERIAS DA FUNDAÇÃO FLORESTAL</a:t>
            </a:r>
          </a:p>
          <a:p>
            <a:pPr marL="0" indent="0">
              <a:buNone/>
            </a:pPr>
            <a:r>
              <a:rPr lang="pt-BR" dirty="0"/>
              <a:t>	1.2 DESTAQUES - PORTARIA NORMATIVA FF/DE Nº 372/2023</a:t>
            </a:r>
          </a:p>
          <a:p>
            <a:pPr marL="0" indent="0">
              <a:buNone/>
            </a:pPr>
            <a:r>
              <a:rPr lang="pt-BR" dirty="0"/>
              <a:t>	1.3 AUTORIZAÇÕES DE USO DE ÁREAS</a:t>
            </a:r>
          </a:p>
          <a:p>
            <a:pPr marL="0" indent="0">
              <a:buNone/>
            </a:pPr>
            <a:r>
              <a:rPr lang="pt-BR" dirty="0"/>
              <a:t>2. DISPONIBILIZAÇÃO DE DOCUMENTOS À EQUIPE  DE FUNCIONÁRIOS</a:t>
            </a:r>
          </a:p>
          <a:p>
            <a:pPr marL="0" indent="0">
              <a:buNone/>
            </a:pPr>
            <a:r>
              <a:rPr lang="pt-BR" dirty="0"/>
              <a:t>	2.1. ORIENTAÇÃO AOS FUNCIONÁRIOS DA UNIDADE </a:t>
            </a:r>
          </a:p>
          <a:p>
            <a:pPr marL="0" indent="0">
              <a:buNone/>
            </a:pPr>
            <a:r>
              <a:rPr lang="pt-BR" dirty="0"/>
              <a:t>	2.2. ORIENTAÇÃO AOS PARCEIROS</a:t>
            </a:r>
          </a:p>
          <a:p>
            <a:pPr marL="0" indent="0">
              <a:buNone/>
            </a:pPr>
            <a:r>
              <a:rPr lang="pt-BR" dirty="0"/>
              <a:t>2.3. ORIENTAÇÕES PARA </a:t>
            </a:r>
            <a:r>
              <a:rPr lang="pt-BR" i="1" dirty="0"/>
              <a:t>CHECK-IN D</a:t>
            </a:r>
            <a:r>
              <a:rPr lang="pt-BR" dirty="0"/>
              <a:t>OS AUTORIZATÁRIOS</a:t>
            </a:r>
          </a:p>
          <a:p>
            <a:pPr marL="0" indent="0">
              <a:buNone/>
            </a:pPr>
            <a:r>
              <a:rPr lang="pt-BR" dirty="0"/>
              <a:t>3.  ACOMPANHAMENTO E INSTRUÇÃO PROCESSUAL DAS PARCERIAS FORMALIZADAS</a:t>
            </a:r>
          </a:p>
          <a:p>
            <a:pPr marL="0" indent="0">
              <a:buNone/>
            </a:pPr>
            <a:r>
              <a:rPr lang="pt-BR" dirty="0"/>
              <a:t>4. AGENDAMENTO E COMPRA DE VAGAS PELOS PARCEIROS</a:t>
            </a:r>
          </a:p>
          <a:p>
            <a:pPr marL="0" indent="0">
              <a:buNone/>
            </a:pPr>
            <a:r>
              <a:rPr lang="pt-BR" dirty="0"/>
              <a:t>	4.1. COMO VERIFICAR O AGENDAMENTO E A COMPRA DE VAGAS PELOS PARCEIROS</a:t>
            </a:r>
          </a:p>
          <a:p>
            <a:pPr marL="0" indent="0">
              <a:buNone/>
            </a:pPr>
            <a:r>
              <a:rPr lang="pt-BR" dirty="0"/>
              <a:t>5. PROCEDIMENTO PARA CONVERSÃO DOS VALORES DE OUTORGA EM SERVIÇOS</a:t>
            </a:r>
          </a:p>
        </p:txBody>
      </p:sp>
      <p:pic>
        <p:nvPicPr>
          <p:cNvPr id="4" name="Imagem 3">
            <a:extLst>
              <a:ext uri="{FF2B5EF4-FFF2-40B4-BE49-F238E27FC236}">
                <a16:creationId xmlns:a16="http://schemas.microsoft.com/office/drawing/2014/main" id="{0AC3D81B-E0C5-9D7F-6E2D-D5D913F1AA40}"/>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287439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normAutofit/>
          </a:bodyPr>
          <a:lstStyle/>
          <a:p>
            <a:r>
              <a:rPr lang="pt-BR" dirty="0"/>
              <a:t>7.2. MONITORAMENTO DA CONVERSÃO DOS VALORES</a:t>
            </a:r>
            <a:br>
              <a:rPr lang="pt-BR" dirty="0"/>
            </a:br>
            <a:r>
              <a:rPr lang="pt-BR" dirty="0"/>
              <a:t>DE OUTORGA EM SERVIÇOS</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0" y="1800929"/>
            <a:ext cx="8769843" cy="4970805"/>
          </a:xfrm>
        </p:spPr>
        <p:txBody>
          <a:bodyPr>
            <a:normAutofit fontScale="25000" lnSpcReduction="20000"/>
          </a:bodyPr>
          <a:lstStyle/>
          <a:p>
            <a:pPr marL="0" indent="0">
              <a:buNone/>
            </a:pPr>
            <a:endParaRPr lang="pt-BR" sz="2000" dirty="0"/>
          </a:p>
          <a:p>
            <a:pPr marL="0" indent="0">
              <a:lnSpc>
                <a:spcPct val="120000"/>
              </a:lnSpc>
              <a:buNone/>
            </a:pPr>
            <a:endParaRPr lang="pt-BR" sz="7600" b="1" dirty="0"/>
          </a:p>
          <a:p>
            <a:pPr marL="305435" indent="-305435">
              <a:lnSpc>
                <a:spcPct val="120000"/>
              </a:lnSpc>
            </a:pPr>
            <a:r>
              <a:rPr lang="pt-BR" sz="8000" dirty="0"/>
              <a:t>A equipe de gestão da Unidade deverá fazer o monitoramento dos serviços prestados em substituição ao pagamento de valores de outorga;</a:t>
            </a:r>
          </a:p>
          <a:p>
            <a:pPr marL="0" indent="0">
              <a:lnSpc>
                <a:spcPct val="120000"/>
              </a:lnSpc>
              <a:buNone/>
            </a:pPr>
            <a:endParaRPr lang="pt-BR" sz="8000" dirty="0"/>
          </a:p>
          <a:p>
            <a:pPr marL="305435" indent="-305435">
              <a:lnSpc>
                <a:spcPct val="120000"/>
              </a:lnSpc>
            </a:pPr>
            <a:r>
              <a:rPr lang="pt-BR" sz="8000" dirty="0"/>
              <a:t>A realização dos serviços poderá ser comprovada por declarações de cumprimento assinadas pelo parceiro e/ou pelo gestor da Unidade, acompanhadas de registros fotográficos ou outros elementos de comprovação;</a:t>
            </a:r>
          </a:p>
          <a:p>
            <a:pPr marL="305435" indent="-305435">
              <a:lnSpc>
                <a:spcPct val="120000"/>
              </a:lnSpc>
            </a:pPr>
            <a:endParaRPr lang="pt-BR" sz="8000" dirty="0"/>
          </a:p>
          <a:p>
            <a:pPr marL="305435" indent="-305435">
              <a:lnSpc>
                <a:spcPct val="120000"/>
              </a:lnSpc>
            </a:pPr>
            <a:r>
              <a:rPr lang="pt-BR" sz="8000" dirty="0"/>
              <a:t>As comprovações deverão ser anexadas no processo administrativo específico do parceiro, aberto quando da formalização do TAU, pelo Sistema E-Ambiente.</a:t>
            </a:r>
            <a:endParaRPr lang="pt-BR" sz="9600" dirty="0"/>
          </a:p>
          <a:p>
            <a:pPr marL="0" indent="0">
              <a:buNone/>
            </a:pPr>
            <a:endParaRPr lang="pt-BR" sz="2000" dirty="0"/>
          </a:p>
          <a:p>
            <a:pPr marL="305435" indent="-305435"/>
            <a:endParaRPr lang="pt-BR" sz="2000" dirty="0"/>
          </a:p>
          <a:p>
            <a:pPr marL="305435" indent="-305435"/>
            <a:endParaRPr lang="pt-BR" sz="2000" dirty="0"/>
          </a:p>
          <a:p>
            <a:pPr marL="305435" indent="-305435"/>
            <a:endParaRPr lang="pt-BR" sz="2000" dirty="0"/>
          </a:p>
        </p:txBody>
      </p:sp>
      <p:pic>
        <p:nvPicPr>
          <p:cNvPr id="6" name="Imagem 5" descr="Logotipo&#10;&#10;Descrição gerada automaticamente">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1026" name="Picture 2">
            <a:extLst>
              <a:ext uri="{FF2B5EF4-FFF2-40B4-BE49-F238E27FC236}">
                <a16:creationId xmlns:a16="http://schemas.microsoft.com/office/drawing/2014/main" id="{A311EB10-8D28-582D-A81A-EAFCE88EB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2620" y="2089063"/>
            <a:ext cx="1330475" cy="1395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0F1FC2-0FE8-DE60-AB1D-3AE57AF7E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959" y="3685099"/>
            <a:ext cx="1188808" cy="16571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6A41B5F9-886D-8212-B1B7-477C7E06F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2905" y="5584627"/>
            <a:ext cx="1044850" cy="104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0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8. RESPONSABILIDADES DOS PARCEIROS – CONFORME</a:t>
            </a:r>
            <a:br>
              <a:rPr lang="pt-BR" dirty="0"/>
            </a:br>
            <a:r>
              <a:rPr lang="pt-BR" dirty="0"/>
              <a:t>PORTARIA NORMATIVA FF/DE Nº 372/2023</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1045913" cy="5021248"/>
          </a:xfrm>
        </p:spPr>
        <p:txBody>
          <a:bodyPr>
            <a:normAutofit fontScale="85000" lnSpcReduction="20000"/>
          </a:bodyPr>
          <a:lstStyle/>
          <a:p>
            <a:pPr marL="305435" indent="-305435">
              <a:spcAft>
                <a:spcPts val="480"/>
              </a:spcAft>
            </a:pPr>
            <a:endParaRPr lang="pt-BR" sz="2000" dirty="0"/>
          </a:p>
          <a:p>
            <a:pPr marL="0" indent="0">
              <a:spcAft>
                <a:spcPts val="480"/>
              </a:spcAft>
              <a:buNone/>
            </a:pPr>
            <a:r>
              <a:rPr lang="pt-BR" sz="2000" b="1" dirty="0"/>
              <a:t>REGRAS DA UNIDADE DE CONSERVAÇÃO:</a:t>
            </a:r>
          </a:p>
          <a:p>
            <a:pPr marL="305435" indent="-305435">
              <a:spcAft>
                <a:spcPts val="480"/>
              </a:spcAft>
            </a:pPr>
            <a:r>
              <a:rPr lang="pt-BR" sz="2000" dirty="0"/>
              <a:t>Os parceiros deverão respeitar as regras específicas da Unidade de Conservação (Plano de Manejo, Plano Emergencial de Uso Público, Plano de Gestão de Riscos e Contingências, Regulamento Específico e demais documentos vigentes);</a:t>
            </a:r>
          </a:p>
          <a:p>
            <a:pPr marL="305435" indent="-305435">
              <a:spcAft>
                <a:spcPts val="480"/>
              </a:spcAft>
            </a:pPr>
            <a:endParaRPr lang="pt-BR" sz="2000" dirty="0"/>
          </a:p>
          <a:p>
            <a:pPr marL="0" indent="0">
              <a:spcAft>
                <a:spcPts val="480"/>
              </a:spcAft>
              <a:buNone/>
            </a:pPr>
            <a:r>
              <a:rPr lang="pt-BR" sz="2000" b="1" dirty="0"/>
              <a:t>REGRAS DA EQUIPE DE GESTÃO DA UNIDADE DE CONSERVAÇÃO:</a:t>
            </a:r>
          </a:p>
          <a:p>
            <a:pPr marL="305435" indent="-305435">
              <a:spcAft>
                <a:spcPts val="480"/>
              </a:spcAft>
            </a:pPr>
            <a:r>
              <a:rPr lang="pt-BR" sz="2000" dirty="0"/>
              <a:t>Durante a prestação dos serviços, os parceiros deverão respeitar as orientações das equipes de gestão das Unidades de Conservação;</a:t>
            </a:r>
          </a:p>
          <a:p>
            <a:pPr marL="305435" indent="-305435">
              <a:spcAft>
                <a:spcPts val="480"/>
              </a:spcAft>
            </a:pPr>
            <a:endParaRPr lang="pt-BR" sz="2000" dirty="0"/>
          </a:p>
          <a:p>
            <a:pPr marL="0" lvl="0" indent="0">
              <a:spcAft>
                <a:spcPts val="480"/>
              </a:spcAft>
              <a:buNone/>
            </a:pPr>
            <a:r>
              <a:rPr lang="pt-BR" sz="2000" b="1" dirty="0"/>
              <a:t>REGRAS DA ATIVIDADE/SERVIÇO:</a:t>
            </a:r>
          </a:p>
          <a:p>
            <a:pPr marL="305435" indent="-305435">
              <a:spcAft>
                <a:spcPts val="480"/>
              </a:spcAft>
            </a:pPr>
            <a:r>
              <a:rPr lang="pt-BR" sz="2000" dirty="0"/>
              <a:t>Os parceiros deverão respeitar o regramento específico para cada atividade, conforme Edital de Chamamento Público, Termo de Autorização de Uso (TAU) e Portaria Normativa da Fundação Florestal específica para a atividade (se houver);</a:t>
            </a:r>
          </a:p>
          <a:p>
            <a:pPr marL="305435" indent="-305435">
              <a:spcAft>
                <a:spcPts val="480"/>
              </a:spcAft>
            </a:pPr>
            <a:endParaRPr lang="pt-BR" sz="2000" dirty="0"/>
          </a:p>
          <a:p>
            <a:pPr marL="0" lvl="0" indent="0">
              <a:buNone/>
            </a:pPr>
            <a:r>
              <a:rPr lang="pt-BR" sz="2000" b="1" dirty="0"/>
              <a:t>PERTENCES E EQUIPAMENTOS</a:t>
            </a:r>
          </a:p>
          <a:p>
            <a:pPr marL="305435" indent="-305435"/>
            <a:r>
              <a:rPr lang="pt-BR" sz="2000" dirty="0"/>
              <a:t>A Fundação Florestal não se responsabiliza pelos pertences e equipamentos deixados pelos parceiros nas Unidades de Conservação;</a:t>
            </a:r>
          </a:p>
          <a:p>
            <a:pPr marL="305435" indent="-305435">
              <a:spcAft>
                <a:spcPts val="480"/>
              </a:spcAft>
            </a:pPr>
            <a:endParaRPr lang="pt-BR" sz="2000" dirty="0"/>
          </a:p>
        </p:txBody>
      </p:sp>
    </p:spTree>
    <p:extLst>
      <p:ext uri="{BB962C8B-B14F-4D97-AF65-F5344CB8AC3E}">
        <p14:creationId xmlns:p14="http://schemas.microsoft.com/office/powerpoint/2010/main" val="118959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8.1. RESPONSABILIDADES DOS PARCEIROS – CONFORME</a:t>
            </a:r>
            <a:br>
              <a:rPr lang="pt-BR" dirty="0"/>
            </a:br>
            <a:r>
              <a:rPr lang="pt-BR" dirty="0"/>
              <a:t>PORTARIA NORMATIVA FF/DE Nº 372/2023 (CONT.)</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1045913" cy="5021248"/>
          </a:xfrm>
        </p:spPr>
        <p:txBody>
          <a:bodyPr>
            <a:normAutofit/>
          </a:bodyPr>
          <a:lstStyle/>
          <a:p>
            <a:pPr marL="0" lvl="0" indent="0">
              <a:spcAft>
                <a:spcPts val="480"/>
              </a:spcAft>
              <a:buNone/>
            </a:pPr>
            <a:r>
              <a:rPr lang="pt-BR" sz="2000" b="1" dirty="0"/>
              <a:t>LIMITE DAS VAGAS/ÁREAS:</a:t>
            </a:r>
          </a:p>
          <a:p>
            <a:pPr>
              <a:spcAft>
                <a:spcPts val="480"/>
              </a:spcAft>
            </a:pPr>
            <a:r>
              <a:rPr lang="pt-BR" sz="2000" dirty="0"/>
              <a:t>Os parceiros deverão respeitar os limites da área definida para cada atividade, conforme orientação da equipe de gestão da Unidade de Conservação;</a:t>
            </a:r>
          </a:p>
          <a:p>
            <a:pPr>
              <a:spcAft>
                <a:spcPts val="480"/>
              </a:spcAft>
            </a:pPr>
            <a:endParaRPr lang="pt-BR" sz="2000" dirty="0"/>
          </a:p>
          <a:p>
            <a:pPr marL="0" indent="0">
              <a:spcAft>
                <a:spcPts val="480"/>
              </a:spcAft>
              <a:buNone/>
            </a:pPr>
            <a:r>
              <a:rPr lang="pt-BR" sz="2000" b="1" dirty="0"/>
              <a:t>LIMPEZA DAS ÁREAS:</a:t>
            </a:r>
          </a:p>
          <a:p>
            <a:pPr>
              <a:spcAft>
                <a:spcPts val="480"/>
              </a:spcAft>
            </a:pPr>
            <a:r>
              <a:rPr lang="pt-BR" sz="2000" dirty="0"/>
              <a:t>Os parceiros são responsáveis pela limpeza integral das áreas utilizadas, bem como pela destinação adequada dos resíduos produzidos por sua equipe e clientes;</a:t>
            </a:r>
          </a:p>
          <a:p>
            <a:pPr>
              <a:spcAft>
                <a:spcPts val="480"/>
              </a:spcAft>
            </a:pPr>
            <a:endParaRPr lang="pt-BR" sz="2000" dirty="0"/>
          </a:p>
          <a:p>
            <a:pPr marL="0" indent="0">
              <a:spcAft>
                <a:spcPts val="480"/>
              </a:spcAft>
              <a:buNone/>
            </a:pPr>
            <a:r>
              <a:rPr lang="pt-BR" sz="2000" b="1" dirty="0"/>
              <a:t>RESTRIÇÃO DO USO DE EQUIPAMENTOS, TÉCNICAS E PRODUTOS:</a:t>
            </a:r>
          </a:p>
          <a:p>
            <a:pPr>
              <a:spcAft>
                <a:spcPts val="480"/>
              </a:spcAft>
            </a:pPr>
            <a:r>
              <a:rPr lang="pt-BR" sz="2000" dirty="0"/>
              <a:t>Os parceiros deverão restringir o uso de equipamentos, técnicas e ou produtos que possam causar impactos ou danos ambientais às Unidades de Conservação;</a:t>
            </a:r>
          </a:p>
        </p:txBody>
      </p:sp>
    </p:spTree>
    <p:extLst>
      <p:ext uri="{BB962C8B-B14F-4D97-AF65-F5344CB8AC3E}">
        <p14:creationId xmlns:p14="http://schemas.microsoft.com/office/powerpoint/2010/main" val="7208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8.2 RESPONSABILIDADES DOS PARCEIROS – CONFORME</a:t>
            </a:r>
            <a:br>
              <a:rPr lang="pt-BR" dirty="0"/>
            </a:br>
            <a:r>
              <a:rPr lang="pt-BR" dirty="0"/>
              <a:t>PORTARIA NORMATIVA FF/DE Nº 372/2023 (CONT.)</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1045913" cy="5021248"/>
          </a:xfrm>
        </p:spPr>
        <p:txBody>
          <a:bodyPr>
            <a:normAutofit/>
          </a:bodyPr>
          <a:lstStyle/>
          <a:p>
            <a:pPr marL="0" indent="0">
              <a:spcAft>
                <a:spcPts val="480"/>
              </a:spcAft>
              <a:buNone/>
            </a:pPr>
            <a:r>
              <a:rPr lang="pt-BR" sz="2000" b="1" dirty="0"/>
              <a:t>RESPONSABILIDADE POR RISCOS:</a:t>
            </a:r>
          </a:p>
          <a:p>
            <a:pPr>
              <a:spcAft>
                <a:spcPts val="480"/>
              </a:spcAft>
            </a:pPr>
            <a:r>
              <a:rPr lang="pt-BR" sz="2000" dirty="0"/>
              <a:t>Os parceiros deverão assumir todos os riscos relativos à prestação dos serviços, isentando a Fundação Florestal por eventuais danos materiais, pessoais, morais e outros que possam vir a ocorrer;</a:t>
            </a:r>
          </a:p>
          <a:p>
            <a:pPr>
              <a:spcAft>
                <a:spcPts val="480"/>
              </a:spcAft>
            </a:pPr>
            <a:endParaRPr lang="pt-BR" sz="2000" dirty="0"/>
          </a:p>
          <a:p>
            <a:pPr marL="0" indent="0">
              <a:spcAft>
                <a:spcPts val="480"/>
              </a:spcAft>
              <a:buNone/>
            </a:pPr>
            <a:r>
              <a:rPr lang="pt-BR" sz="2000" b="1" dirty="0"/>
              <a:t>RESPONSABILIDADE POR ACIDENTES:</a:t>
            </a:r>
          </a:p>
          <a:p>
            <a:pPr>
              <a:spcAft>
                <a:spcPts val="480"/>
              </a:spcAft>
            </a:pPr>
            <a:r>
              <a:rPr lang="pt-BR" sz="2000" dirty="0"/>
              <a:t>Os parceiros deverão se responsabilizar por eventuais ônus de acidentes de qualquer natureza que venham a sofrer durante a prestação dos serviços, a exemplo de picadas/mordidas de animais, queimaduras, quedas e outros.</a:t>
            </a:r>
          </a:p>
          <a:p>
            <a:pPr>
              <a:spcAft>
                <a:spcPts val="480"/>
              </a:spcAft>
            </a:pPr>
            <a:endParaRPr lang="pt-BR" sz="2000" dirty="0"/>
          </a:p>
          <a:p>
            <a:pPr marL="0" lvl="0" indent="0">
              <a:spcAft>
                <a:spcPts val="480"/>
              </a:spcAft>
              <a:buNone/>
            </a:pPr>
            <a:r>
              <a:rPr lang="pt-BR" sz="2000" b="1" dirty="0"/>
              <a:t>REPARAÇÃO DE DANOS:</a:t>
            </a:r>
          </a:p>
          <a:p>
            <a:pPr>
              <a:spcAft>
                <a:spcPts val="480"/>
              </a:spcAft>
            </a:pPr>
            <a:r>
              <a:rPr lang="pt-BR" sz="2000" dirty="0"/>
              <a:t>Os parceiros deverão reparar eventuais danos causados na infraestrutura da Unidade de Conservação ou ecossistemas, decorrentes da prestação do serviço/atividade;</a:t>
            </a:r>
          </a:p>
        </p:txBody>
      </p:sp>
    </p:spTree>
    <p:extLst>
      <p:ext uri="{BB962C8B-B14F-4D97-AF65-F5344CB8AC3E}">
        <p14:creationId xmlns:p14="http://schemas.microsoft.com/office/powerpoint/2010/main" val="2714176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8.3. RESPONSABILIDADES DOS PARCEIROS – CONFORME</a:t>
            </a:r>
            <a:br>
              <a:rPr lang="pt-BR" dirty="0"/>
            </a:br>
            <a:r>
              <a:rPr lang="pt-BR" dirty="0"/>
              <a:t>PORTARIA NORMATIVA FF/DE Nº 372/2023 (CONT.)</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7" y="1816910"/>
            <a:ext cx="8444742" cy="5021248"/>
          </a:xfrm>
        </p:spPr>
        <p:txBody>
          <a:bodyPr>
            <a:normAutofit/>
          </a:bodyPr>
          <a:lstStyle/>
          <a:p>
            <a:pPr marL="0" indent="0">
              <a:buNone/>
            </a:pPr>
            <a:r>
              <a:rPr lang="pt-BR" sz="2000" b="1" dirty="0"/>
              <a:t>EVENTOS:</a:t>
            </a:r>
          </a:p>
          <a:p>
            <a:r>
              <a:rPr lang="pt-BR" sz="2000" dirty="0"/>
              <a:t>Para realização de eventos, os parceiros deverão buscar autorização prévia da gestão da Unidade de Conservação, conforme Portaria Normativa FF/DE nº 186/2013 (ou outra que vier a substitui-la);</a:t>
            </a:r>
          </a:p>
          <a:p>
            <a:endParaRPr lang="pt-BR" sz="2000" dirty="0"/>
          </a:p>
          <a:p>
            <a:pPr marL="0" indent="0">
              <a:buNone/>
            </a:pPr>
            <a:r>
              <a:rPr lang="pt-BR" sz="2000" b="1" dirty="0"/>
              <a:t>CAPTAÇÃO DE IMAGENS PARA FINS COMERCIAIS:</a:t>
            </a:r>
          </a:p>
          <a:p>
            <a:r>
              <a:rPr lang="pt-BR" sz="2000" dirty="0"/>
              <a:t>Para realização de produções audiovisuais ou captação de imagens para </a:t>
            </a:r>
            <a:r>
              <a:rPr lang="pt-BR" sz="2000" b="1" dirty="0"/>
              <a:t>fins comerciais</a:t>
            </a:r>
            <a:r>
              <a:rPr lang="pt-BR" sz="2000" dirty="0"/>
              <a:t>, os parceiros deverão buscar autorização prévia da gestão da Unidade de Conservação, conforme Portaria Normativa FF/DE nº 363/2022 (ou outra que vier a substitui-la);</a:t>
            </a:r>
          </a:p>
          <a:p>
            <a:endParaRPr lang="pt-BR" sz="2000" dirty="0"/>
          </a:p>
        </p:txBody>
      </p:sp>
      <p:pic>
        <p:nvPicPr>
          <p:cNvPr id="3076" name="Picture 4">
            <a:extLst>
              <a:ext uri="{FF2B5EF4-FFF2-40B4-BE49-F238E27FC236}">
                <a16:creationId xmlns:a16="http://schemas.microsoft.com/office/drawing/2014/main" id="{B0A94C7D-527C-6755-1BC0-4755BEEB5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728" y="4462965"/>
            <a:ext cx="1563837" cy="15638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F10C725-5FB2-D410-269C-30C993640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299" y="2527175"/>
            <a:ext cx="1316261" cy="131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3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9. PENALIDADES QUE PODEM SER APLICADAS AOS</a:t>
            </a:r>
            <a:br>
              <a:rPr lang="pt-BR" dirty="0"/>
            </a:br>
            <a:r>
              <a:rPr lang="pt-BR" dirty="0"/>
              <a:t>PARCEIROS</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0794064" cy="5021248"/>
          </a:xfrm>
        </p:spPr>
        <p:txBody>
          <a:bodyPr>
            <a:normAutofit/>
          </a:bodyPr>
          <a:lstStyle/>
          <a:p>
            <a:pPr marL="0" indent="0">
              <a:spcAft>
                <a:spcPts val="480"/>
              </a:spcAft>
              <a:buNone/>
            </a:pPr>
            <a:r>
              <a:rPr lang="pt-BR" sz="2000" b="1" dirty="0"/>
              <a:t>FALTAS INJUSTIFICADAS;</a:t>
            </a:r>
          </a:p>
          <a:p>
            <a:pPr>
              <a:spcAft>
                <a:spcPts val="480"/>
              </a:spcAft>
            </a:pPr>
            <a:r>
              <a:rPr lang="pt-BR" sz="2000" dirty="0"/>
              <a:t>Caso o parceiro adquira a vaga e não compareça no dia agendado por 3 (três) ocasiões, de forma injustificada, o seu Termo de Autorização de Uso (TAU) poderá ser suspenso ou cancelado;</a:t>
            </a:r>
          </a:p>
          <a:p>
            <a:pPr marL="0" indent="0">
              <a:spcAft>
                <a:spcPts val="480"/>
              </a:spcAft>
              <a:buNone/>
            </a:pPr>
            <a:endParaRPr lang="pt-BR" sz="2000" dirty="0"/>
          </a:p>
          <a:p>
            <a:pPr marL="0" indent="0">
              <a:spcAft>
                <a:spcPts val="480"/>
              </a:spcAft>
              <a:buNone/>
            </a:pPr>
            <a:r>
              <a:rPr lang="pt-BR" sz="2000" b="1" dirty="0"/>
              <a:t>PRESTAÇÃO INADEQUADA DO SERVIÇO</a:t>
            </a:r>
          </a:p>
          <a:p>
            <a:pPr>
              <a:spcAft>
                <a:spcPts val="480"/>
              </a:spcAft>
            </a:pPr>
            <a:r>
              <a:rPr lang="pt-BR" sz="2000" dirty="0"/>
              <a:t>O serviço considerado inconveniente aos visitantes ou lesivo ao patrimônio da Unidade de Conservação poderá ser suspenso ou cancelado pela gestão da Unidade, sem prejuízo das sanções previstas na legislação vigente;</a:t>
            </a:r>
          </a:p>
          <a:p>
            <a:pPr>
              <a:spcAft>
                <a:spcPts val="480"/>
              </a:spcAft>
            </a:pPr>
            <a:endParaRPr lang="pt-BR" sz="2000" dirty="0"/>
          </a:p>
        </p:txBody>
      </p:sp>
    </p:spTree>
    <p:extLst>
      <p:ext uri="{BB962C8B-B14F-4D97-AF65-F5344CB8AC3E}">
        <p14:creationId xmlns:p14="http://schemas.microsoft.com/office/powerpoint/2010/main" val="148819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9. PENALIDADES QUE PODEM SER APLICADAS AOS</a:t>
            </a:r>
            <a:br>
              <a:rPr lang="pt-BR" dirty="0"/>
            </a:br>
            <a:r>
              <a:rPr lang="pt-BR" dirty="0"/>
              <a:t>PARCEIROS (CONTINUAÇÃO)</a:t>
            </a:r>
            <a:endParaRPr lang="pt-BR" i="1" dirty="0"/>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6" y="1798981"/>
            <a:ext cx="10794064" cy="5021248"/>
          </a:xfrm>
        </p:spPr>
        <p:txBody>
          <a:bodyPr>
            <a:normAutofit/>
          </a:bodyPr>
          <a:lstStyle/>
          <a:p>
            <a:pPr marL="0" indent="0">
              <a:spcAft>
                <a:spcPts val="480"/>
              </a:spcAft>
              <a:buNone/>
            </a:pPr>
            <a:r>
              <a:rPr lang="pt-BR" sz="2000" b="1" dirty="0"/>
              <a:t>DESCUMPRIMENTO DA PORTARIA DE AUTORIZAÇÕES DE USO </a:t>
            </a:r>
          </a:p>
          <a:p>
            <a:pPr>
              <a:spcAft>
                <a:spcPts val="480"/>
              </a:spcAft>
            </a:pPr>
            <a:r>
              <a:rPr lang="pt-BR" sz="2000" dirty="0"/>
              <a:t>O descumprimento da Portaria Normativa FF/DE nº 372/2023 (ou outra que vier a substitui-la) poderá acarretar no cancelamento do Termo de Autorização de Uso (TAU), sem prejuízo das sanções previstas na legislação vigente;</a:t>
            </a:r>
          </a:p>
          <a:p>
            <a:pPr marL="0" indent="0">
              <a:spcAft>
                <a:spcPts val="480"/>
              </a:spcAft>
              <a:buNone/>
            </a:pPr>
            <a:endParaRPr lang="pt-BR" sz="2000" dirty="0"/>
          </a:p>
          <a:p>
            <a:pPr marL="0" indent="0">
              <a:spcAft>
                <a:spcPts val="480"/>
              </a:spcAft>
              <a:buNone/>
            </a:pPr>
            <a:r>
              <a:rPr lang="pt-BR" sz="2000" b="1" dirty="0"/>
              <a:t>CONDUTAS LESIVAS AO MEIO AMBIENTE E AO PATRIMÔNIO PÚBLICO</a:t>
            </a:r>
          </a:p>
          <a:p>
            <a:pPr>
              <a:spcAft>
                <a:spcPts val="480"/>
              </a:spcAft>
            </a:pPr>
            <a:r>
              <a:rPr lang="pt-BR" sz="2000" dirty="0"/>
              <a:t>As condutas e atividades consideradas lesivas ao meio ambiente e ao patrimônio público das Unidades de Conservação sujeitarão os infratores às sanções penais e administrativas, conforme legislação aplicável, independentemente da obrigação de reparar os danos causados.</a:t>
            </a:r>
          </a:p>
          <a:p>
            <a:pPr>
              <a:spcAft>
                <a:spcPts val="480"/>
              </a:spcAft>
            </a:pPr>
            <a:endParaRPr lang="pt-BR" sz="2000" dirty="0"/>
          </a:p>
        </p:txBody>
      </p:sp>
    </p:spTree>
    <p:extLst>
      <p:ext uri="{BB962C8B-B14F-4D97-AF65-F5344CB8AC3E}">
        <p14:creationId xmlns:p14="http://schemas.microsoft.com/office/powerpoint/2010/main" val="157604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9.1. PARALISAÇÃO DE ATIVIDADE INCONVENIENTE E </a:t>
            </a:r>
            <a:br>
              <a:rPr lang="pt-BR" dirty="0"/>
            </a:br>
            <a:r>
              <a:rPr lang="pt-BR" dirty="0"/>
              <a:t>MEDIDAS NO CASO DE DANOS/ILÍCITOS AMBIENTAIS </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2" y="1887194"/>
            <a:ext cx="8390280" cy="4970805"/>
          </a:xfrm>
        </p:spPr>
        <p:txBody>
          <a:bodyPr>
            <a:normAutofit fontScale="25000" lnSpcReduction="20000"/>
          </a:bodyPr>
          <a:lstStyle/>
          <a:p>
            <a:pPr marL="0" indent="0">
              <a:buNone/>
            </a:pPr>
            <a:endParaRPr lang="pt-BR" sz="2000" dirty="0"/>
          </a:p>
          <a:p>
            <a:endParaRPr lang="pt-BR" sz="2000" dirty="0"/>
          </a:p>
          <a:p>
            <a:endParaRPr lang="pt-BR" sz="2000" dirty="0"/>
          </a:p>
          <a:p>
            <a:endParaRPr lang="pt-BR" sz="2000" dirty="0"/>
          </a:p>
          <a:p>
            <a:endParaRPr lang="pt-BR" sz="2000" dirty="0"/>
          </a:p>
          <a:p>
            <a:pPr marL="0" indent="0">
              <a:lnSpc>
                <a:spcPct val="120000"/>
              </a:lnSpc>
              <a:buNone/>
            </a:pPr>
            <a:endParaRPr lang="pt-BR" sz="7600" b="1" dirty="0"/>
          </a:p>
          <a:p>
            <a:pPr>
              <a:lnSpc>
                <a:spcPct val="120000"/>
              </a:lnSpc>
            </a:pPr>
            <a:r>
              <a:rPr lang="pt-BR" sz="8000" dirty="0"/>
              <a:t>A equipe de gestão da Unidade de Conservação poderá </a:t>
            </a:r>
            <a:r>
              <a:rPr lang="pt-BR" sz="8000" b="1" dirty="0"/>
              <a:t>paralisar ou cancelar</a:t>
            </a:r>
            <a:r>
              <a:rPr lang="pt-BR" sz="8000" dirty="0"/>
              <a:t> a atividade considerada inconveniente aos demais visitantes ou lesiva ao patrimônio da Unidade, conforme artigo 23 da Portaria Normativa FF/DE nº 372/2023, sem prejuízo das demais sanções aplicáveis;</a:t>
            </a:r>
          </a:p>
          <a:p>
            <a:pPr>
              <a:lnSpc>
                <a:spcPct val="120000"/>
              </a:lnSpc>
            </a:pPr>
            <a:endParaRPr lang="pt-BR" sz="8000" dirty="0"/>
          </a:p>
          <a:p>
            <a:pPr>
              <a:lnSpc>
                <a:spcPct val="120000"/>
              </a:lnSpc>
            </a:pPr>
            <a:r>
              <a:rPr lang="pt-BR" sz="8000" dirty="0"/>
              <a:t>A equipe de gestão da Unidade deverá abrir processo administrativo específico e anexar relato técnico/documentos sobre a ocorrência, para apuração e tramitação interna na Fundação Florestal;</a:t>
            </a:r>
          </a:p>
          <a:p>
            <a:pPr>
              <a:lnSpc>
                <a:spcPct val="120000"/>
              </a:lnSpc>
            </a:pPr>
            <a:endParaRPr lang="pt-BR" sz="8000" dirty="0"/>
          </a:p>
          <a:p>
            <a:pPr>
              <a:lnSpc>
                <a:spcPct val="120000"/>
              </a:lnSpc>
            </a:pPr>
            <a:r>
              <a:rPr lang="pt-BR" sz="8000" dirty="0"/>
              <a:t>No caso de ocorrência de </a:t>
            </a:r>
            <a:r>
              <a:rPr lang="pt-BR" sz="8000" b="1" dirty="0"/>
              <a:t>danos/ilícitos ambientais</a:t>
            </a:r>
            <a:r>
              <a:rPr lang="pt-BR" sz="8000" dirty="0"/>
              <a:t>, poderá ser lavrado Auto de Constatação de Infração Ambiental – ACIA, conforme Portaria Normativa FF/DE nº 326/2020 (ou outra que vier a substitui-la).</a:t>
            </a:r>
          </a:p>
          <a:p>
            <a:pPr>
              <a:lnSpc>
                <a:spcPct val="120000"/>
              </a:lnSpc>
            </a:pPr>
            <a:endParaRPr lang="pt-BR" sz="7600" dirty="0"/>
          </a:p>
          <a:p>
            <a:pPr marL="0" indent="0">
              <a:buNone/>
            </a:pPr>
            <a:endParaRPr lang="pt-BR" sz="2000" dirty="0"/>
          </a:p>
          <a:p>
            <a:endParaRPr lang="pt-BR" sz="2000" dirty="0"/>
          </a:p>
          <a:p>
            <a:endParaRPr lang="pt-BR" sz="2000" dirty="0"/>
          </a:p>
          <a:p>
            <a:endParaRPr lang="pt-BR" sz="2000" dirty="0"/>
          </a:p>
          <a:p>
            <a:endParaRPr lang="pt-BR" sz="2000" dirty="0"/>
          </a:p>
          <a:p>
            <a:endParaRPr lang="pt-BR" sz="2000" dirty="0"/>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5122" name="Picture 2">
            <a:extLst>
              <a:ext uri="{FF2B5EF4-FFF2-40B4-BE49-F238E27FC236}">
                <a16:creationId xmlns:a16="http://schemas.microsoft.com/office/drawing/2014/main" id="{75AF5A46-3644-620E-E9AD-B9DF8DBAD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552" y="2436669"/>
            <a:ext cx="1543552" cy="15435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6CB55DA-6EF8-7924-0BA7-1EE010CCA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311" y="5169216"/>
            <a:ext cx="1319967" cy="13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0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1D5C6-519E-63F7-DCFB-5C4401F1825E}"/>
              </a:ext>
            </a:extLst>
          </p:cNvPr>
          <p:cNvSpPr>
            <a:spLocks noGrp="1"/>
          </p:cNvSpPr>
          <p:nvPr>
            <p:ph type="title"/>
          </p:nvPr>
        </p:nvSpPr>
        <p:spPr/>
        <p:txBody>
          <a:bodyPr/>
          <a:lstStyle/>
          <a:p>
            <a:r>
              <a:rPr lang="pt-BR" dirty="0"/>
              <a:t>9.2. COMO PROCEDER QUANDO DA NECESSIDADE DE</a:t>
            </a:r>
            <a:br>
              <a:rPr lang="pt-BR" dirty="0"/>
            </a:br>
            <a:r>
              <a:rPr lang="pt-BR" dirty="0"/>
              <a:t>APLICAÇÃO DE PENALIDADES</a:t>
            </a:r>
          </a:p>
        </p:txBody>
      </p:sp>
      <p:sp>
        <p:nvSpPr>
          <p:cNvPr id="3" name="Espaço Reservado para Conteúdo 2">
            <a:extLst>
              <a:ext uri="{FF2B5EF4-FFF2-40B4-BE49-F238E27FC236}">
                <a16:creationId xmlns:a16="http://schemas.microsoft.com/office/drawing/2014/main" id="{0636C267-EF7A-2890-A6A1-562D9425C211}"/>
              </a:ext>
            </a:extLst>
          </p:cNvPr>
          <p:cNvSpPr>
            <a:spLocks noGrp="1"/>
          </p:cNvSpPr>
          <p:nvPr>
            <p:ph idx="1"/>
          </p:nvPr>
        </p:nvSpPr>
        <p:spPr>
          <a:xfrm>
            <a:off x="581192" y="2045885"/>
            <a:ext cx="6941042" cy="4647222"/>
          </a:xfrm>
        </p:spPr>
        <p:txBody>
          <a:bodyPr>
            <a:normAutofit fontScale="92500" lnSpcReduction="20000"/>
          </a:bodyPr>
          <a:lstStyle/>
          <a:p>
            <a:pPr>
              <a:lnSpc>
                <a:spcPct val="120000"/>
              </a:lnSpc>
            </a:pPr>
            <a:r>
              <a:rPr lang="pt-BR" sz="2900" dirty="0"/>
              <a:t>No caso de descumprimento das responsabilidades pelos parceiros, poderão ser aplicadas as penalidades dispostas na Portaria Normativa FF/DE nº 372/2023, conforme exposto anteriormente, sem prejuízo da aplicação de outras sanções, conforme legislação vigente;</a:t>
            </a:r>
          </a:p>
          <a:p>
            <a:pPr>
              <a:lnSpc>
                <a:spcPct val="120000"/>
              </a:lnSpc>
            </a:pPr>
            <a:endParaRPr lang="pt-BR" sz="2900" dirty="0"/>
          </a:p>
          <a:p>
            <a:pPr>
              <a:lnSpc>
                <a:spcPct val="120000"/>
              </a:lnSpc>
            </a:pPr>
            <a:r>
              <a:rPr lang="pt-BR" sz="2900" dirty="0"/>
              <a:t>A seguir será demonstrado um </a:t>
            </a:r>
            <a:r>
              <a:rPr lang="pt-BR" sz="2900" b="1" dirty="0"/>
              <a:t>passo a passo </a:t>
            </a:r>
            <a:r>
              <a:rPr lang="pt-BR" sz="2900" dirty="0"/>
              <a:t>para aplicação de penalidades.</a:t>
            </a:r>
            <a:endParaRPr lang="pt-BR" sz="2000" dirty="0"/>
          </a:p>
        </p:txBody>
      </p:sp>
      <p:pic>
        <p:nvPicPr>
          <p:cNvPr id="6" name="Imagem 5">
            <a:extLst>
              <a:ext uri="{FF2B5EF4-FFF2-40B4-BE49-F238E27FC236}">
                <a16:creationId xmlns:a16="http://schemas.microsoft.com/office/drawing/2014/main" id="{E8D1D6BA-2D38-80B8-75F2-C484E0495FCD}"/>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4098" name="Picture 2">
            <a:extLst>
              <a:ext uri="{FF2B5EF4-FFF2-40B4-BE49-F238E27FC236}">
                <a16:creationId xmlns:a16="http://schemas.microsoft.com/office/drawing/2014/main" id="{0C8C3B6F-CA05-3FF8-9B24-DAD968F63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061" y="2210777"/>
            <a:ext cx="3277213" cy="327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7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 Portaria Normativa</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5. Relato Técnico</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2. Dispositivos Legais</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 Abordagem</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18774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50" dirty="0">
                <a:solidFill>
                  <a:schemeClr val="bg2">
                    <a:lumMod val="25000"/>
                  </a:schemeClr>
                </a:solidFill>
                <a:latin typeface="Gill Sans MT" panose="020B0502020104020203"/>
              </a:rPr>
              <a:t>Tenha em mãos uma cópia digital ou impressa da Portaria Normativa FF/DE nº 372/2023;</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1"/>
            <a:ext cx="2044019" cy="219977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50" dirty="0">
                <a:solidFill>
                  <a:schemeClr val="bg2">
                    <a:lumMod val="25000"/>
                  </a:schemeClr>
                </a:solidFill>
                <a:latin typeface="Gill Sans MT" panose="020B0502020104020203"/>
              </a:rPr>
              <a:t>Verifique o(s) artigo(s) específico(s) da Portaria que enseja(m) a aplicação da penalidade (vide principalmente os artigos 19 a 25 da Portaria);</a:t>
            </a: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278289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500" dirty="0">
                <a:solidFill>
                  <a:schemeClr val="bg2">
                    <a:lumMod val="25000"/>
                  </a:schemeClr>
                </a:solidFill>
                <a:latin typeface="Gill Sans MT" panose="020B0502020104020203"/>
              </a:rPr>
              <a:t>Durante ou após a ocorrência, aborde o parceiro e informe:</a:t>
            </a:r>
          </a:p>
          <a:p>
            <a:pPr lvl="0" rtl="0"/>
            <a:r>
              <a:rPr lang="pt-BR" sz="1500" dirty="0">
                <a:solidFill>
                  <a:schemeClr val="bg2">
                    <a:lumMod val="25000"/>
                  </a:schemeClr>
                </a:solidFill>
                <a:latin typeface="Gill Sans MT" panose="020B0502020104020203"/>
              </a:rPr>
              <a:t>1. O descumprimento da regra;</a:t>
            </a:r>
          </a:p>
          <a:p>
            <a:pPr lvl="0" rtl="0"/>
            <a:r>
              <a:rPr lang="pt-BR" sz="1500" dirty="0">
                <a:solidFill>
                  <a:schemeClr val="bg2">
                    <a:lumMod val="25000"/>
                  </a:schemeClr>
                </a:solidFill>
                <a:latin typeface="Gill Sans MT" panose="020B0502020104020203"/>
              </a:rPr>
              <a:t>2. A possibilidade de aplicação de penalidade;</a:t>
            </a:r>
          </a:p>
          <a:p>
            <a:pPr lvl="0" rtl="0"/>
            <a:r>
              <a:rPr lang="pt-BR" sz="1500" dirty="0">
                <a:solidFill>
                  <a:schemeClr val="bg2">
                    <a:lumMod val="25000"/>
                  </a:schemeClr>
                </a:solidFill>
                <a:latin typeface="Gill Sans MT" panose="020B0502020104020203"/>
              </a:rPr>
              <a:t>3. A apuração sobre a penalidade em tramitação interna em processo administrativo;</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9.2.1. - passo a passo – aplicação de penalidades</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 Comprovação</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08746"/>
            <a:ext cx="2044019" cy="241985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50" dirty="0">
                <a:solidFill>
                  <a:schemeClr val="bg2">
                    <a:lumMod val="25000"/>
                  </a:schemeClr>
                </a:solidFill>
                <a:latin typeface="Gill Sans MT" panose="020B0502020104020203"/>
              </a:rPr>
              <a:t>Comprove a ocorrência, por meio de documentos, fotos, filmagens e quaisquer outros dados que comprovem a materialidade dos fatos;</a:t>
            </a:r>
          </a:p>
        </p:txBody>
      </p:sp>
      <p:sp>
        <p:nvSpPr>
          <p:cNvPr id="21" name="Retângulo 20">
            <a:extLst>
              <a:ext uri="{FF2B5EF4-FFF2-40B4-BE49-F238E27FC236}">
                <a16:creationId xmlns:a16="http://schemas.microsoft.com/office/drawing/2014/main" id="{83B8ADC0-0CAF-4C1B-8A5C-991B9680C43B}"/>
              </a:ext>
            </a:extLst>
          </p:cNvPr>
          <p:cNvSpPr/>
          <p:nvPr/>
        </p:nvSpPr>
        <p:spPr>
          <a:xfrm>
            <a:off x="9145892" y="4915598"/>
            <a:ext cx="2044019" cy="1942402"/>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50" dirty="0">
                <a:solidFill>
                  <a:schemeClr val="bg2">
                    <a:lumMod val="25000"/>
                  </a:schemeClr>
                </a:solidFill>
              </a:rPr>
              <a:t>Documente o ocorrido em relato técnico e junte as comprovações;</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179550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FA294-D530-4B6D-8F6E-9CBE2A8A217D}"/>
              </a:ext>
            </a:extLst>
          </p:cNvPr>
          <p:cNvSpPr>
            <a:spLocks noGrp="1"/>
          </p:cNvSpPr>
          <p:nvPr>
            <p:ph type="title"/>
          </p:nvPr>
        </p:nvSpPr>
        <p:spPr/>
        <p:txBody>
          <a:bodyPr/>
          <a:lstStyle/>
          <a:p>
            <a:r>
              <a:rPr lang="pt-BR" dirty="0"/>
              <a:t>ÍNDICE</a:t>
            </a:r>
          </a:p>
        </p:txBody>
      </p:sp>
      <p:sp>
        <p:nvSpPr>
          <p:cNvPr id="3" name="Espaço Reservado para Conteúdo 2">
            <a:extLst>
              <a:ext uri="{FF2B5EF4-FFF2-40B4-BE49-F238E27FC236}">
                <a16:creationId xmlns:a16="http://schemas.microsoft.com/office/drawing/2014/main" id="{F0E8538C-ACB1-48D8-BEF5-DFA67F8A2E79}"/>
              </a:ext>
            </a:extLst>
          </p:cNvPr>
          <p:cNvSpPr>
            <a:spLocks noGrp="1"/>
          </p:cNvSpPr>
          <p:nvPr>
            <p:ph idx="1"/>
          </p:nvPr>
        </p:nvSpPr>
        <p:spPr>
          <a:xfrm>
            <a:off x="581192" y="2180496"/>
            <a:ext cx="11029615" cy="4400186"/>
          </a:xfrm>
        </p:spPr>
        <p:txBody>
          <a:bodyPr>
            <a:normAutofit/>
          </a:bodyPr>
          <a:lstStyle/>
          <a:p>
            <a:pPr marL="0" indent="0">
              <a:buNone/>
            </a:pPr>
            <a:r>
              <a:rPr lang="pt-BR" dirty="0"/>
              <a:t>6. EXEMPLOS DE SERVIÇOS</a:t>
            </a:r>
          </a:p>
          <a:p>
            <a:pPr marL="0" indent="0">
              <a:buNone/>
            </a:pPr>
            <a:r>
              <a:rPr lang="pt-BR" dirty="0"/>
              <a:t>	6.1. EXEMPLOS DE SERVIÇOS (CONTINUAÇÃO)</a:t>
            </a:r>
          </a:p>
          <a:p>
            <a:pPr marL="0" indent="0">
              <a:buNone/>
            </a:pPr>
            <a:r>
              <a:rPr lang="pt-BR" dirty="0"/>
              <a:t>7. PROPOSTA DE CONVERSÃO DE VALORES DE OUTORGA EM SERVIÇOS</a:t>
            </a:r>
          </a:p>
          <a:p>
            <a:pPr marL="0" indent="0">
              <a:buNone/>
            </a:pPr>
            <a:r>
              <a:rPr lang="pt-BR" dirty="0"/>
              <a:t>	7.1. PASSO A PASSO DA PROPOSTA DE CONVERSÃO DE VALORES DE OUTORGA EM SERVIÇOS</a:t>
            </a:r>
          </a:p>
          <a:p>
            <a:pPr marL="0" indent="0">
              <a:buNone/>
            </a:pPr>
            <a:r>
              <a:rPr lang="pt-BR" dirty="0"/>
              <a:t>	7.2. MONITORAMENTO DA CONVERSÃO DOS VALORES DE OUTORGA EM SERVIÇOS</a:t>
            </a:r>
          </a:p>
          <a:p>
            <a:pPr marL="0" indent="0">
              <a:buNone/>
            </a:pPr>
            <a:r>
              <a:rPr lang="pt-BR" dirty="0"/>
              <a:t>8. RESPONSABILIDADES DOS PARCEIROS – CONFORME PORTARIA NORMATIVA FF/DE Nº 372/2023</a:t>
            </a:r>
          </a:p>
          <a:p>
            <a:pPr marL="0" indent="0">
              <a:buNone/>
            </a:pPr>
            <a:r>
              <a:rPr lang="pt-BR" dirty="0"/>
              <a:t>9. PENALIDADES QUE PODEM SER APLICADAS AOS PARCEIROS</a:t>
            </a:r>
          </a:p>
          <a:p>
            <a:pPr marL="0" indent="0">
              <a:buNone/>
            </a:pPr>
            <a:r>
              <a:rPr lang="pt-BR" dirty="0"/>
              <a:t>	9.1. PARALISAÇÃO DE ATIVIDADE INCONVENIENTE E MEDIDAS NO CASO DE DANOS/ILÍCITOS AMBIENTAIS </a:t>
            </a:r>
          </a:p>
          <a:p>
            <a:pPr marL="0" indent="0">
              <a:buNone/>
            </a:pPr>
            <a:r>
              <a:rPr lang="pt-BR" dirty="0"/>
              <a:t>	9.2. COMO PROCEDER QUANDO DA NECESSIDADE DE APLICAÇÃO DE PENALIDADES</a:t>
            </a:r>
          </a:p>
        </p:txBody>
      </p:sp>
    </p:spTree>
    <p:extLst>
      <p:ext uri="{BB962C8B-B14F-4D97-AF65-F5344CB8AC3E}">
        <p14:creationId xmlns:p14="http://schemas.microsoft.com/office/powerpoint/2010/main" val="893755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a Direita 8">
            <a:extLst>
              <a:ext uri="{FF2B5EF4-FFF2-40B4-BE49-F238E27FC236}">
                <a16:creationId xmlns:a16="http://schemas.microsoft.com/office/drawing/2014/main" id="{A738ADB3-E91D-450C-9E7F-C7F73928C7FB}"/>
              </a:ext>
            </a:extLst>
          </p:cNvPr>
          <p:cNvSpPr/>
          <p:nvPr/>
        </p:nvSpPr>
        <p:spPr>
          <a:xfrm>
            <a:off x="581193" y="1844298"/>
            <a:ext cx="2448732" cy="836909"/>
          </a:xfrm>
          <a:prstGeom prst="rightArrow">
            <a:avLst/>
          </a:prstGeom>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 Anexo Processo</a:t>
            </a:r>
          </a:p>
        </p:txBody>
      </p:sp>
      <p:sp>
        <p:nvSpPr>
          <p:cNvPr id="13" name="Seta: para a Direita 12">
            <a:extLst>
              <a:ext uri="{FF2B5EF4-FFF2-40B4-BE49-F238E27FC236}">
                <a16:creationId xmlns:a16="http://schemas.microsoft.com/office/drawing/2014/main" id="{C4FB8480-537F-43D9-9074-11E2DD1767F0}"/>
              </a:ext>
            </a:extLst>
          </p:cNvPr>
          <p:cNvSpPr>
            <a:spLocks noGrp="1" noRot="1" noMove="1" noResize="1" noEditPoints="1" noAdjustHandles="1" noChangeArrowheads="1" noChangeShapeType="1"/>
          </p:cNvSpPr>
          <p:nvPr/>
        </p:nvSpPr>
        <p:spPr>
          <a:xfrm>
            <a:off x="9204885" y="4201742"/>
            <a:ext cx="2389740" cy="836909"/>
          </a:xfrm>
          <a:prstGeom prst="rightArrow">
            <a:avLst/>
          </a:prstGeom>
          <a:solidFill>
            <a:srgbClr val="1B3006"/>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10. Aplicação Penalidade</a:t>
            </a:r>
          </a:p>
        </p:txBody>
      </p:sp>
      <p:sp>
        <p:nvSpPr>
          <p:cNvPr id="14" name="Seta: para a Direita 13">
            <a:extLst>
              <a:ext uri="{FF2B5EF4-FFF2-40B4-BE49-F238E27FC236}">
                <a16:creationId xmlns:a16="http://schemas.microsoft.com/office/drawing/2014/main" id="{28A4F0CB-A56C-4339-99A7-84D8F0EAF30B}"/>
              </a:ext>
            </a:extLst>
          </p:cNvPr>
          <p:cNvSpPr/>
          <p:nvPr/>
        </p:nvSpPr>
        <p:spPr>
          <a:xfrm>
            <a:off x="2678124" y="2492193"/>
            <a:ext cx="2507724" cy="836909"/>
          </a:xfrm>
          <a:prstGeom prst="rightArrow">
            <a:avLst/>
          </a:prstGeom>
          <a:solidFill>
            <a:schemeClr val="accent2">
              <a:lumMod val="50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dirty="0"/>
              <a:t>7. Encaminhamento</a:t>
            </a:r>
          </a:p>
        </p:txBody>
      </p:sp>
      <p:sp>
        <p:nvSpPr>
          <p:cNvPr id="15" name="Seta: para a Direita 14">
            <a:extLst>
              <a:ext uri="{FF2B5EF4-FFF2-40B4-BE49-F238E27FC236}">
                <a16:creationId xmlns:a16="http://schemas.microsoft.com/office/drawing/2014/main" id="{C22F20D9-50DC-4912-8D3A-16E6E33168AC}"/>
              </a:ext>
            </a:extLst>
          </p:cNvPr>
          <p:cNvSpPr/>
          <p:nvPr/>
        </p:nvSpPr>
        <p:spPr>
          <a:xfrm>
            <a:off x="4893039" y="3111088"/>
            <a:ext cx="2389740" cy="836909"/>
          </a:xfrm>
          <a:prstGeom prst="rightArrow">
            <a:avLst/>
          </a:prstGeom>
          <a:solidFill>
            <a:schemeClr val="accent2">
              <a:lumMod val="75000"/>
            </a:schemeClr>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 Análise Jurídica</a:t>
            </a:r>
          </a:p>
        </p:txBody>
      </p:sp>
      <p:sp>
        <p:nvSpPr>
          <p:cNvPr id="10" name="Retângulo 9">
            <a:extLst>
              <a:ext uri="{FF2B5EF4-FFF2-40B4-BE49-F238E27FC236}">
                <a16:creationId xmlns:a16="http://schemas.microsoft.com/office/drawing/2014/main" id="{C3F93A5D-ED7D-4D8F-9E40-B6E9E743D9D2}"/>
              </a:ext>
            </a:extLst>
          </p:cNvPr>
          <p:cNvSpPr/>
          <p:nvPr/>
        </p:nvSpPr>
        <p:spPr>
          <a:xfrm>
            <a:off x="522200" y="2554397"/>
            <a:ext cx="2044019" cy="2412960"/>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pt-BR" sz="1650" dirty="0">
                <a:solidFill>
                  <a:schemeClr val="bg2">
                    <a:lumMod val="25000"/>
                  </a:schemeClr>
                </a:solidFill>
                <a:latin typeface="Gill Sans MT" panose="020B0502020104020203"/>
              </a:rPr>
              <a:t>Anexe o relato técnico e as comprovações da ocorrência no processo administrativo já aberto em nome do parceiro, quando da formalização do TAU;</a:t>
            </a:r>
          </a:p>
        </p:txBody>
      </p:sp>
      <p:sp>
        <p:nvSpPr>
          <p:cNvPr id="18" name="Retângulo 17">
            <a:extLst>
              <a:ext uri="{FF2B5EF4-FFF2-40B4-BE49-F238E27FC236}">
                <a16:creationId xmlns:a16="http://schemas.microsoft.com/office/drawing/2014/main" id="{F02B1542-EBBC-4758-86EF-C4084FAB0F55}"/>
              </a:ext>
            </a:extLst>
          </p:cNvPr>
          <p:cNvSpPr/>
          <p:nvPr/>
        </p:nvSpPr>
        <p:spPr>
          <a:xfrm>
            <a:off x="2678123" y="3217611"/>
            <a:ext cx="2044019" cy="2199778"/>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pt-BR" sz="1650" dirty="0">
                <a:solidFill>
                  <a:schemeClr val="bg2">
                    <a:lumMod val="25000"/>
                  </a:schemeClr>
                </a:solidFill>
                <a:latin typeface="Gill Sans MT" panose="020B0502020104020203"/>
              </a:rPr>
              <a:t>Encaminhe o processo para ciência e manifestação:</a:t>
            </a:r>
          </a:p>
          <a:p>
            <a:pPr lvl="0" rtl="0"/>
            <a:r>
              <a:rPr lang="pt-BR" sz="1650" dirty="0">
                <a:solidFill>
                  <a:schemeClr val="bg2">
                    <a:lumMod val="25000"/>
                  </a:schemeClr>
                </a:solidFill>
                <a:latin typeface="Gill Sans MT" panose="020B0502020104020203"/>
              </a:rPr>
              <a:t>1. Da Gerência e Diretoria Regional;</a:t>
            </a:r>
          </a:p>
          <a:p>
            <a:pPr lvl="0" rtl="0"/>
            <a:endParaRPr lang="pt-BR" sz="1650" dirty="0">
              <a:solidFill>
                <a:schemeClr val="bg2">
                  <a:lumMod val="25000"/>
                </a:schemeClr>
              </a:solidFill>
              <a:latin typeface="Gill Sans MT" panose="020B0502020104020203"/>
            </a:endParaRPr>
          </a:p>
        </p:txBody>
      </p:sp>
      <p:sp>
        <p:nvSpPr>
          <p:cNvPr id="19" name="Retângulo 18">
            <a:extLst>
              <a:ext uri="{FF2B5EF4-FFF2-40B4-BE49-F238E27FC236}">
                <a16:creationId xmlns:a16="http://schemas.microsoft.com/office/drawing/2014/main" id="{2C631023-B3E9-4419-A3F7-B632F50AF143}"/>
              </a:ext>
            </a:extLst>
          </p:cNvPr>
          <p:cNvSpPr/>
          <p:nvPr/>
        </p:nvSpPr>
        <p:spPr>
          <a:xfrm>
            <a:off x="4834046" y="3824944"/>
            <a:ext cx="2044019" cy="3033055"/>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550" dirty="0">
                <a:solidFill>
                  <a:schemeClr val="bg2">
                    <a:lumMod val="25000"/>
                  </a:schemeClr>
                </a:solidFill>
                <a:latin typeface="Gill Sans MT" panose="020B0502020104020203"/>
              </a:rPr>
              <a:t>A Diretoria Regional  deve encaminhar o processo para a Assessoria Jurídica (AJ/FF), para análise jurídica da ocorrência e indicação das penalidades e sanções, conforme TAU, Portaria Normativa FF/DE nº 372/2023 e legislação vigente.</a:t>
            </a:r>
          </a:p>
        </p:txBody>
      </p:sp>
      <p:sp>
        <p:nvSpPr>
          <p:cNvPr id="17" name="Título 16">
            <a:extLst>
              <a:ext uri="{FF2B5EF4-FFF2-40B4-BE49-F238E27FC236}">
                <a16:creationId xmlns:a16="http://schemas.microsoft.com/office/drawing/2014/main" id="{ADFD76BD-72AC-4357-A033-2F375611EF65}"/>
              </a:ext>
            </a:extLst>
          </p:cNvPr>
          <p:cNvSpPr>
            <a:spLocks noGrp="1"/>
          </p:cNvSpPr>
          <p:nvPr>
            <p:ph type="title"/>
          </p:nvPr>
        </p:nvSpPr>
        <p:spPr/>
        <p:txBody>
          <a:bodyPr>
            <a:normAutofit/>
          </a:bodyPr>
          <a:lstStyle/>
          <a:p>
            <a:r>
              <a:rPr lang="pt-BR" dirty="0"/>
              <a:t>9.2.1. passo a passo – aplicação de penalidades</a:t>
            </a:r>
            <a:br>
              <a:rPr lang="pt-BR" dirty="0"/>
            </a:br>
            <a:r>
              <a:rPr lang="pt-BR" dirty="0"/>
              <a:t>(continuação)</a:t>
            </a:r>
          </a:p>
        </p:txBody>
      </p:sp>
      <p:sp>
        <p:nvSpPr>
          <p:cNvPr id="11" name="Seta: para a Direita 10">
            <a:extLst>
              <a:ext uri="{FF2B5EF4-FFF2-40B4-BE49-F238E27FC236}">
                <a16:creationId xmlns:a16="http://schemas.microsoft.com/office/drawing/2014/main" id="{5C6341C8-7C74-48F9-A398-7DA829EDE78B}"/>
              </a:ext>
            </a:extLst>
          </p:cNvPr>
          <p:cNvSpPr/>
          <p:nvPr/>
        </p:nvSpPr>
        <p:spPr>
          <a:xfrm>
            <a:off x="7048961" y="3594889"/>
            <a:ext cx="2560637" cy="836909"/>
          </a:xfrm>
          <a:prstGeom prst="rightArrow">
            <a:avLst/>
          </a:prstGeom>
          <a:solidFill>
            <a:srgbClr val="498210"/>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 Análise Final</a:t>
            </a:r>
          </a:p>
        </p:txBody>
      </p:sp>
      <p:sp>
        <p:nvSpPr>
          <p:cNvPr id="12" name="Retângulo 11">
            <a:extLst>
              <a:ext uri="{FF2B5EF4-FFF2-40B4-BE49-F238E27FC236}">
                <a16:creationId xmlns:a16="http://schemas.microsoft.com/office/drawing/2014/main" id="{2C5AA56A-E0D5-4EDA-AB3B-54751F2AA440}"/>
              </a:ext>
            </a:extLst>
          </p:cNvPr>
          <p:cNvSpPr/>
          <p:nvPr/>
        </p:nvSpPr>
        <p:spPr>
          <a:xfrm>
            <a:off x="6989969" y="4323123"/>
            <a:ext cx="2044019" cy="2468909"/>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1650" dirty="0">
                <a:solidFill>
                  <a:schemeClr val="bg2">
                    <a:lumMod val="25000"/>
                  </a:schemeClr>
                </a:solidFill>
                <a:latin typeface="Gill Sans MT" panose="020B0502020104020203"/>
              </a:rPr>
              <a:t>AJ/FF encaminha o processo para a Diretoria Executiva, para, se de acordo, aplicar as penalidades e sanções devidas;</a:t>
            </a:r>
          </a:p>
        </p:txBody>
      </p:sp>
      <p:sp>
        <p:nvSpPr>
          <p:cNvPr id="21" name="Retângulo 20">
            <a:extLst>
              <a:ext uri="{FF2B5EF4-FFF2-40B4-BE49-F238E27FC236}">
                <a16:creationId xmlns:a16="http://schemas.microsoft.com/office/drawing/2014/main" id="{83B8ADC0-0CAF-4C1B-8A5C-991B9680C43B}"/>
              </a:ext>
            </a:extLst>
          </p:cNvPr>
          <p:cNvSpPr/>
          <p:nvPr/>
        </p:nvSpPr>
        <p:spPr>
          <a:xfrm>
            <a:off x="9160269" y="4952980"/>
            <a:ext cx="1914623" cy="1813006"/>
          </a:xfrm>
          <a:prstGeom prst="rect">
            <a:avLst/>
          </a:prstGeom>
          <a:solidFill>
            <a:schemeClr val="bg1"/>
          </a:solidFill>
          <a:ln w="38100">
            <a:solidFill>
              <a:srgbClr val="60A9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50" dirty="0">
                <a:solidFill>
                  <a:schemeClr val="bg2">
                    <a:lumMod val="25000"/>
                  </a:schemeClr>
                </a:solidFill>
              </a:rPr>
              <a:t>Penalidades e sanções serão aplicadas e o parceiro será notificado por e-mail.</a:t>
            </a:r>
          </a:p>
        </p:txBody>
      </p:sp>
      <p:pic>
        <p:nvPicPr>
          <p:cNvPr id="16" name="Imagem 15">
            <a:extLst>
              <a:ext uri="{FF2B5EF4-FFF2-40B4-BE49-F238E27FC236}">
                <a16:creationId xmlns:a16="http://schemas.microsoft.com/office/drawing/2014/main" id="{635D61F2-7E42-43C1-93F7-57D67F204B0A}"/>
              </a:ext>
            </a:extLst>
          </p:cNvPr>
          <p:cNvPicPr>
            <a:picLocks noChangeAspect="1"/>
          </p:cNvPicPr>
          <p:nvPr/>
        </p:nvPicPr>
        <p:blipFill>
          <a:blip r:embed="rId3"/>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86278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B3006"/>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BC2F35A-1BFB-4D43-8347-A307CF120D26}"/>
              </a:ext>
            </a:extLst>
          </p:cNvPr>
          <p:cNvPicPr>
            <a:picLocks noChangeAspect="1"/>
          </p:cNvPicPr>
          <p:nvPr/>
        </p:nvPicPr>
        <p:blipFill>
          <a:blip r:embed="rId2"/>
          <a:stretch>
            <a:fillRect/>
          </a:stretch>
        </p:blipFill>
        <p:spPr>
          <a:xfrm>
            <a:off x="2223558" y="1185156"/>
            <a:ext cx="7744883" cy="4487687"/>
          </a:xfrm>
          <a:prstGeom prst="rect">
            <a:avLst/>
          </a:prstGeom>
        </p:spPr>
      </p:pic>
      <p:sp>
        <p:nvSpPr>
          <p:cNvPr id="4" name="CaixaDeTexto 3">
            <a:extLst>
              <a:ext uri="{FF2B5EF4-FFF2-40B4-BE49-F238E27FC236}">
                <a16:creationId xmlns:a16="http://schemas.microsoft.com/office/drawing/2014/main" id="{DAB9436A-BE74-4FF6-A9F5-189496E5ADC1}"/>
              </a:ext>
            </a:extLst>
          </p:cNvPr>
          <p:cNvSpPr txBox="1"/>
          <p:nvPr/>
        </p:nvSpPr>
        <p:spPr>
          <a:xfrm>
            <a:off x="2223558" y="5672843"/>
            <a:ext cx="7744883" cy="923330"/>
          </a:xfrm>
          <a:prstGeom prst="rect">
            <a:avLst/>
          </a:prstGeom>
          <a:noFill/>
        </p:spPr>
        <p:txBody>
          <a:bodyPr wrap="square" rtlCol="0">
            <a:spAutoFit/>
          </a:bodyPr>
          <a:lstStyle/>
          <a:p>
            <a:r>
              <a:rPr lang="pt-BR" b="1" dirty="0">
                <a:solidFill>
                  <a:schemeClr val="bg1"/>
                </a:solidFill>
              </a:rPr>
              <a:t>Link para acesso à Portaria Normativa FF/DE n° 372/2023:</a:t>
            </a:r>
          </a:p>
          <a:p>
            <a:r>
              <a:rPr lang="pt-BR" b="1" dirty="0">
                <a:solidFill>
                  <a:schemeClr val="bg1"/>
                </a:solidFill>
              </a:rPr>
              <a:t>https://www.infraestruturameioambiente.sp.gov.br/fundacaoflorestal/2023/01/portaria-normativa-ff-de-n-372-2023/ </a:t>
            </a:r>
          </a:p>
        </p:txBody>
      </p:sp>
    </p:spTree>
    <p:extLst>
      <p:ext uri="{BB962C8B-B14F-4D97-AF65-F5344CB8AC3E}">
        <p14:creationId xmlns:p14="http://schemas.microsoft.com/office/powerpoint/2010/main" val="223239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35E5A-5AEE-B327-C6EC-ED05292D8A2F}"/>
              </a:ext>
            </a:extLst>
          </p:cNvPr>
          <p:cNvSpPr>
            <a:spLocks noGrp="1"/>
          </p:cNvSpPr>
          <p:nvPr>
            <p:ph type="title"/>
          </p:nvPr>
        </p:nvSpPr>
        <p:spPr/>
        <p:txBody>
          <a:bodyPr/>
          <a:lstStyle/>
          <a:p>
            <a:r>
              <a:rPr lang="pt-BR" dirty="0"/>
              <a:t>1. NOVO REGRAMENTO DE PARCERIAS DA </a:t>
            </a:r>
            <a:br>
              <a:rPr lang="pt-BR" dirty="0"/>
            </a:br>
            <a:r>
              <a:rPr lang="pt-BR" dirty="0"/>
              <a:t>FUNDAÇÃO FLORESTAL</a:t>
            </a:r>
          </a:p>
        </p:txBody>
      </p:sp>
      <p:sp>
        <p:nvSpPr>
          <p:cNvPr id="3" name="Espaço Reservado para Conteúdo 2">
            <a:extLst>
              <a:ext uri="{FF2B5EF4-FFF2-40B4-BE49-F238E27FC236}">
                <a16:creationId xmlns:a16="http://schemas.microsoft.com/office/drawing/2014/main" id="{8B4D775D-CF71-0380-6742-833583551674}"/>
              </a:ext>
            </a:extLst>
          </p:cNvPr>
          <p:cNvSpPr>
            <a:spLocks noGrp="1"/>
          </p:cNvSpPr>
          <p:nvPr>
            <p:ph idx="1"/>
          </p:nvPr>
        </p:nvSpPr>
        <p:spPr>
          <a:xfrm>
            <a:off x="581192" y="1863306"/>
            <a:ext cx="11029615" cy="4796285"/>
          </a:xfrm>
        </p:spPr>
        <p:txBody>
          <a:bodyPr>
            <a:noAutofit/>
          </a:bodyPr>
          <a:lstStyle/>
          <a:p>
            <a:pPr>
              <a:lnSpc>
                <a:spcPct val="120000"/>
              </a:lnSpc>
            </a:pPr>
            <a:r>
              <a:rPr lang="en-US" sz="2000" dirty="0"/>
              <a:t>Em </a:t>
            </a:r>
            <a:r>
              <a:rPr lang="en-US" sz="2000" dirty="0" err="1"/>
              <a:t>janeiro</a:t>
            </a:r>
            <a:r>
              <a:rPr lang="en-US" sz="2000" dirty="0"/>
              <a:t> de 2023, </a:t>
            </a:r>
            <a:r>
              <a:rPr lang="en-US" sz="2000" dirty="0" err="1"/>
              <a:t>foi</a:t>
            </a:r>
            <a:r>
              <a:rPr lang="en-US" sz="2000" dirty="0"/>
              <a:t> </a:t>
            </a:r>
            <a:r>
              <a:rPr lang="en-US" sz="2000" dirty="0" err="1"/>
              <a:t>publicada</a:t>
            </a:r>
            <a:r>
              <a:rPr lang="en-US" sz="2000" dirty="0"/>
              <a:t> a </a:t>
            </a:r>
            <a:r>
              <a:rPr lang="en-US" sz="2000" b="1" dirty="0" err="1"/>
              <a:t>Portaria</a:t>
            </a:r>
            <a:r>
              <a:rPr lang="en-US" sz="2000" b="1" dirty="0"/>
              <a:t> </a:t>
            </a:r>
            <a:r>
              <a:rPr lang="en-US" sz="2000" b="1" dirty="0" err="1"/>
              <a:t>Normativa</a:t>
            </a:r>
            <a:r>
              <a:rPr lang="en-US" sz="2000" b="1" dirty="0"/>
              <a:t> FF/DE nº 372/2023</a:t>
            </a:r>
            <a:r>
              <a:rPr lang="en-US" sz="2000" dirty="0"/>
              <a:t>, que </a:t>
            </a:r>
            <a:r>
              <a:rPr lang="en-US" sz="2000" dirty="0" err="1"/>
              <a:t>dispõe</a:t>
            </a:r>
            <a:r>
              <a:rPr lang="en-US" sz="2000" dirty="0"/>
              <a:t> </a:t>
            </a:r>
            <a:r>
              <a:rPr lang="en-US" sz="2000" dirty="0" err="1"/>
              <a:t>sobre</a:t>
            </a:r>
            <a:r>
              <a:rPr lang="en-US" sz="2000" dirty="0"/>
              <a:t> </a:t>
            </a:r>
            <a:r>
              <a:rPr lang="en-US" sz="2000" dirty="0" err="1"/>
              <a:t>Autorizações</a:t>
            </a:r>
            <a:r>
              <a:rPr lang="en-US" sz="2000" dirty="0"/>
              <a:t> de </a:t>
            </a:r>
            <a:r>
              <a:rPr lang="en-US" sz="2000" dirty="0" err="1"/>
              <a:t>Uso</a:t>
            </a:r>
            <a:r>
              <a:rPr lang="en-US" sz="2000" dirty="0"/>
              <a:t> de </a:t>
            </a:r>
            <a:r>
              <a:rPr lang="en-US" sz="2000" dirty="0" err="1"/>
              <a:t>áreas</a:t>
            </a:r>
            <a:r>
              <a:rPr lang="en-US" sz="2000" dirty="0"/>
              <a:t> para </a:t>
            </a:r>
            <a:r>
              <a:rPr lang="en-US" sz="2000" dirty="0" err="1"/>
              <a:t>prestação</a:t>
            </a:r>
            <a:r>
              <a:rPr lang="en-US" sz="2000" dirty="0"/>
              <a:t> de </a:t>
            </a:r>
            <a:r>
              <a:rPr lang="en-US" sz="2000" dirty="0" err="1"/>
              <a:t>serviços</a:t>
            </a:r>
            <a:r>
              <a:rPr lang="en-US" sz="2000" dirty="0"/>
              <a:t> de </a:t>
            </a:r>
            <a:r>
              <a:rPr lang="en-US" sz="2000" dirty="0" err="1"/>
              <a:t>apoio</a:t>
            </a:r>
            <a:r>
              <a:rPr lang="en-US" sz="2000" dirty="0"/>
              <a:t> </a:t>
            </a:r>
            <a:r>
              <a:rPr lang="en-US" sz="2000" dirty="0" err="1"/>
              <a:t>ao</a:t>
            </a:r>
            <a:r>
              <a:rPr lang="en-US" sz="2000" dirty="0"/>
              <a:t> </a:t>
            </a:r>
            <a:r>
              <a:rPr lang="en-US" sz="2000" dirty="0" err="1"/>
              <a:t>uso</a:t>
            </a:r>
            <a:r>
              <a:rPr lang="en-US" sz="2000" dirty="0"/>
              <a:t> </a:t>
            </a:r>
            <a:r>
              <a:rPr lang="en-US" sz="2000" dirty="0" err="1"/>
              <a:t>público</a:t>
            </a:r>
            <a:r>
              <a:rPr lang="en-US" sz="2000" dirty="0"/>
              <a:t> </a:t>
            </a:r>
            <a:r>
              <a:rPr lang="en-US" sz="2000" dirty="0" err="1"/>
              <a:t>em</a:t>
            </a:r>
            <a:r>
              <a:rPr lang="en-US" sz="2000" dirty="0"/>
              <a:t> </a:t>
            </a:r>
            <a:r>
              <a:rPr lang="en-US" sz="2000" dirty="0" err="1"/>
              <a:t>Unidades</a:t>
            </a:r>
            <a:r>
              <a:rPr lang="en-US" sz="2000" dirty="0"/>
              <a:t> de </a:t>
            </a:r>
            <a:r>
              <a:rPr lang="en-US" sz="2000" dirty="0" err="1"/>
              <a:t>Conservação</a:t>
            </a:r>
            <a:r>
              <a:rPr lang="en-US" sz="2000" dirty="0"/>
              <a:t> </a:t>
            </a:r>
            <a:r>
              <a:rPr lang="en-US" sz="2000" dirty="0" err="1"/>
              <a:t>administradas</a:t>
            </a:r>
            <a:r>
              <a:rPr lang="en-US" sz="2000" dirty="0"/>
              <a:t> pela </a:t>
            </a:r>
            <a:r>
              <a:rPr lang="en-US" sz="2000" dirty="0" err="1"/>
              <a:t>Fundação</a:t>
            </a:r>
            <a:r>
              <a:rPr lang="en-US" sz="2000" dirty="0"/>
              <a:t> </a:t>
            </a:r>
            <a:r>
              <a:rPr lang="en-US" sz="2000" dirty="0" err="1"/>
              <a:t>Florestal</a:t>
            </a:r>
            <a:r>
              <a:rPr lang="en-US" sz="2000" dirty="0"/>
              <a:t>;</a:t>
            </a:r>
          </a:p>
          <a:p>
            <a:pPr>
              <a:lnSpc>
                <a:spcPct val="120000"/>
              </a:lnSpc>
            </a:pPr>
            <a:r>
              <a:rPr lang="pt-BR" sz="2000" dirty="0"/>
              <a:t>A Portaria está disponível pelo site da Fundação Florestal: </a:t>
            </a:r>
            <a:r>
              <a:rPr lang="pt-BR" sz="2000" dirty="0">
                <a:hlinkClick r:id="rId2"/>
              </a:rPr>
              <a:t>https://www.infraestruturameioambiente.sp.gov.br/fundacaoflorestal/</a:t>
            </a:r>
            <a:r>
              <a:rPr lang="pt-BR" sz="2000" dirty="0"/>
              <a:t> </a:t>
            </a:r>
          </a:p>
          <a:p>
            <a:pPr marL="0" indent="0">
              <a:lnSpc>
                <a:spcPct val="120000"/>
              </a:lnSpc>
              <a:buNone/>
            </a:pPr>
            <a:r>
              <a:rPr lang="pt-BR" sz="2000" dirty="0"/>
              <a:t>    (&gt; Portarias &gt; Portarias Normativas)</a:t>
            </a:r>
          </a:p>
          <a:p>
            <a:pPr>
              <a:lnSpc>
                <a:spcPct val="120000"/>
              </a:lnSpc>
            </a:pPr>
            <a:r>
              <a:rPr lang="pt-BR" sz="2000" dirty="0"/>
              <a:t>Ou diretamente pelo link: </a:t>
            </a:r>
            <a:r>
              <a:rPr lang="pt-BR" sz="2000" dirty="0">
                <a:solidFill>
                  <a:schemeClr val="bg1"/>
                </a:solidFill>
                <a:hlinkClick r:id="rId3"/>
              </a:rPr>
              <a:t>https://www.infraestruturameioambiente.sp.gov.br/fundacaoflorestal/2023/01/portaria-normativa-ff-de-n-372-2023/</a:t>
            </a:r>
            <a:r>
              <a:rPr lang="pt-BR" sz="2000" dirty="0">
                <a:solidFill>
                  <a:schemeClr val="bg1"/>
                </a:solidFill>
              </a:rPr>
              <a:t> </a:t>
            </a:r>
          </a:p>
          <a:p>
            <a:pPr>
              <a:lnSpc>
                <a:spcPct val="120000"/>
              </a:lnSpc>
            </a:pPr>
            <a:endParaRPr lang="pt-BR" sz="2000" dirty="0"/>
          </a:p>
        </p:txBody>
      </p:sp>
      <p:pic>
        <p:nvPicPr>
          <p:cNvPr id="4" name="Imagem 3">
            <a:extLst>
              <a:ext uri="{FF2B5EF4-FFF2-40B4-BE49-F238E27FC236}">
                <a16:creationId xmlns:a16="http://schemas.microsoft.com/office/drawing/2014/main" id="{3793154B-E97A-80AB-5F0C-94FE35174AD6}"/>
              </a:ext>
            </a:extLst>
          </p:cNvPr>
          <p:cNvPicPr>
            <a:picLocks noChangeAspect="1"/>
          </p:cNvPicPr>
          <p:nvPr/>
        </p:nvPicPr>
        <p:blipFill>
          <a:blip r:embed="rId4"/>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341009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14C00-C247-4222-BF57-A251B2D09B6B}"/>
              </a:ext>
            </a:extLst>
          </p:cNvPr>
          <p:cNvSpPr>
            <a:spLocks noGrp="1"/>
          </p:cNvSpPr>
          <p:nvPr>
            <p:ph type="title"/>
          </p:nvPr>
        </p:nvSpPr>
        <p:spPr/>
        <p:txBody>
          <a:bodyPr/>
          <a:lstStyle/>
          <a:p>
            <a:r>
              <a:rPr lang="pt-BR" dirty="0"/>
              <a:t>1.2 Destaques - PORTARIA NORMATIVA FF/DE Nº 372/2023</a:t>
            </a:r>
          </a:p>
        </p:txBody>
      </p:sp>
      <p:sp>
        <p:nvSpPr>
          <p:cNvPr id="3" name="Espaço Reservado para Conteúdo 2">
            <a:extLst>
              <a:ext uri="{FF2B5EF4-FFF2-40B4-BE49-F238E27FC236}">
                <a16:creationId xmlns:a16="http://schemas.microsoft.com/office/drawing/2014/main" id="{7EF26D06-ED29-4CEE-A081-D198A73978A6}"/>
              </a:ext>
            </a:extLst>
          </p:cNvPr>
          <p:cNvSpPr>
            <a:spLocks noGrp="1"/>
          </p:cNvSpPr>
          <p:nvPr>
            <p:ph idx="1"/>
          </p:nvPr>
        </p:nvSpPr>
        <p:spPr>
          <a:xfrm>
            <a:off x="581192" y="1870779"/>
            <a:ext cx="11029615" cy="4883981"/>
          </a:xfrm>
        </p:spPr>
        <p:txBody>
          <a:bodyPr>
            <a:normAutofit/>
          </a:bodyPr>
          <a:lstStyle/>
          <a:p>
            <a:pPr marL="305435" indent="-305435"/>
            <a:r>
              <a:rPr lang="pt-BR" sz="2000" dirty="0"/>
              <a:t>Regulamentar o procedimento para prestação de serviços de apoio ao Uso Público, por meio da celebração de Autorização de Uso de Área;</a:t>
            </a:r>
          </a:p>
          <a:p>
            <a:pPr marL="305435" indent="-305435"/>
            <a:r>
              <a:rPr lang="pt-BR" sz="2000" dirty="0"/>
              <a:t>Viabilizar a formalização de parcerias com pequenos e médios empreendedores dos ramos de: alimentação, hospedagem, turismo de aventura e outros; </a:t>
            </a:r>
          </a:p>
          <a:p>
            <a:pPr marL="305435" indent="-305435"/>
            <a:r>
              <a:rPr lang="pt-BR" sz="2000" dirty="0"/>
              <a:t>Abertura de Edital de Chamamento Público por serviço/atividade para todas as Unidades de Conservação que apresentarem interesse ou demanda, permitindo a habilitação de parceiros a qualquer tempo;</a:t>
            </a:r>
          </a:p>
          <a:p>
            <a:pPr marL="305435" indent="-305435"/>
            <a:r>
              <a:rPr lang="pt-BR" sz="2000" dirty="0"/>
              <a:t>Reserva e aquisição de vagas pelo sistema de venda online;</a:t>
            </a:r>
          </a:p>
          <a:p>
            <a:pPr marL="305435" indent="-305435"/>
            <a:r>
              <a:rPr lang="pt-BR" sz="2000" dirty="0"/>
              <a:t>Padronização dos valores de outorga, obtida por meio de pesquisa de mercado e planilha de cálculo  realizada pela Fundação Instituto de Administração (FIA);</a:t>
            </a:r>
          </a:p>
          <a:p>
            <a:pPr marL="305435" indent="-305435"/>
            <a:r>
              <a:rPr lang="pt-BR" sz="2000" dirty="0"/>
              <a:t>Possibilidade de conversão da outorga em contrapartidas (para casos, atividades e Unidade de Conservação específicas).</a:t>
            </a:r>
          </a:p>
        </p:txBody>
      </p:sp>
      <p:pic>
        <p:nvPicPr>
          <p:cNvPr id="4" name="Imagem 3">
            <a:extLst>
              <a:ext uri="{FF2B5EF4-FFF2-40B4-BE49-F238E27FC236}">
                <a16:creationId xmlns:a16="http://schemas.microsoft.com/office/drawing/2014/main" id="{FAB223BC-364A-43EA-B955-40271445E82C}"/>
              </a:ext>
            </a:extLst>
          </p:cNvPr>
          <p:cNvPicPr>
            <a:picLocks noChangeAspect="1"/>
          </p:cNvPicPr>
          <p:nvPr/>
        </p:nvPicPr>
        <p:blipFill>
          <a:blip r:embed="rId2"/>
          <a:stretch>
            <a:fillRect/>
          </a:stretch>
        </p:blipFill>
        <p:spPr>
          <a:xfrm>
            <a:off x="9748552" y="685580"/>
            <a:ext cx="1806837" cy="1046952"/>
          </a:xfrm>
          <a:prstGeom prst="rect">
            <a:avLst/>
          </a:prstGeom>
        </p:spPr>
      </p:pic>
    </p:spTree>
    <p:extLst>
      <p:ext uri="{BB962C8B-B14F-4D97-AF65-F5344CB8AC3E}">
        <p14:creationId xmlns:p14="http://schemas.microsoft.com/office/powerpoint/2010/main" val="67440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A6B95-B6B5-E3AE-F0C0-7B39D63855F2}"/>
              </a:ext>
            </a:extLst>
          </p:cNvPr>
          <p:cNvSpPr>
            <a:spLocks noGrp="1"/>
          </p:cNvSpPr>
          <p:nvPr>
            <p:ph type="title"/>
          </p:nvPr>
        </p:nvSpPr>
        <p:spPr/>
        <p:txBody>
          <a:bodyPr/>
          <a:lstStyle/>
          <a:p>
            <a:r>
              <a:rPr lang="pt-BR" dirty="0"/>
              <a:t>1.3 AUTORIZAÇÕES DE USO DE ÁREAS</a:t>
            </a:r>
          </a:p>
        </p:txBody>
      </p:sp>
      <p:sp>
        <p:nvSpPr>
          <p:cNvPr id="3" name="Espaço Reservado para Conteúdo 2">
            <a:extLst>
              <a:ext uri="{FF2B5EF4-FFF2-40B4-BE49-F238E27FC236}">
                <a16:creationId xmlns:a16="http://schemas.microsoft.com/office/drawing/2014/main" id="{175EB9DE-B596-883B-322C-DD35C578092E}"/>
              </a:ext>
            </a:extLst>
          </p:cNvPr>
          <p:cNvSpPr>
            <a:spLocks noGrp="1"/>
          </p:cNvSpPr>
          <p:nvPr>
            <p:ph idx="1"/>
          </p:nvPr>
        </p:nvSpPr>
        <p:spPr>
          <a:xfrm>
            <a:off x="430308" y="2384611"/>
            <a:ext cx="6108516" cy="3581764"/>
          </a:xfrm>
        </p:spPr>
        <p:txBody>
          <a:bodyPr/>
          <a:lstStyle/>
          <a:p>
            <a:r>
              <a:rPr lang="en-US" sz="2000" dirty="0"/>
              <a:t>O novo </a:t>
            </a:r>
            <a:r>
              <a:rPr lang="en-US" sz="2000" dirty="0" err="1"/>
              <a:t>regramento</a:t>
            </a:r>
            <a:r>
              <a:rPr lang="en-US" sz="2000" dirty="0"/>
              <a:t> da </a:t>
            </a:r>
            <a:r>
              <a:rPr lang="en-US" sz="2000" dirty="0" err="1"/>
              <a:t>Fundação</a:t>
            </a:r>
            <a:r>
              <a:rPr lang="en-US" sz="2000" dirty="0"/>
              <a:t> </a:t>
            </a:r>
            <a:r>
              <a:rPr lang="en-US" sz="2000" dirty="0" err="1"/>
              <a:t>Florestal</a:t>
            </a:r>
            <a:r>
              <a:rPr lang="en-US" sz="2000" dirty="0"/>
              <a:t> </a:t>
            </a:r>
            <a:r>
              <a:rPr lang="en-US" sz="2000" dirty="0" err="1"/>
              <a:t>trata</a:t>
            </a:r>
            <a:r>
              <a:rPr lang="en-US" sz="2000" dirty="0"/>
              <a:t> das </a:t>
            </a:r>
            <a:r>
              <a:rPr lang="en-US" sz="2000" b="1" dirty="0" err="1"/>
              <a:t>Autorizações</a:t>
            </a:r>
            <a:r>
              <a:rPr lang="en-US" sz="2000" b="1" dirty="0"/>
              <a:t> de </a:t>
            </a:r>
            <a:r>
              <a:rPr lang="en-US" sz="2000" b="1" dirty="0" err="1"/>
              <a:t>Uso</a:t>
            </a:r>
            <a:r>
              <a:rPr lang="en-US" sz="2000" dirty="0"/>
              <a:t>, que </a:t>
            </a:r>
            <a:r>
              <a:rPr lang="en-US" sz="2000" dirty="0" err="1"/>
              <a:t>são</a:t>
            </a:r>
            <a:r>
              <a:rPr lang="en-US" sz="2000" dirty="0"/>
              <a:t> </a:t>
            </a:r>
            <a:r>
              <a:rPr lang="en-US" sz="2000" dirty="0" err="1"/>
              <a:t>modalidades</a:t>
            </a:r>
            <a:r>
              <a:rPr lang="en-US" sz="2000" dirty="0"/>
              <a:t> de </a:t>
            </a:r>
            <a:r>
              <a:rPr lang="en-US" sz="2000" dirty="0" err="1"/>
              <a:t>parcerias</a:t>
            </a:r>
            <a:r>
              <a:rPr lang="en-US" sz="2000" dirty="0"/>
              <a:t> com </a:t>
            </a:r>
            <a:r>
              <a:rPr lang="en-US" sz="2000" dirty="0" err="1"/>
              <a:t>procedimentos</a:t>
            </a:r>
            <a:r>
              <a:rPr lang="en-US" sz="2000" dirty="0"/>
              <a:t> </a:t>
            </a:r>
            <a:r>
              <a:rPr lang="en-US" sz="2000" dirty="0" err="1"/>
              <a:t>simplificados</a:t>
            </a:r>
            <a:r>
              <a:rPr lang="en-US" sz="2000" dirty="0"/>
              <a:t> e </a:t>
            </a:r>
            <a:r>
              <a:rPr lang="en-US" sz="2000" dirty="0" err="1"/>
              <a:t>prazos</a:t>
            </a:r>
            <a:r>
              <a:rPr lang="en-US" sz="2000" dirty="0"/>
              <a:t> </a:t>
            </a:r>
            <a:r>
              <a:rPr lang="en-US" sz="2000" dirty="0" err="1"/>
              <a:t>mais</a:t>
            </a:r>
            <a:r>
              <a:rPr lang="en-US" sz="2000" dirty="0"/>
              <a:t> </a:t>
            </a:r>
            <a:r>
              <a:rPr lang="en-US" sz="2000" dirty="0" err="1"/>
              <a:t>curtos</a:t>
            </a:r>
            <a:r>
              <a:rPr lang="en-US" sz="2000" dirty="0"/>
              <a:t> (1 a 90 </a:t>
            </a:r>
            <a:r>
              <a:rPr lang="en-US" sz="2000" dirty="0" err="1"/>
              <a:t>dias</a:t>
            </a:r>
            <a:r>
              <a:rPr lang="en-US" sz="2000" dirty="0"/>
              <a:t> </a:t>
            </a:r>
            <a:r>
              <a:rPr lang="en-US" sz="2000" dirty="0" err="1"/>
              <a:t>consecutivos</a:t>
            </a:r>
            <a:r>
              <a:rPr lang="en-US" sz="2000" dirty="0"/>
              <a:t>);</a:t>
            </a:r>
          </a:p>
          <a:p>
            <a:pPr indent="-228600">
              <a:buFont typeface="Arial" panose="020B0604020202020204" pitchFamily="34" charset="0"/>
              <a:buChar char="•"/>
            </a:pPr>
            <a:endParaRPr lang="en-US" sz="2000" dirty="0"/>
          </a:p>
          <a:p>
            <a:r>
              <a:rPr lang="en-US" sz="2000" dirty="0" err="1"/>
              <a:t>Outras</a:t>
            </a:r>
            <a:r>
              <a:rPr lang="en-US" sz="2000" dirty="0"/>
              <a:t> </a:t>
            </a:r>
            <a:r>
              <a:rPr lang="en-US" sz="2000" dirty="0" err="1"/>
              <a:t>modalidades</a:t>
            </a:r>
            <a:r>
              <a:rPr lang="en-US" sz="2000" dirty="0"/>
              <a:t> de </a:t>
            </a:r>
            <a:r>
              <a:rPr lang="en-US" sz="2000" dirty="0" err="1"/>
              <a:t>parcerias</a:t>
            </a:r>
            <a:r>
              <a:rPr lang="en-US" sz="2000" dirty="0"/>
              <a:t>, </a:t>
            </a:r>
            <a:r>
              <a:rPr lang="en-US" sz="2000" dirty="0" err="1"/>
              <a:t>como</a:t>
            </a:r>
            <a:r>
              <a:rPr lang="en-US" sz="2000" dirty="0"/>
              <a:t> </a:t>
            </a:r>
            <a:r>
              <a:rPr lang="en-US" sz="2000" dirty="0" err="1"/>
              <a:t>Permissões</a:t>
            </a:r>
            <a:r>
              <a:rPr lang="en-US" sz="2000" dirty="0"/>
              <a:t> e </a:t>
            </a:r>
            <a:r>
              <a:rPr lang="en-US" sz="2000" dirty="0" err="1"/>
              <a:t>Concessões</a:t>
            </a:r>
            <a:r>
              <a:rPr lang="en-US" sz="2000" dirty="0"/>
              <a:t> de </a:t>
            </a:r>
            <a:r>
              <a:rPr lang="en-US" sz="2000" dirty="0" err="1"/>
              <a:t>Uso</a:t>
            </a:r>
            <a:r>
              <a:rPr lang="en-US" sz="2000" dirty="0"/>
              <a:t>, </a:t>
            </a:r>
            <a:r>
              <a:rPr lang="en-US" sz="2000" dirty="0" err="1"/>
              <a:t>não</a:t>
            </a:r>
            <a:r>
              <a:rPr lang="en-US" sz="2000" dirty="0"/>
              <a:t> </a:t>
            </a:r>
            <a:r>
              <a:rPr lang="en-US" sz="2000" dirty="0" err="1"/>
              <a:t>são</a:t>
            </a:r>
            <a:r>
              <a:rPr lang="en-US" sz="2000" dirty="0"/>
              <a:t> </a:t>
            </a:r>
            <a:r>
              <a:rPr lang="en-US" sz="2000" dirty="0" err="1"/>
              <a:t>objeto</a:t>
            </a:r>
            <a:r>
              <a:rPr lang="en-US" sz="2000" dirty="0"/>
              <a:t> da </a:t>
            </a:r>
            <a:r>
              <a:rPr lang="en-US" sz="2000" dirty="0" err="1"/>
              <a:t>Portaria</a:t>
            </a:r>
            <a:r>
              <a:rPr lang="en-US" sz="2000" dirty="0"/>
              <a:t> </a:t>
            </a:r>
            <a:r>
              <a:rPr lang="en-US" sz="2000" dirty="0" err="1"/>
              <a:t>Normativa</a:t>
            </a:r>
            <a:r>
              <a:rPr lang="en-US" sz="2000" dirty="0"/>
              <a:t> FF/DE nº 273/2023 </a:t>
            </a:r>
            <a:r>
              <a:rPr lang="en-US" sz="2000" dirty="0" err="1"/>
              <a:t>ou</a:t>
            </a:r>
            <a:r>
              <a:rPr lang="en-US" sz="2000" dirty="0"/>
              <a:t> </a:t>
            </a:r>
            <a:r>
              <a:rPr lang="en-US" sz="2000" dirty="0" err="1"/>
              <a:t>deste</a:t>
            </a:r>
            <a:r>
              <a:rPr lang="en-US" sz="2000" dirty="0"/>
              <a:t> manual.</a:t>
            </a:r>
          </a:p>
          <a:p>
            <a:endParaRPr lang="pt-BR" dirty="0"/>
          </a:p>
        </p:txBody>
      </p:sp>
      <p:pic>
        <p:nvPicPr>
          <p:cNvPr id="4" name="Imagem 3">
            <a:extLst>
              <a:ext uri="{FF2B5EF4-FFF2-40B4-BE49-F238E27FC236}">
                <a16:creationId xmlns:a16="http://schemas.microsoft.com/office/drawing/2014/main" id="{7C91A3C2-77DA-769B-96EF-B8ECABB37118}"/>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5" name="Picture 4">
            <a:extLst>
              <a:ext uri="{FF2B5EF4-FFF2-40B4-BE49-F238E27FC236}">
                <a16:creationId xmlns:a16="http://schemas.microsoft.com/office/drawing/2014/main" id="{5F5F93AA-5456-DAA2-F0B9-D44BB032F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521" y="2752751"/>
            <a:ext cx="2525886" cy="2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4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2. DISPONIBILIZAÇÃO DE DOCUMENTOS à EQUIPE </a:t>
            </a:r>
            <a:br>
              <a:rPr lang="pt-BR" dirty="0"/>
            </a:br>
            <a:r>
              <a:rPr lang="pt-BR" dirty="0"/>
              <a:t>DE FUNCIONÁRIOS</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4" y="1763123"/>
            <a:ext cx="9445409" cy="5021248"/>
          </a:xfrm>
        </p:spPr>
        <p:txBody>
          <a:bodyPr>
            <a:normAutofit/>
          </a:bodyPr>
          <a:lstStyle/>
          <a:p>
            <a:pPr marL="305435" lvl="0" indent="-305435"/>
            <a:r>
              <a:rPr lang="pt-BR" sz="2000" dirty="0">
                <a:solidFill>
                  <a:schemeClr val="tx1"/>
                </a:solidFill>
              </a:rPr>
              <a:t>Os funcionários da Unidade de Conservação deverão ter conhecimento:</a:t>
            </a:r>
          </a:p>
          <a:p>
            <a:pPr marL="620395" lvl="0" indent="-344170">
              <a:spcBef>
                <a:spcPts val="300"/>
              </a:spcBef>
              <a:spcAft>
                <a:spcPts val="300"/>
              </a:spcAft>
              <a:buFont typeface="Wingdings" panose="05000000000000000000" pitchFamily="2" charset="2"/>
              <a:buChar char="Ø"/>
            </a:pPr>
            <a:r>
              <a:rPr lang="pt-BR" sz="1900" dirty="0">
                <a:solidFill>
                  <a:schemeClr val="tx1"/>
                </a:solidFill>
              </a:rPr>
              <a:t>Da Portaria Normativa FF/DE nº 372/2023 (Autorizações de Uso);</a:t>
            </a:r>
          </a:p>
          <a:p>
            <a:pPr marL="620395" lvl="0" indent="-344170">
              <a:spcBef>
                <a:spcPts val="300"/>
              </a:spcBef>
              <a:spcAft>
                <a:spcPts val="300"/>
              </a:spcAft>
              <a:buFont typeface="Wingdings" panose="05000000000000000000" pitchFamily="2" charset="2"/>
              <a:buChar char="Ø"/>
            </a:pPr>
            <a:r>
              <a:rPr lang="pt-BR" sz="1900" dirty="0">
                <a:solidFill>
                  <a:schemeClr val="tx1"/>
                </a:solidFill>
              </a:rPr>
              <a:t>Dos Termos de Autorização de Uso (TAU) dos parceiros;</a:t>
            </a:r>
          </a:p>
          <a:p>
            <a:pPr marL="620395" lvl="0" indent="-344170">
              <a:spcBef>
                <a:spcPts val="300"/>
              </a:spcBef>
              <a:spcAft>
                <a:spcPts val="300"/>
              </a:spcAft>
              <a:buFont typeface="Wingdings" panose="05000000000000000000" pitchFamily="2" charset="2"/>
              <a:buChar char="Ø"/>
            </a:pPr>
            <a:r>
              <a:rPr lang="pt-BR" sz="1900" dirty="0">
                <a:solidFill>
                  <a:schemeClr val="tx1"/>
                </a:solidFill>
              </a:rPr>
              <a:t>Dos Manuais para Gestores de Unidades de Conservação (Passo a Passo para formalização de TAU e Procedimentos de Operação) e do Manual para Operadores – Autorizações de Uso de Áreas (para fins de orientação aos parceiros).</a:t>
            </a:r>
          </a:p>
          <a:p>
            <a:pPr marL="276225" lvl="0" indent="0">
              <a:spcBef>
                <a:spcPts val="300"/>
              </a:spcBef>
              <a:spcAft>
                <a:spcPts val="300"/>
              </a:spcAft>
              <a:buNone/>
            </a:pPr>
            <a:endParaRPr lang="pt-BR" sz="1900" dirty="0">
              <a:solidFill>
                <a:schemeClr val="tx1"/>
              </a:solidFill>
            </a:endParaRPr>
          </a:p>
          <a:p>
            <a:pPr marL="0" lvl="0" indent="0">
              <a:buNone/>
            </a:pPr>
            <a:r>
              <a:rPr lang="pt-BR" sz="2000" b="1" dirty="0">
                <a:solidFill>
                  <a:schemeClr val="tx1"/>
                </a:solidFill>
              </a:rPr>
              <a:t>DICA:</a:t>
            </a:r>
          </a:p>
          <a:p>
            <a:pPr marL="305435" indent="-305435"/>
            <a:r>
              <a:rPr lang="pt-BR" sz="2000" dirty="0">
                <a:solidFill>
                  <a:schemeClr val="tx1"/>
                </a:solidFill>
              </a:rPr>
              <a:t>Imprima a Portaria Normativa FF/DE nº 372/2023 e os manuais e afixe cópias em locais de fácil acesso na Unidade (portaria e/ou sede administrativa);</a:t>
            </a:r>
          </a:p>
          <a:p>
            <a:pPr marL="305435" indent="-305435"/>
            <a:r>
              <a:rPr lang="pt-BR" sz="2000" dirty="0">
                <a:solidFill>
                  <a:schemeClr val="tx1"/>
                </a:solidFill>
              </a:rPr>
              <a:t>Mantenha as cópias (físicas ou digitalizadas) dos Termos de Autorização de Uso (TAU) dos parceiros em local de fácil acesso pela equipe.</a:t>
            </a:r>
          </a:p>
        </p:txBody>
      </p:sp>
      <p:pic>
        <p:nvPicPr>
          <p:cNvPr id="3074" name="Picture 2">
            <a:extLst>
              <a:ext uri="{FF2B5EF4-FFF2-40B4-BE49-F238E27FC236}">
                <a16:creationId xmlns:a16="http://schemas.microsoft.com/office/drawing/2014/main" id="{63D3CC29-BAD3-91B9-6A9C-9399693DE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5804" y="1985930"/>
            <a:ext cx="2287817" cy="22878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E085C65-A1CA-991C-50C0-8024F7A0C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2226" y="5163808"/>
            <a:ext cx="1334579" cy="121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6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235C-340B-C186-371D-2B84221CC25E}"/>
              </a:ext>
            </a:extLst>
          </p:cNvPr>
          <p:cNvSpPr>
            <a:spLocks noGrp="1"/>
          </p:cNvSpPr>
          <p:nvPr>
            <p:ph type="title"/>
          </p:nvPr>
        </p:nvSpPr>
        <p:spPr/>
        <p:txBody>
          <a:bodyPr/>
          <a:lstStyle/>
          <a:p>
            <a:r>
              <a:rPr lang="pt-BR" dirty="0"/>
              <a:t>2.1. ORIENTAÇÃO </a:t>
            </a:r>
            <a:r>
              <a:rPr lang="pt-BR" dirty="0" err="1"/>
              <a:t>aOS</a:t>
            </a:r>
            <a:r>
              <a:rPr lang="pt-BR" dirty="0"/>
              <a:t> FUNCIONÁRIOS DA UNIDADE </a:t>
            </a:r>
          </a:p>
        </p:txBody>
      </p:sp>
      <p:pic>
        <p:nvPicPr>
          <p:cNvPr id="5" name="Imagem 4">
            <a:extLst>
              <a:ext uri="{FF2B5EF4-FFF2-40B4-BE49-F238E27FC236}">
                <a16:creationId xmlns:a16="http://schemas.microsoft.com/office/drawing/2014/main" id="{078BE0BB-06C0-9468-3551-724406E93859}"/>
              </a:ext>
            </a:extLst>
          </p:cNvPr>
          <p:cNvPicPr>
            <a:picLocks noChangeAspect="1"/>
          </p:cNvPicPr>
          <p:nvPr/>
        </p:nvPicPr>
        <p:blipFill>
          <a:blip r:embed="rId3"/>
          <a:stretch>
            <a:fillRect/>
          </a:stretch>
        </p:blipFill>
        <p:spPr>
          <a:xfrm>
            <a:off x="9748552" y="685580"/>
            <a:ext cx="1806837" cy="1046952"/>
          </a:xfrm>
          <a:prstGeom prst="rect">
            <a:avLst/>
          </a:prstGeom>
        </p:spPr>
      </p:pic>
      <p:sp>
        <p:nvSpPr>
          <p:cNvPr id="6" name="Espaço Reservado para Conteúdo 5">
            <a:extLst>
              <a:ext uri="{FF2B5EF4-FFF2-40B4-BE49-F238E27FC236}">
                <a16:creationId xmlns:a16="http://schemas.microsoft.com/office/drawing/2014/main" id="{F96A09C7-A14C-BD72-15DD-D7420149B552}"/>
              </a:ext>
            </a:extLst>
          </p:cNvPr>
          <p:cNvSpPr>
            <a:spLocks noGrp="1"/>
          </p:cNvSpPr>
          <p:nvPr>
            <p:ph idx="1"/>
          </p:nvPr>
        </p:nvSpPr>
        <p:spPr>
          <a:xfrm>
            <a:off x="509474" y="1763123"/>
            <a:ext cx="8272217" cy="5021248"/>
          </a:xfrm>
        </p:spPr>
        <p:txBody>
          <a:bodyPr>
            <a:normAutofit/>
          </a:bodyPr>
          <a:lstStyle/>
          <a:p>
            <a:pPr lvl="0"/>
            <a:r>
              <a:rPr lang="pt-BR" sz="2000" dirty="0">
                <a:solidFill>
                  <a:schemeClr val="tx1"/>
                </a:solidFill>
              </a:rPr>
              <a:t>A partir do conhecimento da compra de vagas, os funcionários da Unidade de Conservação que trabalham com Uso Público deverão ser informados e ter acesso a lista de agendamento. </a:t>
            </a:r>
          </a:p>
          <a:p>
            <a:pPr marL="0" lvl="0" indent="0">
              <a:buNone/>
            </a:pPr>
            <a:endParaRPr lang="pt-BR" sz="2000" dirty="0">
              <a:solidFill>
                <a:schemeClr val="tx1"/>
              </a:solidFill>
            </a:endParaRPr>
          </a:p>
          <a:p>
            <a:pPr lvl="0"/>
            <a:r>
              <a:rPr lang="pt-BR" sz="2000" dirty="0">
                <a:solidFill>
                  <a:schemeClr val="tx1"/>
                </a:solidFill>
              </a:rPr>
              <a:t>Não esqueça de avisar a equipe de colaboradores da portaria da Unidade, que terá o primeiro contato com os parceiros e fará a checagem dos documentos e indicação da vaga, de acordo com a lista de agendamento. </a:t>
            </a:r>
          </a:p>
        </p:txBody>
      </p:sp>
      <p:pic>
        <p:nvPicPr>
          <p:cNvPr id="2050" name="Picture 2">
            <a:extLst>
              <a:ext uri="{FF2B5EF4-FFF2-40B4-BE49-F238E27FC236}">
                <a16:creationId xmlns:a16="http://schemas.microsoft.com/office/drawing/2014/main" id="{90B997E1-2774-BB95-F725-90C5E8CF9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893" y="1937471"/>
            <a:ext cx="2259990" cy="2259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C2725A-73E6-53BE-280A-1FCF3A1AD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7872" y="4418976"/>
            <a:ext cx="1860483" cy="186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4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BA560-8947-514C-6332-70D1B6FF2A24}"/>
              </a:ext>
            </a:extLst>
          </p:cNvPr>
          <p:cNvSpPr>
            <a:spLocks noGrp="1"/>
          </p:cNvSpPr>
          <p:nvPr>
            <p:ph type="title"/>
          </p:nvPr>
        </p:nvSpPr>
        <p:spPr/>
        <p:txBody>
          <a:bodyPr/>
          <a:lstStyle/>
          <a:p>
            <a:r>
              <a:rPr lang="pt-BR" dirty="0"/>
              <a:t>2.2. ORIENTAÇÃO </a:t>
            </a:r>
            <a:r>
              <a:rPr lang="pt-BR" dirty="0" err="1"/>
              <a:t>aOS</a:t>
            </a:r>
            <a:r>
              <a:rPr lang="pt-BR" dirty="0"/>
              <a:t> parceiros</a:t>
            </a:r>
          </a:p>
        </p:txBody>
      </p:sp>
      <p:sp>
        <p:nvSpPr>
          <p:cNvPr id="3" name="Espaço Reservado para Conteúdo 2">
            <a:extLst>
              <a:ext uri="{FF2B5EF4-FFF2-40B4-BE49-F238E27FC236}">
                <a16:creationId xmlns:a16="http://schemas.microsoft.com/office/drawing/2014/main" id="{5D4E9A9B-4CB1-A3AF-E7BE-26369451DEEA}"/>
              </a:ext>
            </a:extLst>
          </p:cNvPr>
          <p:cNvSpPr>
            <a:spLocks noGrp="1"/>
          </p:cNvSpPr>
          <p:nvPr>
            <p:ph idx="1"/>
          </p:nvPr>
        </p:nvSpPr>
        <p:spPr>
          <a:xfrm>
            <a:off x="529434" y="1915065"/>
            <a:ext cx="8666324" cy="4776324"/>
          </a:xfrm>
        </p:spPr>
        <p:txBody>
          <a:bodyPr>
            <a:normAutofit/>
          </a:bodyPr>
          <a:lstStyle/>
          <a:p>
            <a:r>
              <a:rPr lang="pt-BR" sz="2000" dirty="0"/>
              <a:t>Os parceiros devem ser orientados a ler o Manual para Operadores – Autorizações de Uso de Área, que traz orientações técnicas e operacionais para a prestação de serviços nas Unidades;</a:t>
            </a:r>
          </a:p>
          <a:p>
            <a:endParaRPr lang="pt-BR" sz="2000" dirty="0"/>
          </a:p>
          <a:p>
            <a:r>
              <a:rPr lang="pt-BR" sz="2000" dirty="0"/>
              <a:t>Durante a prestação dos serviços, os parceiros deverão respeitar o regramento disposto na Portaria Normativa FF/DE nº 372/2023, em especial os artigos 19 e 20, que dispõem sobre as </a:t>
            </a:r>
            <a:r>
              <a:rPr lang="pt-BR" sz="2000" b="1" dirty="0"/>
              <a:t>RESPONSABILIDADES</a:t>
            </a:r>
            <a:r>
              <a:rPr lang="pt-BR" sz="2000" dirty="0"/>
              <a:t> dos parceiros durante a prestação dos serviços;</a:t>
            </a:r>
          </a:p>
          <a:p>
            <a:endParaRPr lang="pt-BR" sz="2000" dirty="0"/>
          </a:p>
          <a:p>
            <a:r>
              <a:rPr lang="pt-BR" sz="2000" dirty="0"/>
              <a:t>No caso de descumprimento, a equipe de gestão da Unidade de Conservação poderá aplicar as </a:t>
            </a:r>
            <a:r>
              <a:rPr lang="pt-BR" sz="2000" b="1" dirty="0"/>
              <a:t>PENALIDADES</a:t>
            </a:r>
            <a:r>
              <a:rPr lang="pt-BR" sz="2000" dirty="0"/>
              <a:t> dispostas nos artigos 21 a 25 da Portaria Normativa em referência, conforme será demonstrado a seguir.</a:t>
            </a:r>
          </a:p>
        </p:txBody>
      </p:sp>
      <p:pic>
        <p:nvPicPr>
          <p:cNvPr id="4" name="Imagem 3">
            <a:extLst>
              <a:ext uri="{FF2B5EF4-FFF2-40B4-BE49-F238E27FC236}">
                <a16:creationId xmlns:a16="http://schemas.microsoft.com/office/drawing/2014/main" id="{6AB38C28-4A8B-1B73-CF47-EB015995A122}"/>
              </a:ext>
            </a:extLst>
          </p:cNvPr>
          <p:cNvPicPr>
            <a:picLocks noChangeAspect="1"/>
          </p:cNvPicPr>
          <p:nvPr/>
        </p:nvPicPr>
        <p:blipFill>
          <a:blip r:embed="rId2"/>
          <a:stretch>
            <a:fillRect/>
          </a:stretch>
        </p:blipFill>
        <p:spPr>
          <a:xfrm>
            <a:off x="9748552" y="685580"/>
            <a:ext cx="1806837" cy="1046952"/>
          </a:xfrm>
          <a:prstGeom prst="rect">
            <a:avLst/>
          </a:prstGeom>
        </p:spPr>
      </p:pic>
      <p:pic>
        <p:nvPicPr>
          <p:cNvPr id="3074" name="Picture 2">
            <a:extLst>
              <a:ext uri="{FF2B5EF4-FFF2-40B4-BE49-F238E27FC236}">
                <a16:creationId xmlns:a16="http://schemas.microsoft.com/office/drawing/2014/main" id="{3E079642-D758-14CE-A1BE-1E6A6D15D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305" y="3105509"/>
            <a:ext cx="2174261" cy="21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89858"/>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C9E68247DB4F6498420AA0E43C56216" ma:contentTypeVersion="13" ma:contentTypeDescription="Crie um novo documento." ma:contentTypeScope="" ma:versionID="6a4e61056c54ebd8368862a66ed4c3ea">
  <xsd:schema xmlns:xsd="http://www.w3.org/2001/XMLSchema" xmlns:xs="http://www.w3.org/2001/XMLSchema" xmlns:p="http://schemas.microsoft.com/office/2006/metadata/properties" xmlns:ns2="0fc455a9-af69-4561-ad4a-d09b0d1ce694" xmlns:ns3="c6007b11-389a-41e5-a2d5-99944da397a1" targetNamespace="http://schemas.microsoft.com/office/2006/metadata/properties" ma:root="true" ma:fieldsID="97ac8261f968bde4d205d710b65294f3" ns2:_="" ns3:_="">
    <xsd:import namespace="0fc455a9-af69-4561-ad4a-d09b0d1ce694"/>
    <xsd:import namespace="c6007b11-389a-41e5-a2d5-99944da397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455a9-af69-4561-ad4a-d09b0d1ce6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2dab9438-f903-450b-a158-c86bb4a35df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07b11-389a-41e5-a2d5-99944da397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605473e-5ae8-414f-ba6a-290bda90eed1}" ma:internalName="TaxCatchAll" ma:showField="CatchAllData" ma:web="c6007b11-389a-41e5-a2d5-99944da397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c455a9-af69-4561-ad4a-d09b0d1ce694">
      <Terms xmlns="http://schemas.microsoft.com/office/infopath/2007/PartnerControls"/>
    </lcf76f155ced4ddcb4097134ff3c332f>
    <TaxCatchAll xmlns="c6007b11-389a-41e5-a2d5-99944da397a1" xsi:nil="true"/>
  </documentManagement>
</p:properties>
</file>

<file path=customXml/itemProps1.xml><?xml version="1.0" encoding="utf-8"?>
<ds:datastoreItem xmlns:ds="http://schemas.openxmlformats.org/officeDocument/2006/customXml" ds:itemID="{936D7173-FF30-45B6-A6D3-BD4BE5925AE4}">
  <ds:schemaRefs>
    <ds:schemaRef ds:uri="http://schemas.microsoft.com/sharepoint/v3/contenttype/forms"/>
  </ds:schemaRefs>
</ds:datastoreItem>
</file>

<file path=customXml/itemProps2.xml><?xml version="1.0" encoding="utf-8"?>
<ds:datastoreItem xmlns:ds="http://schemas.openxmlformats.org/officeDocument/2006/customXml" ds:itemID="{3E8D9F5C-38C5-4275-A9AC-1D52A1C552F1}"/>
</file>

<file path=customXml/itemProps3.xml><?xml version="1.0" encoding="utf-8"?>
<ds:datastoreItem xmlns:ds="http://schemas.openxmlformats.org/officeDocument/2006/customXml" ds:itemID="{29099D78-B943-4E95-B091-C097265478F7}">
  <ds:schemaRefs>
    <ds:schemaRef ds:uri="0fc455a9-af69-4561-ad4a-d09b0d1ce694"/>
    <ds:schemaRef ds:uri="c6007b11-389a-41e5-a2d5-99944da397a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Dividendo</Template>
  <TotalTime>4280</TotalTime>
  <Words>3323</Words>
  <Application>Microsoft Office PowerPoint</Application>
  <PresentationFormat>Widescreen</PresentationFormat>
  <Paragraphs>294</Paragraphs>
  <Slides>31</Slides>
  <Notes>15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31</vt:i4>
      </vt:variant>
    </vt:vector>
  </HeadingPairs>
  <TitlesOfParts>
    <vt:vector size="37" baseType="lpstr">
      <vt:lpstr>Arial</vt:lpstr>
      <vt:lpstr>Calibri</vt:lpstr>
      <vt:lpstr>Gill Sans MT</vt:lpstr>
      <vt:lpstr>Wingdings</vt:lpstr>
      <vt:lpstr>Wingdings 2</vt:lpstr>
      <vt:lpstr>Dividendo</vt:lpstr>
      <vt:lpstr>MANUAL PARA PROCEDIMENTOS  DE OPERAÇÃO </vt:lpstr>
      <vt:lpstr>ÍNDICE</vt:lpstr>
      <vt:lpstr>ÍNDICE</vt:lpstr>
      <vt:lpstr>1. NOVO REGRAMENTO DE PARCERIAS DA  FUNDAÇÃO FLORESTAL</vt:lpstr>
      <vt:lpstr>1.2 Destaques - PORTARIA NORMATIVA FF/DE Nº 372/2023</vt:lpstr>
      <vt:lpstr>1.3 AUTORIZAÇÕES DE USO DE ÁREAS</vt:lpstr>
      <vt:lpstr>2. DISPONIBILIZAÇÃO DE DOCUMENTOS à EQUIPE  DE FUNCIONÁRIOS</vt:lpstr>
      <vt:lpstr>2.1. ORIENTAÇÃO aOS FUNCIONÁRIOS DA UNIDADE </vt:lpstr>
      <vt:lpstr>2.2. ORIENTAÇÃO aOS parceiros</vt:lpstr>
      <vt:lpstr>2.3. ORIENTAÇÕES PARA CHECK-IN  Dos AUTORIZATÁRIOS</vt:lpstr>
      <vt:lpstr>3. ACOMPANHAMENTO E INSTRUÇÃO PROCESSUAL DAS PARCERIAS FORMALIZADAS</vt:lpstr>
      <vt:lpstr>4. AGENDAMENTO E COMPRA DE VAGAS PELOS  PARCEIROS</vt:lpstr>
      <vt:lpstr>4.1. COMO VERIFICAR O AGENDAMENTO E A  COMPRA DE VAGAS pelos PARCEIROS</vt:lpstr>
      <vt:lpstr>5. Procedimento para conversão Dos valores de outorga em serviços</vt:lpstr>
      <vt:lpstr>6. Exemplos de serviços</vt:lpstr>
      <vt:lpstr>6.1. Exemplos de serviços (continuação)</vt:lpstr>
      <vt:lpstr>7. PROPOSTA DE CONVERSÃO DE VALORES DE OUTORGA EM SERVIÇOS</vt:lpstr>
      <vt:lpstr>7.1. PASSO A PASSO DA PROPOSTA DE CONVERSÃO  DE valores de OUTORGA EM SERVIÇOS</vt:lpstr>
      <vt:lpstr>7.1.1. PASSO A PASSO DA PROPOSTA DE CONVERSÃO  De valores de OUTORGA EM SERVIÇOS (CONT.)</vt:lpstr>
      <vt:lpstr>7.2. MONITORAMENTO DA CONVERSÃO DOS VALORES DE OUTORGA EM SERVIÇOS</vt:lpstr>
      <vt:lpstr>8. RESPONSABILIDADES DOS PARCEIROS – CONFORME PORTARIA NORMATIVA FF/DE Nº 372/2023</vt:lpstr>
      <vt:lpstr>8.1. RESPONSABILIDADES DOS PARCEIROS – CONFORME PORTARIA NORMATIVA FF/DE Nº 372/2023 (CONT.)</vt:lpstr>
      <vt:lpstr>8.2 RESPONSABILIDADES DOS PARCEIROS – CONFORME PORTARIA NORMATIVA FF/DE Nº 372/2023 (CONT.)</vt:lpstr>
      <vt:lpstr>8.3. RESPONSABILIDADES DOS PARCEIROS – CONFORME PORTARIA NORMATIVA FF/DE Nº 372/2023 (CONT.)</vt:lpstr>
      <vt:lpstr>9. PENALIDADES QUE PODEM SER APLICADAS AOS PARCEIROS</vt:lpstr>
      <vt:lpstr>9. PENALIDADES QUE PODEM SER APLICADAS AOS PARCEIROS (CONTINUAÇÃO)</vt:lpstr>
      <vt:lpstr>9.1. PARALISAÇÃO DE ATIVIDADE INCONVENIENTE E  MEDIDAS NO CASO DE DANOS/ILÍCITOS AMBIENTAIS </vt:lpstr>
      <vt:lpstr>9.2. COMO PROCEDER QUANDO DA NECESSIDADE DE APLICAÇÃO DE PENALIDADES</vt:lpstr>
      <vt:lpstr>9.2.1. - passo a passo – aplicação de penalidades</vt:lpstr>
      <vt:lpstr>9.2.1. passo a passo – aplicação de penalidades (continuação)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Parcerias</dc:creator>
  <cp:lastModifiedBy>Parcerias</cp:lastModifiedBy>
  <cp:revision>213</cp:revision>
  <dcterms:created xsi:type="dcterms:W3CDTF">2023-01-26T16:44:20Z</dcterms:created>
  <dcterms:modified xsi:type="dcterms:W3CDTF">2023-03-30T13:57:21Z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0x0101009C9E68247DB4F6498420AA0E43C56216</vt:lpwstr>
  </property>
  <property fmtid="{D5CDD505-2E9C-101B-9397-08002B2CF9AE}" pid="3" name="MediaServiceImageTags">
    <vt:lpwstr/>
  </property>
</Properties>
</file>