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44_27EC261F.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153_6C5A0F33.xml" ContentType="application/vnd.ms-powerpoint.comments+xml"/>
  <Override PartName="/ppt/notesSlides/notesSlide4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80"/>
  </p:notesMasterIdLst>
  <p:sldIdLst>
    <p:sldId id="256" r:id="rId5"/>
    <p:sldId id="268" r:id="rId6"/>
    <p:sldId id="257" r:id="rId7"/>
    <p:sldId id="269" r:id="rId8"/>
    <p:sldId id="270" r:id="rId9"/>
    <p:sldId id="335" r:id="rId10"/>
    <p:sldId id="337" r:id="rId11"/>
    <p:sldId id="338" r:id="rId12"/>
    <p:sldId id="341" r:id="rId13"/>
    <p:sldId id="366" r:id="rId14"/>
    <p:sldId id="369" r:id="rId15"/>
    <p:sldId id="377" r:id="rId16"/>
    <p:sldId id="378" r:id="rId17"/>
    <p:sldId id="379" r:id="rId18"/>
    <p:sldId id="380" r:id="rId19"/>
    <p:sldId id="381" r:id="rId20"/>
    <p:sldId id="382" r:id="rId21"/>
    <p:sldId id="383" r:id="rId22"/>
    <p:sldId id="273" r:id="rId23"/>
    <p:sldId id="274" r:id="rId24"/>
    <p:sldId id="277" r:id="rId25"/>
    <p:sldId id="276" r:id="rId26"/>
    <p:sldId id="278" r:id="rId27"/>
    <p:sldId id="275" r:id="rId28"/>
    <p:sldId id="280" r:id="rId29"/>
    <p:sldId id="264" r:id="rId30"/>
    <p:sldId id="281" r:id="rId31"/>
    <p:sldId id="261" r:id="rId32"/>
    <p:sldId id="282" r:id="rId33"/>
    <p:sldId id="310" r:id="rId34"/>
    <p:sldId id="312" r:id="rId35"/>
    <p:sldId id="284" r:id="rId36"/>
    <p:sldId id="285" r:id="rId37"/>
    <p:sldId id="305" r:id="rId38"/>
    <p:sldId id="307" r:id="rId39"/>
    <p:sldId id="286" r:id="rId40"/>
    <p:sldId id="287" r:id="rId41"/>
    <p:sldId id="289" r:id="rId42"/>
    <p:sldId id="288" r:id="rId43"/>
    <p:sldId id="290" r:id="rId44"/>
    <p:sldId id="291" r:id="rId45"/>
    <p:sldId id="292" r:id="rId46"/>
    <p:sldId id="293" r:id="rId47"/>
    <p:sldId id="294" r:id="rId48"/>
    <p:sldId id="295" r:id="rId49"/>
    <p:sldId id="297" r:id="rId50"/>
    <p:sldId id="300" r:id="rId51"/>
    <p:sldId id="302" r:id="rId52"/>
    <p:sldId id="303" r:id="rId53"/>
    <p:sldId id="304" r:id="rId54"/>
    <p:sldId id="314" r:id="rId55"/>
    <p:sldId id="309" r:id="rId56"/>
    <p:sldId id="311" r:id="rId57"/>
    <p:sldId id="313" r:id="rId58"/>
    <p:sldId id="336" r:id="rId59"/>
    <p:sldId id="315" r:id="rId60"/>
    <p:sldId id="318" r:id="rId61"/>
    <p:sldId id="319" r:id="rId62"/>
    <p:sldId id="320" r:id="rId63"/>
    <p:sldId id="321" r:id="rId64"/>
    <p:sldId id="322" r:id="rId65"/>
    <p:sldId id="324" r:id="rId66"/>
    <p:sldId id="325" r:id="rId67"/>
    <p:sldId id="326" r:id="rId68"/>
    <p:sldId id="327" r:id="rId69"/>
    <p:sldId id="328" r:id="rId70"/>
    <p:sldId id="323" r:id="rId71"/>
    <p:sldId id="329" r:id="rId72"/>
    <p:sldId id="330" r:id="rId73"/>
    <p:sldId id="331" r:id="rId74"/>
    <p:sldId id="332" r:id="rId75"/>
    <p:sldId id="333" r:id="rId76"/>
    <p:sldId id="339" r:id="rId77"/>
    <p:sldId id="340" r:id="rId78"/>
    <p:sldId id="26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72471E-A23B-9F3F-1A27-01CC7051A546}" name="Maria Estela Duva" initials="MED" userId="f646b45519af923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7"/>
    <a:srgbClr val="498210"/>
    <a:srgbClr val="1B3006"/>
    <a:srgbClr val="284709"/>
    <a:srgbClr val="969FA7"/>
    <a:srgbClr val="60A917"/>
    <a:srgbClr val="4FA7FF"/>
    <a:srgbClr val="AFDF45"/>
    <a:srgbClr val="FFFF88"/>
    <a:srgbClr val="CC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CE882-73F0-432C-9DC7-5A1B59909095}" v="6" dt="2023-03-02T20:45:33.08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481" autoAdjust="0"/>
  </p:normalViewPr>
  <p:slideViewPr>
    <p:cSldViewPr snapToGrid="0">
      <p:cViewPr varScale="1">
        <p:scale>
          <a:sx n="56" d="100"/>
          <a:sy n="56" d="100"/>
        </p:scale>
        <p:origin x="420" y="72"/>
      </p:cViewPr>
      <p:guideLst/>
    </p:cSldViewPr>
  </p:slideViewPr>
  <p:outlineViewPr>
    <p:cViewPr>
      <p:scale>
        <a:sx n="33" d="100"/>
        <a:sy n="33" d="100"/>
      </p:scale>
      <p:origin x="0" y="-19098"/>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stela Duva" userId="f646b45519af923e" providerId="LiveId" clId="{69FF1BE3-F6AD-43C5-9D32-37E6DD56A517}"/>
    <pc:docChg chg="modSld">
      <pc:chgData name="Maria Estela Duva" userId="f646b45519af923e" providerId="LiveId" clId="{69FF1BE3-F6AD-43C5-9D32-37E6DD56A517}" dt="2023-03-03T20:02:40.976" v="13" actId="20577"/>
      <pc:docMkLst>
        <pc:docMk/>
      </pc:docMkLst>
      <pc:sldChg chg="modSp mod">
        <pc:chgData name="Maria Estela Duva" userId="f646b45519af923e" providerId="LiveId" clId="{69FF1BE3-F6AD-43C5-9D32-37E6DD56A517}" dt="2023-03-03T20:01:53.147" v="0" actId="13926"/>
        <pc:sldMkLst>
          <pc:docMk/>
          <pc:sldMk cId="4269646009" sldId="307"/>
        </pc:sldMkLst>
        <pc:graphicFrameChg chg="modGraphic">
          <ac:chgData name="Maria Estela Duva" userId="f646b45519af923e" providerId="LiveId" clId="{69FF1BE3-F6AD-43C5-9D32-37E6DD56A517}" dt="2023-03-03T20:01:53.147" v="0" actId="13926"/>
          <ac:graphicFrameMkLst>
            <pc:docMk/>
            <pc:sldMk cId="4269646009" sldId="307"/>
            <ac:graphicFrameMk id="4" creationId="{9352987E-0CFB-471F-E735-AD03C527A981}"/>
          </ac:graphicFrameMkLst>
        </pc:graphicFrameChg>
      </pc:sldChg>
      <pc:sldChg chg="modSp mod">
        <pc:chgData name="Maria Estela Duva" userId="f646b45519af923e" providerId="LiveId" clId="{69FF1BE3-F6AD-43C5-9D32-37E6DD56A517}" dt="2023-03-03T20:02:12.768" v="1" actId="20577"/>
        <pc:sldMkLst>
          <pc:docMk/>
          <pc:sldMk cId="4102879382" sldId="311"/>
        </pc:sldMkLst>
        <pc:spChg chg="mod">
          <ac:chgData name="Maria Estela Duva" userId="f646b45519af923e" providerId="LiveId" clId="{69FF1BE3-F6AD-43C5-9D32-37E6DD56A517}" dt="2023-03-03T20:02:12.768" v="1" actId="20577"/>
          <ac:spMkLst>
            <pc:docMk/>
            <pc:sldMk cId="4102879382" sldId="311"/>
            <ac:spMk id="17" creationId="{ADFD76BD-72AC-4357-A033-2F375611EF65}"/>
          </ac:spMkLst>
        </pc:spChg>
      </pc:sldChg>
      <pc:sldChg chg="modSp mod">
        <pc:chgData name="Maria Estela Duva" userId="f646b45519af923e" providerId="LiveId" clId="{69FF1BE3-F6AD-43C5-9D32-37E6DD56A517}" dt="2023-03-03T20:02:18.143" v="2" actId="20577"/>
        <pc:sldMkLst>
          <pc:docMk/>
          <pc:sldMk cId="511684128" sldId="313"/>
        </pc:sldMkLst>
        <pc:spChg chg="mod">
          <ac:chgData name="Maria Estela Duva" userId="f646b45519af923e" providerId="LiveId" clId="{69FF1BE3-F6AD-43C5-9D32-37E6DD56A517}" dt="2023-03-03T20:02:18.143" v="2" actId="20577"/>
          <ac:spMkLst>
            <pc:docMk/>
            <pc:sldMk cId="511684128" sldId="313"/>
            <ac:spMk id="17" creationId="{ADFD76BD-72AC-4357-A033-2F375611EF65}"/>
          </ac:spMkLst>
        </pc:spChg>
      </pc:sldChg>
      <pc:sldChg chg="modSp mod">
        <pc:chgData name="Maria Estela Duva" userId="f646b45519af923e" providerId="LiveId" clId="{69FF1BE3-F6AD-43C5-9D32-37E6DD56A517}" dt="2023-03-03T20:02:35.369" v="9" actId="20577"/>
        <pc:sldMkLst>
          <pc:docMk/>
          <pc:sldMk cId="481875769" sldId="321"/>
        </pc:sldMkLst>
        <pc:spChg chg="mod">
          <ac:chgData name="Maria Estela Duva" userId="f646b45519af923e" providerId="LiveId" clId="{69FF1BE3-F6AD-43C5-9D32-37E6DD56A517}" dt="2023-03-03T20:02:35.369" v="9" actId="20577"/>
          <ac:spMkLst>
            <pc:docMk/>
            <pc:sldMk cId="481875769" sldId="321"/>
            <ac:spMk id="2" creationId="{CF31235C-340B-C186-371D-2B84221CC25E}"/>
          </ac:spMkLst>
        </pc:spChg>
      </pc:sldChg>
      <pc:sldChg chg="modSp mod">
        <pc:chgData name="Maria Estela Duva" userId="f646b45519af923e" providerId="LiveId" clId="{69FF1BE3-F6AD-43C5-9D32-37E6DD56A517}" dt="2023-03-03T20:02:40.976" v="13" actId="20577"/>
        <pc:sldMkLst>
          <pc:docMk/>
          <pc:sldMk cId="1393025855" sldId="322"/>
        </pc:sldMkLst>
        <pc:spChg chg="mod">
          <ac:chgData name="Maria Estela Duva" userId="f646b45519af923e" providerId="LiveId" clId="{69FF1BE3-F6AD-43C5-9D32-37E6DD56A517}" dt="2023-03-03T20:02:40.976" v="13" actId="20577"/>
          <ac:spMkLst>
            <pc:docMk/>
            <pc:sldMk cId="1393025855" sldId="322"/>
            <ac:spMk id="2" creationId="{CF31235C-340B-C186-371D-2B84221CC25E}"/>
          </ac:spMkLst>
        </pc:spChg>
      </pc:sldChg>
    </pc:docChg>
  </pc:docChgLst>
</pc:chgInfo>
</file>

<file path=ppt/comments/modernComment_144_27EC261F.xml><?xml version="1.0" encoding="utf-8"?>
<p188:cmLst xmlns:a="http://schemas.openxmlformats.org/drawingml/2006/main" xmlns:r="http://schemas.openxmlformats.org/officeDocument/2006/relationships" xmlns:p188="http://schemas.microsoft.com/office/powerpoint/2018/8/main">
  <p188:cm id="{AF66E4B3-C5D8-43E7-8C10-F8CE5ACFF3F6}" authorId="{7C72471E-A23B-9F3F-1A27-01CC7051A546}" created="2023-02-24T18:26:34.219">
    <pc:sldMkLst xmlns:pc="http://schemas.microsoft.com/office/powerpoint/2013/main/command">
      <pc:docMk/>
      <pc:sldMk cId="669787679" sldId="324"/>
    </pc:sldMkLst>
    <p188:txBody>
      <a:bodyPr/>
      <a:lstStyle/>
      <a:p>
        <a:r>
          <a:rPr lang="pt-BR"/>
          <a:t>Por favor, avaliem a necessidade de apresentação de cópia do TAU na portaria da UC. </a:t>
        </a:r>
      </a:p>
    </p188:txBody>
  </p188:cm>
</p188:cmLst>
</file>

<file path=ppt/comments/modernComment_153_6C5A0F33.xml><?xml version="1.0" encoding="utf-8"?>
<p188:cmLst xmlns:a="http://schemas.openxmlformats.org/drawingml/2006/main" xmlns:r="http://schemas.openxmlformats.org/officeDocument/2006/relationships" xmlns:p188="http://schemas.microsoft.com/office/powerpoint/2018/8/main">
  <p188:cm id="{93F61B0B-3B52-427B-8962-4044E590A03F}" authorId="{7C72471E-A23B-9F3F-1A27-01CC7051A546}" created="2023-02-24T18:36:07.205">
    <pc:sldMkLst xmlns:pc="http://schemas.microsoft.com/office/powerpoint/2013/main/command">
      <pc:docMk/>
      <pc:sldMk cId="1817841459" sldId="339"/>
    </pc:sldMkLst>
    <p188:txBody>
      <a:bodyPr/>
      <a:lstStyle/>
      <a:p>
        <a:r>
          <a:rPr lang="pt-BR"/>
          <a:t>Deixamos o item "Canais de Atendimento" no final, vejam o que acham.</a:t>
        </a:r>
      </a:p>
    </p188:txBody>
  </p188:cm>
</p188:cmLst>
</file>

<file path=ppt/diagrams/_rels/data17.xml.rels><?xml version="1.0" encoding="UTF-8" standalone="yes"?>
<Relationships xmlns="http://schemas.openxmlformats.org/package/2006/relationships"><Relationship Id="rId1" Type="http://schemas.openxmlformats.org/officeDocument/2006/relationships/hyperlink" Target="mailto:parcerias@fflorestal.sp.gov.br"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gov.br/pt-br/servicos/cadastrar-prestadora-de-servico-turistico"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escolavirtual.gov.br/curso/287"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mailto:parcerias@fflorestal.sp.gov.br"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gov.br/pt-br/servicos/cadastrar-prestadora-de-servico-turistico"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escolavirtual.gov.br/curso/28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8911-6F02-420B-899A-B8D5E001E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054F0BCC-ED09-4641-B032-632F4B7EB72C}">
      <dgm:prSet phldrT="[Texto]" custT="1"/>
      <dgm:spPr/>
      <dgm:t>
        <a:bodyPr/>
        <a:lstStyle/>
        <a:p>
          <a:pPr marL="895350" indent="0"/>
          <a:r>
            <a:rPr lang="pt-BR" sz="2200" dirty="0"/>
            <a:t>Caso </a:t>
          </a:r>
          <a:r>
            <a:rPr lang="pt-BR" sz="2200" u="sng" dirty="0"/>
            <a:t>não</a:t>
          </a:r>
          <a:r>
            <a:rPr lang="pt-BR" sz="2200" dirty="0"/>
            <a:t> exista Edital de Chamamento Público em aberto para cadastro do serviço que você presta:</a:t>
          </a:r>
        </a:p>
      </dgm:t>
    </dgm:pt>
    <dgm:pt modelId="{19C4A931-D922-4655-9AFF-87BD613E6EE1}" type="parTrans" cxnId="{B2593ED1-5B92-455D-AAE7-B90E17DA8CD1}">
      <dgm:prSet/>
      <dgm:spPr/>
      <dgm:t>
        <a:bodyPr/>
        <a:lstStyle/>
        <a:p>
          <a:endParaRPr lang="pt-BR"/>
        </a:p>
      </dgm:t>
    </dgm:pt>
    <dgm:pt modelId="{400B0E24-4A6C-4102-BD47-216D73A1CE87}" type="sibTrans" cxnId="{B2593ED1-5B92-455D-AAE7-B90E17DA8CD1}">
      <dgm:prSet/>
      <dgm:spPr/>
      <dgm:t>
        <a:bodyPr/>
        <a:lstStyle/>
        <a:p>
          <a:endParaRPr lang="pt-BR"/>
        </a:p>
      </dgm:t>
    </dgm:pt>
    <dgm:pt modelId="{AEDAF0EC-5EEF-404F-9D0F-A6D0036B4534}">
      <dgm:prSet phldrT="[Texto]" custT="1"/>
      <dgm:spPr/>
      <dgm:t>
        <a:bodyPr/>
        <a:lstStyle/>
        <a:p>
          <a:r>
            <a:rPr lang="pt-BR" sz="2000" b="0" dirty="0"/>
            <a:t>Siga as instruções do item 3 deste manual (Manifestação de Interesse Privado – MIP);</a:t>
          </a:r>
        </a:p>
      </dgm:t>
    </dgm:pt>
    <dgm:pt modelId="{3F197166-F936-408E-A6A3-DC3D4D9D41E0}" type="parTrans" cxnId="{F55F85B6-6417-4BB1-8F25-B1F88E9ED89D}">
      <dgm:prSet/>
      <dgm:spPr/>
      <dgm:t>
        <a:bodyPr/>
        <a:lstStyle/>
        <a:p>
          <a:endParaRPr lang="pt-BR"/>
        </a:p>
      </dgm:t>
    </dgm:pt>
    <dgm:pt modelId="{8099F21B-F89C-4220-B109-252DDD28F5FD}" type="sibTrans" cxnId="{F55F85B6-6417-4BB1-8F25-B1F88E9ED89D}">
      <dgm:prSet/>
      <dgm:spPr/>
      <dgm:t>
        <a:bodyPr/>
        <a:lstStyle/>
        <a:p>
          <a:endParaRPr lang="pt-BR"/>
        </a:p>
      </dgm:t>
    </dgm:pt>
    <dgm:pt modelId="{777E981B-9133-4DD0-8E15-543B58A4D3B6}">
      <dgm:prSet phldrT="[Texto]" custT="1"/>
      <dgm:spPr/>
      <dgm:t>
        <a:bodyPr/>
        <a:lstStyle/>
        <a:p>
          <a:pPr marL="895350" indent="0"/>
          <a:r>
            <a:rPr lang="pt-BR" sz="2200" dirty="0"/>
            <a:t>Caso exista Edital de Chamamento Público em aberto para cadastro do serviço que você presta:</a:t>
          </a:r>
        </a:p>
      </dgm:t>
    </dgm:pt>
    <dgm:pt modelId="{71E21244-EAB0-41E1-BF25-CB86BFE4F4DA}" type="parTrans" cxnId="{DBD449D1-8E98-475E-B14B-CE5F52DE3BF5}">
      <dgm:prSet/>
      <dgm:spPr/>
      <dgm:t>
        <a:bodyPr/>
        <a:lstStyle/>
        <a:p>
          <a:endParaRPr lang="pt-BR"/>
        </a:p>
      </dgm:t>
    </dgm:pt>
    <dgm:pt modelId="{C78E1D1D-8556-46D7-A2D0-EEC63390168A}" type="sibTrans" cxnId="{DBD449D1-8E98-475E-B14B-CE5F52DE3BF5}">
      <dgm:prSet/>
      <dgm:spPr/>
      <dgm:t>
        <a:bodyPr/>
        <a:lstStyle/>
        <a:p>
          <a:endParaRPr lang="pt-BR"/>
        </a:p>
      </dgm:t>
    </dgm:pt>
    <dgm:pt modelId="{D4789498-C4E7-41AE-9A9B-4FA3C653BDFA}">
      <dgm:prSet phldrT="[Texto]" custT="1"/>
      <dgm:spPr/>
      <dgm:t>
        <a:bodyPr/>
        <a:lstStyle/>
        <a:p>
          <a:r>
            <a:rPr lang="pt-BR" sz="2000" dirty="0"/>
            <a:t>Siga as instruções do item 4 deste manual (Envio de Documentos – Conforme Edital de Chamamento Público).</a:t>
          </a:r>
        </a:p>
      </dgm:t>
    </dgm:pt>
    <dgm:pt modelId="{46875B57-72FC-4B92-9F32-8B971D029055}" type="parTrans" cxnId="{2963CA79-4283-4688-BC75-7A3ACB6DAF30}">
      <dgm:prSet/>
      <dgm:spPr/>
      <dgm:t>
        <a:bodyPr/>
        <a:lstStyle/>
        <a:p>
          <a:endParaRPr lang="pt-BR"/>
        </a:p>
      </dgm:t>
    </dgm:pt>
    <dgm:pt modelId="{CD37B7D4-DF13-49E0-9424-0CBEB1E26B16}" type="sibTrans" cxnId="{2963CA79-4283-4688-BC75-7A3ACB6DAF30}">
      <dgm:prSet/>
      <dgm:spPr/>
      <dgm:t>
        <a:bodyPr/>
        <a:lstStyle/>
        <a:p>
          <a:endParaRPr lang="pt-BR"/>
        </a:p>
      </dgm:t>
    </dgm:pt>
    <dgm:pt modelId="{AE046954-7F22-48A5-9787-99835ABAB1B8}" type="pres">
      <dgm:prSet presAssocID="{4BDC8911-6F02-420B-899A-B8D5E001EB20}" presName="linear" presStyleCnt="0">
        <dgm:presLayoutVars>
          <dgm:animLvl val="lvl"/>
          <dgm:resizeHandles val="exact"/>
        </dgm:presLayoutVars>
      </dgm:prSet>
      <dgm:spPr/>
    </dgm:pt>
    <dgm:pt modelId="{8DEDE707-568F-45E2-A397-1AF85FAF84F1}" type="pres">
      <dgm:prSet presAssocID="{054F0BCC-ED09-4641-B032-632F4B7EB72C}" presName="parentText" presStyleLbl="node1" presStyleIdx="0" presStyleCnt="2">
        <dgm:presLayoutVars>
          <dgm:chMax val="0"/>
          <dgm:bulletEnabled val="1"/>
        </dgm:presLayoutVars>
      </dgm:prSet>
      <dgm:spPr/>
    </dgm:pt>
    <dgm:pt modelId="{486D09F4-2AA9-495C-B5DC-D807A20E9E64}" type="pres">
      <dgm:prSet presAssocID="{054F0BCC-ED09-4641-B032-632F4B7EB72C}" presName="childText" presStyleLbl="revTx" presStyleIdx="0" presStyleCnt="2">
        <dgm:presLayoutVars>
          <dgm:bulletEnabled val="1"/>
        </dgm:presLayoutVars>
      </dgm:prSet>
      <dgm:spPr/>
    </dgm:pt>
    <dgm:pt modelId="{7A26BABE-0C11-4A72-8268-4D43EBABB418}" type="pres">
      <dgm:prSet presAssocID="{777E981B-9133-4DD0-8E15-543B58A4D3B6}" presName="parentText" presStyleLbl="node1" presStyleIdx="1" presStyleCnt="2">
        <dgm:presLayoutVars>
          <dgm:chMax val="0"/>
          <dgm:bulletEnabled val="1"/>
        </dgm:presLayoutVars>
      </dgm:prSet>
      <dgm:spPr/>
    </dgm:pt>
    <dgm:pt modelId="{71C32CEB-8A27-45F4-9A17-F31BCDF4C1E2}" type="pres">
      <dgm:prSet presAssocID="{777E981B-9133-4DD0-8E15-543B58A4D3B6}" presName="childText" presStyleLbl="revTx" presStyleIdx="1" presStyleCnt="2">
        <dgm:presLayoutVars>
          <dgm:bulletEnabled val="1"/>
        </dgm:presLayoutVars>
      </dgm:prSet>
      <dgm:spPr/>
    </dgm:pt>
  </dgm:ptLst>
  <dgm:cxnLst>
    <dgm:cxn modelId="{054B5227-0827-4132-AEFE-46199B8E2C59}" type="presOf" srcId="{054F0BCC-ED09-4641-B032-632F4B7EB72C}" destId="{8DEDE707-568F-45E2-A397-1AF85FAF84F1}" srcOrd="0" destOrd="0" presId="urn:microsoft.com/office/officeart/2005/8/layout/vList2"/>
    <dgm:cxn modelId="{2963CA79-4283-4688-BC75-7A3ACB6DAF30}" srcId="{777E981B-9133-4DD0-8E15-543B58A4D3B6}" destId="{D4789498-C4E7-41AE-9A9B-4FA3C653BDFA}" srcOrd="0" destOrd="0" parTransId="{46875B57-72FC-4B92-9F32-8B971D029055}" sibTransId="{CD37B7D4-DF13-49E0-9424-0CBEB1E26B16}"/>
    <dgm:cxn modelId="{ABDC5FB1-114C-4058-934E-706F9059C749}" type="presOf" srcId="{AEDAF0EC-5EEF-404F-9D0F-A6D0036B4534}" destId="{486D09F4-2AA9-495C-B5DC-D807A20E9E64}" srcOrd="0" destOrd="0" presId="urn:microsoft.com/office/officeart/2005/8/layout/vList2"/>
    <dgm:cxn modelId="{F55F85B6-6417-4BB1-8F25-B1F88E9ED89D}" srcId="{054F0BCC-ED09-4641-B032-632F4B7EB72C}" destId="{AEDAF0EC-5EEF-404F-9D0F-A6D0036B4534}" srcOrd="0" destOrd="0" parTransId="{3F197166-F936-408E-A6A3-DC3D4D9D41E0}" sibTransId="{8099F21B-F89C-4220-B109-252DDD28F5FD}"/>
    <dgm:cxn modelId="{D2EB82CC-F8F9-4564-A80F-C7A9C90F9EDE}" type="presOf" srcId="{4BDC8911-6F02-420B-899A-B8D5E001EB20}" destId="{AE046954-7F22-48A5-9787-99835ABAB1B8}" srcOrd="0" destOrd="0" presId="urn:microsoft.com/office/officeart/2005/8/layout/vList2"/>
    <dgm:cxn modelId="{0434BED0-DA55-4F51-9F2D-FA4DD44BC2AE}" type="presOf" srcId="{777E981B-9133-4DD0-8E15-543B58A4D3B6}" destId="{7A26BABE-0C11-4A72-8268-4D43EBABB418}" srcOrd="0" destOrd="0" presId="urn:microsoft.com/office/officeart/2005/8/layout/vList2"/>
    <dgm:cxn modelId="{B2593ED1-5B92-455D-AAE7-B90E17DA8CD1}" srcId="{4BDC8911-6F02-420B-899A-B8D5E001EB20}" destId="{054F0BCC-ED09-4641-B032-632F4B7EB72C}" srcOrd="0" destOrd="0" parTransId="{19C4A931-D922-4655-9AFF-87BD613E6EE1}" sibTransId="{400B0E24-4A6C-4102-BD47-216D73A1CE87}"/>
    <dgm:cxn modelId="{DBD449D1-8E98-475E-B14B-CE5F52DE3BF5}" srcId="{4BDC8911-6F02-420B-899A-B8D5E001EB20}" destId="{777E981B-9133-4DD0-8E15-543B58A4D3B6}" srcOrd="1" destOrd="0" parTransId="{71E21244-EAB0-41E1-BF25-CB86BFE4F4DA}" sibTransId="{C78E1D1D-8556-46D7-A2D0-EEC63390168A}"/>
    <dgm:cxn modelId="{0E41BCF3-9248-4A90-8EDD-4EE284E66FEE}" type="presOf" srcId="{D4789498-C4E7-41AE-9A9B-4FA3C653BDFA}" destId="{71C32CEB-8A27-45F4-9A17-F31BCDF4C1E2}" srcOrd="0" destOrd="0" presId="urn:microsoft.com/office/officeart/2005/8/layout/vList2"/>
    <dgm:cxn modelId="{57C7EDAC-817A-40AB-9AE3-9E7624E882C1}" type="presParOf" srcId="{AE046954-7F22-48A5-9787-99835ABAB1B8}" destId="{8DEDE707-568F-45E2-A397-1AF85FAF84F1}" srcOrd="0" destOrd="0" presId="urn:microsoft.com/office/officeart/2005/8/layout/vList2"/>
    <dgm:cxn modelId="{BB8FC993-8CAB-4355-9CEE-D93AACA61892}" type="presParOf" srcId="{AE046954-7F22-48A5-9787-99835ABAB1B8}" destId="{486D09F4-2AA9-495C-B5DC-D807A20E9E64}" srcOrd="1" destOrd="0" presId="urn:microsoft.com/office/officeart/2005/8/layout/vList2"/>
    <dgm:cxn modelId="{7842535A-3282-4F7A-AC6B-8C8C0DBE508F}" type="presParOf" srcId="{AE046954-7F22-48A5-9787-99835ABAB1B8}" destId="{7A26BABE-0C11-4A72-8268-4D43EBABB418}" srcOrd="2" destOrd="0" presId="urn:microsoft.com/office/officeart/2005/8/layout/vList2"/>
    <dgm:cxn modelId="{DA099525-6407-4712-B82F-7DF36B2746FA}" type="presParOf" srcId="{AE046954-7F22-48A5-9787-99835ABAB1B8}" destId="{71C32CEB-8A27-45F4-9A17-F31BCDF4C1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para o serviço de comercialização de alimentos e bebidas</a:t>
          </a:r>
          <a:r>
            <a:rPr lang="pt-BR" sz="2200" dirty="0"/>
            <a:t>:</a:t>
          </a:r>
        </a:p>
        <a:p>
          <a:pPr>
            <a:lnSpc>
              <a:spcPct val="100000"/>
            </a:lnSpc>
          </a:pPr>
          <a:r>
            <a:rPr lang="pt-BR" sz="2200" dirty="0"/>
            <a:t>Lista de alimentos e bebidas que serão comercializados.</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envie uma cópia digitalizada do cardápio ou da lista completa dos alimentos e bebidas que serão comercializados;</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BCDF589A-4EDE-41B1-9AA6-416D9E436BFE}">
      <dgm:prSet phldrT="[Texto]" custT="1"/>
      <dgm:spPr/>
      <dgm:t>
        <a:bodyPr anchor="ctr"/>
        <a:lstStyle/>
        <a:p>
          <a:pPr>
            <a:lnSpc>
              <a:spcPct val="100000"/>
            </a:lnSpc>
          </a:pPr>
          <a:r>
            <a:rPr lang="pt-BR" sz="2000" dirty="0"/>
            <a:t>Produtos que tenham relação com ações de conservação e/ou que favoreçam a proteção do bioma típico da Unidade de Conservação: Exemplos: sucos com frutas nativas do bioma Mata Atlântica (juçara, pitanga, mangaba, </a:t>
          </a:r>
          <a:r>
            <a:rPr lang="pt-BR" sz="2000" dirty="0" err="1"/>
            <a:t>cambuci</a:t>
          </a:r>
          <a:r>
            <a:rPr lang="pt-BR" sz="2000" dirty="0"/>
            <a:t> e outras);</a:t>
          </a:r>
        </a:p>
      </dgm:t>
    </dgm:pt>
    <dgm:pt modelId="{683D756E-4D9E-4F68-92B2-D60F75995977}" type="parTrans" cxnId="{626072B3-9D95-4A2D-8B3B-6B83CDECC77C}">
      <dgm:prSet/>
      <dgm:spPr/>
      <dgm:t>
        <a:bodyPr/>
        <a:lstStyle/>
        <a:p>
          <a:endParaRPr lang="pt-BR"/>
        </a:p>
      </dgm:t>
    </dgm:pt>
    <dgm:pt modelId="{288A63BB-C5D9-440E-9A75-BF8895FDE28F}" type="sibTrans" cxnId="{626072B3-9D95-4A2D-8B3B-6B83CDECC77C}">
      <dgm:prSet/>
      <dgm:spPr/>
      <dgm:t>
        <a:bodyPr/>
        <a:lstStyle/>
        <a:p>
          <a:endParaRPr lang="pt-BR"/>
        </a:p>
      </dgm:t>
    </dgm:pt>
    <dgm:pt modelId="{78759BC8-5594-4D7C-AB60-B61A8F67960D}">
      <dgm:prSet phldrT="[Texto]" custT="1"/>
      <dgm:spPr/>
      <dgm:t>
        <a:bodyPr anchor="ctr"/>
        <a:lstStyle/>
        <a:p>
          <a:pPr>
            <a:lnSpc>
              <a:spcPct val="100000"/>
            </a:lnSpc>
          </a:pPr>
          <a:r>
            <a:rPr lang="pt-BR" sz="2000" dirty="0"/>
            <a:t>Alimentos naturais, orgânicos, integrais;</a:t>
          </a:r>
        </a:p>
      </dgm:t>
    </dgm:pt>
    <dgm:pt modelId="{658F18B5-E8C2-49F2-A6AD-20C2A80C0353}" type="parTrans" cxnId="{BE398B36-5133-4951-A70F-92E22624D031}">
      <dgm:prSet/>
      <dgm:spPr/>
      <dgm:t>
        <a:bodyPr/>
        <a:lstStyle/>
        <a:p>
          <a:endParaRPr lang="pt-BR"/>
        </a:p>
      </dgm:t>
    </dgm:pt>
    <dgm:pt modelId="{C4B0A4BF-D9CC-497B-8B5A-4CDC43802A4F}" type="sibTrans" cxnId="{BE398B36-5133-4951-A70F-92E22624D031}">
      <dgm:prSet/>
      <dgm:spPr/>
      <dgm:t>
        <a:bodyPr/>
        <a:lstStyle/>
        <a:p>
          <a:endParaRPr lang="pt-BR"/>
        </a:p>
      </dgm:t>
    </dgm:pt>
    <dgm:pt modelId="{D3A4DBBF-B071-4EC4-BA9B-68EB653E42DA}">
      <dgm:prSet phldrT="[Texto]" custT="1"/>
      <dgm:spPr/>
      <dgm:t>
        <a:bodyPr anchor="ctr"/>
        <a:lstStyle/>
        <a:p>
          <a:pPr>
            <a:lnSpc>
              <a:spcPct val="100000"/>
            </a:lnSpc>
          </a:pPr>
          <a:r>
            <a:rPr lang="pt-BR" sz="2000" dirty="0"/>
            <a:t>Produtos agroecológicos locais e regionais, para valorizar a cadeia agroecológica da região;</a:t>
          </a:r>
        </a:p>
      </dgm:t>
    </dgm:pt>
    <dgm:pt modelId="{B22586AD-14D2-47EE-B127-13D71870BCB3}" type="parTrans" cxnId="{82DB3E87-B77E-45C0-978F-45004C7E7176}">
      <dgm:prSet/>
      <dgm:spPr/>
      <dgm:t>
        <a:bodyPr/>
        <a:lstStyle/>
        <a:p>
          <a:endParaRPr lang="pt-BR"/>
        </a:p>
      </dgm:t>
    </dgm:pt>
    <dgm:pt modelId="{1D03E02B-B597-4CCE-8B0A-1B978CCE66B5}" type="sibTrans" cxnId="{82DB3E87-B77E-45C0-978F-45004C7E7176}">
      <dgm:prSet/>
      <dgm:spPr/>
      <dgm:t>
        <a:bodyPr/>
        <a:lstStyle/>
        <a:p>
          <a:endParaRPr lang="pt-BR"/>
        </a:p>
      </dgm:t>
    </dgm:pt>
    <dgm:pt modelId="{08192465-76B4-417B-855C-1F3FCA148542}">
      <dgm:prSet phldrT="[Texto]" custT="1"/>
      <dgm:spPr/>
      <dgm:t>
        <a:bodyPr anchor="ctr"/>
        <a:lstStyle/>
        <a:p>
          <a:pPr>
            <a:lnSpc>
              <a:spcPct val="100000"/>
            </a:lnSpc>
          </a:pPr>
          <a:r>
            <a:rPr lang="pt-BR" sz="2000" dirty="0"/>
            <a:t>Produtos com certificação, para evitar o consumo de produtos oriundos de extração ilegal;</a:t>
          </a:r>
        </a:p>
      </dgm:t>
    </dgm:pt>
    <dgm:pt modelId="{A7579B22-81C9-4781-B557-89EB62452BC4}" type="parTrans" cxnId="{4034BD56-CFFF-4FC8-B858-E5F839B6BA5B}">
      <dgm:prSet/>
      <dgm:spPr/>
      <dgm:t>
        <a:bodyPr/>
        <a:lstStyle/>
        <a:p>
          <a:endParaRPr lang="pt-BR"/>
        </a:p>
      </dgm:t>
    </dgm:pt>
    <dgm:pt modelId="{587E468D-1A61-4DE5-AD93-084E10F44872}" type="sibTrans" cxnId="{4034BD56-CFFF-4FC8-B858-E5F839B6BA5B}">
      <dgm:prSet/>
      <dgm:spPr/>
      <dgm:t>
        <a:bodyPr/>
        <a:lstStyle/>
        <a:p>
          <a:endParaRPr lang="pt-BR"/>
        </a:p>
      </dgm:t>
    </dgm:pt>
    <dgm:pt modelId="{2DE407E6-54E5-4EF9-82C4-D9B53D858061}">
      <dgm:prSet phldrT="[Texto]" custT="1"/>
      <dgm:spPr/>
      <dgm:t>
        <a:bodyPr anchor="ctr"/>
        <a:lstStyle/>
        <a:p>
          <a:pPr>
            <a:lnSpc>
              <a:spcPct val="100000"/>
            </a:lnSpc>
          </a:pPr>
          <a:r>
            <a:rPr lang="pt-BR" sz="2000" dirty="0"/>
            <a:t>Alimentos típicos da região, para valorizar a cultura local e regional.</a:t>
          </a:r>
        </a:p>
      </dgm:t>
    </dgm:pt>
    <dgm:pt modelId="{BC55B9CC-C911-4A3F-A5E3-A70136AC5A40}" type="parTrans" cxnId="{2DD4A4DC-13D6-43BD-9296-626BF58C8AC0}">
      <dgm:prSet/>
      <dgm:spPr/>
      <dgm:t>
        <a:bodyPr/>
        <a:lstStyle/>
        <a:p>
          <a:endParaRPr lang="pt-BR"/>
        </a:p>
      </dgm:t>
    </dgm:pt>
    <dgm:pt modelId="{FCE3B311-A0E8-48D3-9774-30C7CD86AB55}" type="sibTrans" cxnId="{2DD4A4DC-13D6-43BD-9296-626BF58C8AC0}">
      <dgm:prSet/>
      <dgm:spPr/>
      <dgm:t>
        <a:bodyPr/>
        <a:lstStyle/>
        <a:p>
          <a:endParaRPr lang="pt-BR"/>
        </a:p>
      </dgm:t>
    </dgm:pt>
    <dgm:pt modelId="{872F8237-F90F-4AA5-9FA3-F3BA71F7B916}">
      <dgm:prSet phldrT="[Texto]" custT="1"/>
      <dgm:spPr/>
      <dgm:t>
        <a:bodyPr anchor="ctr"/>
        <a:lstStyle/>
        <a:p>
          <a:pPr>
            <a:lnSpc>
              <a:spcPct val="100000"/>
            </a:lnSpc>
          </a:pPr>
          <a:r>
            <a:rPr lang="pt-BR" sz="2000" b="1" dirty="0"/>
            <a:t>Recomenda-se priorizar:</a:t>
          </a:r>
          <a:endParaRPr lang="pt-BR" sz="2000" dirty="0"/>
        </a:p>
      </dgm:t>
    </dgm:pt>
    <dgm:pt modelId="{90AEB904-3547-4E41-A877-53823AA2512A}" type="parTrans" cxnId="{C39D78A3-462E-4B99-8B87-26A0557E91ED}">
      <dgm:prSet/>
      <dgm:spPr/>
    </dgm:pt>
    <dgm:pt modelId="{5BBD1E7A-B641-47A1-8D7E-721D216B3B08}" type="sibTrans" cxnId="{C39D78A3-462E-4B99-8B87-26A0557E91ED}">
      <dgm:prSet/>
      <dgm:spPr/>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202034"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66928">
        <dgm:presLayoutVars>
          <dgm:bulletEnabled val="1"/>
        </dgm:presLayoutVars>
      </dgm:prSet>
      <dgm:spPr/>
    </dgm:pt>
  </dgm:ptLst>
  <dgm:cxnLst>
    <dgm:cxn modelId="{BE398B36-5133-4951-A70F-92E22624D031}" srcId="{5AD2CD14-B047-40EF-BD1B-B86FBB120452}" destId="{78759BC8-5594-4D7C-AB60-B61A8F67960D}" srcOrd="3" destOrd="0" parTransId="{658F18B5-E8C2-49F2-A6AD-20C2A80C0353}" sibTransId="{C4B0A4BF-D9CC-497B-8B5A-4CDC43802A4F}"/>
    <dgm:cxn modelId="{A58F393A-CEAB-401C-B6E5-0DB2D5DFBFB7}" type="presOf" srcId="{2DE407E6-54E5-4EF9-82C4-D9B53D858061}" destId="{1E25FA38-70AC-45B7-899F-A0D4C3524289}" srcOrd="0" destOrd="6" presId="urn:microsoft.com/office/officeart/2005/8/layout/vList2"/>
    <dgm:cxn modelId="{7C5D786C-F148-4351-8C78-683A0A604FEB}" type="presOf" srcId="{08192465-76B4-417B-855C-1F3FCA148542}" destId="{1E25FA38-70AC-45B7-899F-A0D4C3524289}" srcOrd="0" destOrd="5" presId="urn:microsoft.com/office/officeart/2005/8/layout/vList2"/>
    <dgm:cxn modelId="{4034BD56-CFFF-4FC8-B858-E5F839B6BA5B}" srcId="{5AD2CD14-B047-40EF-BD1B-B86FBB120452}" destId="{08192465-76B4-417B-855C-1F3FCA148542}" srcOrd="5" destOrd="0" parTransId="{A7579B22-81C9-4781-B557-89EB62452BC4}" sibTransId="{587E468D-1A61-4DE5-AD93-084E10F44872}"/>
    <dgm:cxn modelId="{82DB3E87-B77E-45C0-978F-45004C7E7176}" srcId="{5AD2CD14-B047-40EF-BD1B-B86FBB120452}" destId="{D3A4DBBF-B071-4EC4-BA9B-68EB653E42DA}" srcOrd="4" destOrd="0" parTransId="{B22586AD-14D2-47EE-B127-13D71870BCB3}" sibTransId="{1D03E02B-B597-4CCE-8B0A-1B978CCE66B5}"/>
    <dgm:cxn modelId="{C39D78A3-462E-4B99-8B87-26A0557E91ED}" srcId="{5AD2CD14-B047-40EF-BD1B-B86FBB120452}" destId="{872F8237-F90F-4AA5-9FA3-F3BA71F7B916}" srcOrd="1" destOrd="0" parTransId="{90AEB904-3547-4E41-A877-53823AA2512A}" sibTransId="{5BBD1E7A-B641-47A1-8D7E-721D216B3B08}"/>
    <dgm:cxn modelId="{E84A17AA-9DE4-463E-8C62-5C21691C7690}" srcId="{780E6255-B1A9-4781-B82F-2B8FC71F95EB}" destId="{5AD2CD14-B047-40EF-BD1B-B86FBB120452}" srcOrd="0" destOrd="0" parTransId="{00046ECF-54BC-4D8E-8436-4BE907FE7A74}" sibTransId="{36D5B56B-6534-4828-BB1A-97E20E5DDDB9}"/>
    <dgm:cxn modelId="{802A70AA-BCA7-42A0-ACC5-3054550C97FC}" type="presOf" srcId="{BCDF589A-4EDE-41B1-9AA6-416D9E436BFE}" destId="{1E25FA38-70AC-45B7-899F-A0D4C3524289}" srcOrd="0" destOrd="2" presId="urn:microsoft.com/office/officeart/2005/8/layout/vList2"/>
    <dgm:cxn modelId="{626072B3-9D95-4A2D-8B3B-6B83CDECC77C}" srcId="{5AD2CD14-B047-40EF-BD1B-B86FBB120452}" destId="{BCDF589A-4EDE-41B1-9AA6-416D9E436BFE}" srcOrd="2" destOrd="0" parTransId="{683D756E-4D9E-4F68-92B2-D60F75995977}" sibTransId="{288A63BB-C5D9-440E-9A75-BF8895FDE28F}"/>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46A7C1D9-B9AE-428E-B6AA-DC2EE483F939}" type="presOf" srcId="{872F8237-F90F-4AA5-9FA3-F3BA71F7B916}" destId="{1E25FA38-70AC-45B7-899F-A0D4C3524289}" srcOrd="0" destOrd="1" presId="urn:microsoft.com/office/officeart/2005/8/layout/vList2"/>
    <dgm:cxn modelId="{2DD4A4DC-13D6-43BD-9296-626BF58C8AC0}" srcId="{5AD2CD14-B047-40EF-BD1B-B86FBB120452}" destId="{2DE407E6-54E5-4EF9-82C4-D9B53D858061}" srcOrd="6" destOrd="0" parTransId="{BC55B9CC-C911-4A3F-A5E3-A70136AC5A40}" sibTransId="{FCE3B311-A0E8-48D3-9774-30C7CD86AB55}"/>
    <dgm:cxn modelId="{5B9687ED-2B17-4FE8-A8EB-877EE4FE0367}" type="presOf" srcId="{CAFE88C1-2DB7-4C0A-9876-C9D199C8B7EC}" destId="{1E25FA38-70AC-45B7-899F-A0D4C3524289}" srcOrd="0" destOrd="0" presId="urn:microsoft.com/office/officeart/2005/8/layout/vList2"/>
    <dgm:cxn modelId="{07F332F9-76CC-4E7F-B04A-A35A34471B86}" type="presOf" srcId="{D3A4DBBF-B071-4EC4-BA9B-68EB653E42DA}" destId="{1E25FA38-70AC-45B7-899F-A0D4C3524289}" srcOrd="0" destOrd="4" presId="urn:microsoft.com/office/officeart/2005/8/layout/vList2"/>
    <dgm:cxn modelId="{5EE55BFE-D627-48AE-8736-3D5664DE874A}" type="presOf" srcId="{5AD2CD14-B047-40EF-BD1B-B86FBB120452}" destId="{6812DCEC-BE3C-4F21-A64F-E1AB1861ADA2}" srcOrd="0" destOrd="0" presId="urn:microsoft.com/office/officeart/2005/8/layout/vList2"/>
    <dgm:cxn modelId="{AC4E29FF-5DF2-41DD-AA3A-8BD08D9DF822}" type="presOf" srcId="{78759BC8-5594-4D7C-AB60-B61A8F67960D}" destId="{1E25FA38-70AC-45B7-899F-A0D4C3524289}" srcOrd="0" destOrd="3"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para o serviço de aluguel de equipamentos para fins turísticos</a:t>
          </a:r>
          <a:r>
            <a:rPr lang="pt-BR" sz="2200" dirty="0"/>
            <a:t>:</a:t>
          </a:r>
        </a:p>
        <a:p>
          <a:pPr>
            <a:lnSpc>
              <a:spcPct val="100000"/>
            </a:lnSpc>
          </a:pPr>
          <a:r>
            <a:rPr lang="pt-BR" sz="2200" dirty="0"/>
            <a:t>Lista de equipamentos para locação.</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faça uma lista dos equipamentos que serão objeto de locação, indicando a </a:t>
          </a:r>
          <a:r>
            <a:rPr lang="pt-BR" sz="2000" b="1" dirty="0"/>
            <a:t>quantidade</a:t>
          </a:r>
          <a:r>
            <a:rPr lang="pt-BR" sz="2000" dirty="0"/>
            <a:t> e o </a:t>
          </a:r>
          <a:r>
            <a:rPr lang="pt-BR" sz="2000" b="1" dirty="0"/>
            <a:t>tipo de cada equipamento (marca, modelo etc.)</a:t>
          </a:r>
          <a:r>
            <a:rPr lang="pt-BR" sz="2000" b="0" dirty="0"/>
            <a:t>, e envie uma cópia digitalizada por e-mail ou pelo Sistema E-Ambiente;</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41F48EAC-10DA-4D02-AA45-EBD962CFC651}">
      <dgm:prSet phldrT="[Texto]" custT="1"/>
      <dgm:spPr/>
      <dgm:t>
        <a:bodyPr anchor="ctr"/>
        <a:lstStyle/>
        <a:p>
          <a:pPr>
            <a:lnSpc>
              <a:spcPct val="100000"/>
            </a:lnSpc>
          </a:pPr>
          <a:endParaRPr lang="pt-BR" sz="2000" dirty="0"/>
        </a:p>
      </dgm:t>
    </dgm:pt>
    <dgm:pt modelId="{1F24B237-B7C0-4416-B47E-172041D1482F}" type="parTrans" cxnId="{63DB8CCD-2CF8-47B8-BC54-804C742056C9}">
      <dgm:prSet/>
      <dgm:spPr/>
    </dgm:pt>
    <dgm:pt modelId="{51142C23-8732-48A5-83F2-148F29F98FF3}" type="sibTrans" cxnId="{63DB8CCD-2CF8-47B8-BC54-804C742056C9}">
      <dgm:prSet/>
      <dgm:spPr/>
    </dgm:pt>
    <dgm:pt modelId="{AD6110AC-721E-488D-83FC-3351200F7088}">
      <dgm:prSet phldrT="[Texto]" custT="1"/>
      <dgm:spPr/>
      <dgm:t>
        <a:bodyPr anchor="ctr"/>
        <a:lstStyle/>
        <a:p>
          <a:pPr>
            <a:lnSpc>
              <a:spcPct val="100000"/>
            </a:lnSpc>
          </a:pPr>
          <a:r>
            <a:rPr lang="pt-BR" sz="2000" dirty="0"/>
            <a:t>Os equipamentos deverão ser higienizados a cada uso, estar em boas condições e atender aos padrões mínimos de qualidade e segurança;</a:t>
          </a:r>
        </a:p>
      </dgm:t>
    </dgm:pt>
    <dgm:pt modelId="{A9938B38-63B3-4BE6-8BBC-9CDA1C4D50B7}" type="parTrans" cxnId="{88658B02-5937-45E7-945A-259A45A1CF2B}">
      <dgm:prSet/>
      <dgm:spPr/>
    </dgm:pt>
    <dgm:pt modelId="{C2B0ED78-D5AF-4B23-8960-F86355DF9F18}" type="sibTrans" cxnId="{88658B02-5937-45E7-945A-259A45A1CF2B}">
      <dgm:prSet/>
      <dgm:spPr/>
    </dgm:pt>
    <dgm:pt modelId="{B5398B16-FACC-481E-97E0-426E422D37B9}">
      <dgm:prSet phldrT="[Texto]" custT="1"/>
      <dgm:spPr/>
      <dgm:t>
        <a:bodyPr anchor="ctr"/>
        <a:lstStyle/>
        <a:p>
          <a:pPr>
            <a:lnSpc>
              <a:spcPct val="100000"/>
            </a:lnSpc>
          </a:pPr>
          <a:r>
            <a:rPr lang="pt-BR" sz="2000" dirty="0"/>
            <a:t>A depender do equipamento, outras informações podem ser solicitadas pela equipe da Fundação Florestal;</a:t>
          </a:r>
        </a:p>
      </dgm:t>
    </dgm:pt>
    <dgm:pt modelId="{6CD095C1-5F68-48CA-B96C-CF28AF41D05F}" type="parTrans" cxnId="{86C0A13B-559F-417F-ADE5-755FAD0E070D}">
      <dgm:prSet/>
      <dgm:spPr/>
    </dgm:pt>
    <dgm:pt modelId="{83692C2C-E4C1-4912-BDA5-3F02AF4B08D2}" type="sibTrans" cxnId="{86C0A13B-559F-417F-ADE5-755FAD0E070D}">
      <dgm:prSet/>
      <dgm:spPr/>
    </dgm:pt>
    <dgm:pt modelId="{CE467A0A-1489-4CEB-92B3-3764835BD38E}">
      <dgm:prSet phldrT="[Texto]" custT="1"/>
      <dgm:spPr/>
      <dgm:t>
        <a:bodyPr anchor="ctr"/>
        <a:lstStyle/>
        <a:p>
          <a:pPr>
            <a:lnSpc>
              <a:spcPct val="100000"/>
            </a:lnSpc>
          </a:pPr>
          <a:r>
            <a:rPr lang="pt-BR" sz="2000" dirty="0"/>
            <a:t>O </a:t>
          </a:r>
          <a:r>
            <a:rPr lang="pt-BR" sz="2000" b="1" dirty="0"/>
            <a:t>ANEXO II </a:t>
          </a:r>
          <a:r>
            <a:rPr lang="pt-BR" sz="2000" dirty="0"/>
            <a:t>da Portaria Normativa FF/DE nº 372/2023 traz uma lista de exemplos de equipamentos para fins turísticos que podem ser objeto de locação nas Unidades de Conservação.</a:t>
          </a:r>
        </a:p>
      </dgm:t>
    </dgm:pt>
    <dgm:pt modelId="{9E1D6AF2-36C3-4EB9-99E1-9E4C21970C56}" type="parTrans" cxnId="{9F692A4A-AEA8-49B0-A01E-0A4082E53E6D}">
      <dgm:prSet/>
      <dgm:spPr/>
    </dgm:pt>
    <dgm:pt modelId="{BA417FCD-5B35-4921-AFEA-AAC2C05C5D9C}" type="sibTrans" cxnId="{9F692A4A-AEA8-49B0-A01E-0A4082E53E6D}">
      <dgm:prSet/>
      <dgm:spPr/>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207104"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66928">
        <dgm:presLayoutVars>
          <dgm:bulletEnabled val="1"/>
        </dgm:presLayoutVars>
      </dgm:prSet>
      <dgm:spPr/>
    </dgm:pt>
  </dgm:ptLst>
  <dgm:cxnLst>
    <dgm:cxn modelId="{88658B02-5937-45E7-945A-259A45A1CF2B}" srcId="{5AD2CD14-B047-40EF-BD1B-B86FBB120452}" destId="{AD6110AC-721E-488D-83FC-3351200F7088}" srcOrd="1" destOrd="0" parTransId="{A9938B38-63B3-4BE6-8BBC-9CDA1C4D50B7}" sibTransId="{C2B0ED78-D5AF-4B23-8960-F86355DF9F18}"/>
    <dgm:cxn modelId="{34C9AE19-ABA1-498E-B3EF-C838B01432D9}" type="presOf" srcId="{CE467A0A-1489-4CEB-92B3-3764835BD38E}" destId="{1E25FA38-70AC-45B7-899F-A0D4C3524289}" srcOrd="0" destOrd="3" presId="urn:microsoft.com/office/officeart/2005/8/layout/vList2"/>
    <dgm:cxn modelId="{A1F2901A-D36A-46FB-B93A-948F7543A0FB}" type="presOf" srcId="{41F48EAC-10DA-4D02-AA45-EBD962CFC651}" destId="{1E25FA38-70AC-45B7-899F-A0D4C3524289}" srcOrd="0" destOrd="4" presId="urn:microsoft.com/office/officeart/2005/8/layout/vList2"/>
    <dgm:cxn modelId="{86C0A13B-559F-417F-ADE5-755FAD0E070D}" srcId="{5AD2CD14-B047-40EF-BD1B-B86FBB120452}" destId="{B5398B16-FACC-481E-97E0-426E422D37B9}" srcOrd="2" destOrd="0" parTransId="{6CD095C1-5F68-48CA-B96C-CF28AF41D05F}" sibTransId="{83692C2C-E4C1-4912-BDA5-3F02AF4B08D2}"/>
    <dgm:cxn modelId="{9F692A4A-AEA8-49B0-A01E-0A4082E53E6D}" srcId="{5AD2CD14-B047-40EF-BD1B-B86FBB120452}" destId="{CE467A0A-1489-4CEB-92B3-3764835BD38E}" srcOrd="3" destOrd="0" parTransId="{9E1D6AF2-36C3-4EB9-99E1-9E4C21970C56}" sibTransId="{BA417FCD-5B35-4921-AFEA-AAC2C05C5D9C}"/>
    <dgm:cxn modelId="{F1FB1892-8416-4C4F-969E-76EB108166C9}" type="presOf" srcId="{B5398B16-FACC-481E-97E0-426E422D37B9}" destId="{1E25FA38-70AC-45B7-899F-A0D4C3524289}" srcOrd="0" destOrd="2"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63DB8CCD-2CF8-47B8-BC54-804C742056C9}" srcId="{5AD2CD14-B047-40EF-BD1B-B86FBB120452}" destId="{41F48EAC-10DA-4D02-AA45-EBD962CFC651}" srcOrd="4" destOrd="0" parTransId="{1F24B237-B7C0-4416-B47E-172041D1482F}" sibTransId="{51142C23-8732-48A5-83F2-148F29F98FF3}"/>
    <dgm:cxn modelId="{E0F2BFEB-F7EF-4080-BDEF-5DBA017D52FA}" type="presOf" srcId="{AD6110AC-721E-488D-83FC-3351200F7088}" destId="{1E25FA38-70AC-45B7-899F-A0D4C3524289}" srcOrd="0" destOrd="1"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para venda de </a:t>
          </a:r>
          <a:r>
            <a:rPr lang="pt-BR" sz="2200" i="1" u="sng" dirty="0"/>
            <a:t>souvenirs</a:t>
          </a:r>
          <a:r>
            <a:rPr lang="pt-BR" sz="2200" u="sng" dirty="0"/>
            <a:t>, artesanato e produtos de primeira necessidade</a:t>
          </a:r>
          <a:r>
            <a:rPr lang="pt-BR" sz="2200" dirty="0"/>
            <a:t>:</a:t>
          </a:r>
        </a:p>
        <a:p>
          <a:pPr>
            <a:lnSpc>
              <a:spcPct val="100000"/>
            </a:lnSpc>
          </a:pPr>
          <a:r>
            <a:rPr lang="pt-BR" sz="2200" dirty="0"/>
            <a:t>Lista de itens a serem comercializados.</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marL="0" indent="0">
            <a:lnSpc>
              <a:spcPct val="100000"/>
            </a:lnSpc>
            <a:buNone/>
          </a:pPr>
          <a:r>
            <a:rPr lang="pt-BR" sz="2000" dirty="0"/>
            <a:t>Orientação: faça uma lista dos itens que serão objeto de comercialização, indicando a </a:t>
          </a:r>
          <a:r>
            <a:rPr lang="pt-BR" sz="2000" b="1" dirty="0"/>
            <a:t>quantidade</a:t>
          </a:r>
          <a:r>
            <a:rPr lang="pt-BR" sz="2000" dirty="0"/>
            <a:t> e o </a:t>
          </a:r>
          <a:r>
            <a:rPr lang="pt-BR" sz="2000" b="1" dirty="0"/>
            <a:t>tipo de cada item</a:t>
          </a:r>
          <a:r>
            <a:rPr lang="pt-BR" sz="2000" b="0" dirty="0"/>
            <a:t>, e envie por e-mail ou pelo Sistema E-Ambiente;</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CE467A0A-1489-4CEB-92B3-3764835BD38E}">
      <dgm:prSet phldrT="[Texto]" custT="1"/>
      <dgm:spPr/>
      <dgm:t>
        <a:bodyPr anchor="ctr"/>
        <a:lstStyle/>
        <a:p>
          <a:pPr marL="228600" indent="0">
            <a:lnSpc>
              <a:spcPct val="100000"/>
            </a:lnSpc>
          </a:pPr>
          <a:r>
            <a:rPr lang="pt-BR" sz="2000" dirty="0"/>
            <a:t>Sempre que possível, os </a:t>
          </a:r>
          <a:r>
            <a:rPr lang="pt-BR" sz="2000" i="1" dirty="0"/>
            <a:t>souvenirs</a:t>
          </a:r>
          <a:r>
            <a:rPr lang="pt-BR" sz="2000" dirty="0"/>
            <a:t> deverão ser temáticos sobre a Unidade de Conservação, em relação aos seus atributos naturais, espécies da fauna e flora e outros;</a:t>
          </a:r>
        </a:p>
      </dgm:t>
    </dgm:pt>
    <dgm:pt modelId="{9E1D6AF2-36C3-4EB9-99E1-9E4C21970C56}" type="parTrans" cxnId="{9F692A4A-AEA8-49B0-A01E-0A4082E53E6D}">
      <dgm:prSet/>
      <dgm:spPr/>
      <dgm:t>
        <a:bodyPr/>
        <a:lstStyle/>
        <a:p>
          <a:endParaRPr lang="pt-BR"/>
        </a:p>
      </dgm:t>
    </dgm:pt>
    <dgm:pt modelId="{BA417FCD-5B35-4921-AFEA-AAC2C05C5D9C}" type="sibTrans" cxnId="{9F692A4A-AEA8-49B0-A01E-0A4082E53E6D}">
      <dgm:prSet/>
      <dgm:spPr/>
      <dgm:t>
        <a:bodyPr/>
        <a:lstStyle/>
        <a:p>
          <a:endParaRPr lang="pt-BR"/>
        </a:p>
      </dgm:t>
    </dgm:pt>
    <dgm:pt modelId="{BDE850A9-07E4-4D4A-BCC6-2529E0949063}">
      <dgm:prSet phldrT="[Texto]" custT="1"/>
      <dgm:spPr/>
      <dgm:t>
        <a:bodyPr anchor="ctr"/>
        <a:lstStyle/>
        <a:p>
          <a:pPr marL="228600" indent="0">
            <a:lnSpc>
              <a:spcPct val="100000"/>
            </a:lnSpc>
          </a:pPr>
          <a:r>
            <a:rPr lang="pt-BR" sz="2000" dirty="0"/>
            <a:t>O </a:t>
          </a:r>
          <a:r>
            <a:rPr lang="pt-BR" sz="2000" b="1" dirty="0"/>
            <a:t>ANEXO II </a:t>
          </a:r>
          <a:r>
            <a:rPr lang="pt-BR" sz="2000" dirty="0"/>
            <a:t>da Portaria Normativa FF/DE nº 372/2023 traz uma lista de exemplos de itens que podem ser comercializados nas Unidades de Conservação.</a:t>
          </a:r>
        </a:p>
      </dgm:t>
    </dgm:pt>
    <dgm:pt modelId="{76D37174-CB16-447C-B411-5D9C81070A9E}" type="parTrans" cxnId="{EEA177E0-EA0D-4EA5-9D02-2B2A3DC276BE}">
      <dgm:prSet/>
      <dgm:spPr/>
      <dgm:t>
        <a:bodyPr/>
        <a:lstStyle/>
        <a:p>
          <a:endParaRPr lang="pt-BR"/>
        </a:p>
      </dgm:t>
    </dgm:pt>
    <dgm:pt modelId="{4DE1C6C6-7E1C-486E-9B6E-71F6882147FC}" type="sibTrans" cxnId="{EEA177E0-EA0D-4EA5-9D02-2B2A3DC276BE}">
      <dgm:prSet/>
      <dgm:spPr/>
      <dgm:t>
        <a:bodyPr/>
        <a:lstStyle/>
        <a:p>
          <a:endParaRPr lang="pt-BR"/>
        </a:p>
      </dgm:t>
    </dgm:pt>
    <dgm:pt modelId="{4A5FD72F-3197-4155-BF5C-9FEA3E60AC28}">
      <dgm:prSet phldrT="[Texto]" custT="1"/>
      <dgm:spPr/>
      <dgm:t>
        <a:bodyPr anchor="ctr"/>
        <a:lstStyle/>
        <a:p>
          <a:pPr marL="228600" indent="0">
            <a:lnSpc>
              <a:spcPct val="100000"/>
            </a:lnSpc>
          </a:pPr>
          <a:r>
            <a:rPr lang="pt-BR" sz="2000" dirty="0"/>
            <a:t>Sempre que possível, os produtos de artesanato devem ser de artesãos da região, de forma a valorizar a cultura local e regional;</a:t>
          </a:r>
        </a:p>
      </dgm:t>
    </dgm:pt>
    <dgm:pt modelId="{4E0280B2-2ECE-4875-8FC9-38430628F96B}" type="parTrans" cxnId="{3F01C71B-42DE-4402-98FE-AC573297D281}">
      <dgm:prSet/>
      <dgm:spPr/>
      <dgm:t>
        <a:bodyPr/>
        <a:lstStyle/>
        <a:p>
          <a:endParaRPr lang="pt-BR"/>
        </a:p>
      </dgm:t>
    </dgm:pt>
    <dgm:pt modelId="{C147C2B7-BE13-4E31-9000-DE1825938604}" type="sibTrans" cxnId="{3F01C71B-42DE-4402-98FE-AC573297D281}">
      <dgm:prSet/>
      <dgm:spPr/>
      <dgm:t>
        <a:bodyPr/>
        <a:lstStyle/>
        <a:p>
          <a:endParaRPr lang="pt-BR"/>
        </a:p>
      </dgm:t>
    </dgm:pt>
    <dgm:pt modelId="{9F3E609B-D7F3-4B3C-A7C4-952AEA4B9931}">
      <dgm:prSet phldrT="[Texto]" custT="1"/>
      <dgm:spPr/>
      <dgm:t>
        <a:bodyPr anchor="ctr"/>
        <a:lstStyle/>
        <a:p>
          <a:pPr marL="228600" indent="0">
            <a:lnSpc>
              <a:spcPct val="100000"/>
            </a:lnSpc>
          </a:pPr>
          <a:r>
            <a:rPr lang="pt-BR" sz="2000" dirty="0"/>
            <a:t>A depender do item a ser comercializado, a equipe da Fundação Florestal poderá exigir o atendimento do Manual de Identidade Visual da Fundação Florestal;</a:t>
          </a:r>
        </a:p>
      </dgm:t>
    </dgm:pt>
    <dgm:pt modelId="{16023083-FF5F-43D0-B31A-F60DA3E802DB}" type="parTrans" cxnId="{04327DDF-4242-4625-ADF6-74FB84778DAB}">
      <dgm:prSet/>
      <dgm:spPr/>
      <dgm:t>
        <a:bodyPr/>
        <a:lstStyle/>
        <a:p>
          <a:endParaRPr lang="pt-BR"/>
        </a:p>
      </dgm:t>
    </dgm:pt>
    <dgm:pt modelId="{F889F7D4-522D-4CBD-9019-9ACFFACAFE8B}" type="sibTrans" cxnId="{04327DDF-4242-4625-ADF6-74FB84778DAB}">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113229"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98306">
        <dgm:presLayoutVars>
          <dgm:bulletEnabled val="1"/>
        </dgm:presLayoutVars>
      </dgm:prSet>
      <dgm:spPr/>
    </dgm:pt>
  </dgm:ptLst>
  <dgm:cxnLst>
    <dgm:cxn modelId="{34C9AE19-ABA1-498E-B3EF-C838B01432D9}" type="presOf" srcId="{CE467A0A-1489-4CEB-92B3-3764835BD38E}" destId="{1E25FA38-70AC-45B7-899F-A0D4C3524289}" srcOrd="0" destOrd="1" presId="urn:microsoft.com/office/officeart/2005/8/layout/vList2"/>
    <dgm:cxn modelId="{3F01C71B-42DE-4402-98FE-AC573297D281}" srcId="{5AD2CD14-B047-40EF-BD1B-B86FBB120452}" destId="{4A5FD72F-3197-4155-BF5C-9FEA3E60AC28}" srcOrd="2" destOrd="0" parTransId="{4E0280B2-2ECE-4875-8FC9-38430628F96B}" sibTransId="{C147C2B7-BE13-4E31-9000-DE1825938604}"/>
    <dgm:cxn modelId="{9F692A4A-AEA8-49B0-A01E-0A4082E53E6D}" srcId="{5AD2CD14-B047-40EF-BD1B-B86FBB120452}" destId="{CE467A0A-1489-4CEB-92B3-3764835BD38E}" srcOrd="1" destOrd="0" parTransId="{9E1D6AF2-36C3-4EB9-99E1-9E4C21970C56}" sibTransId="{BA417FCD-5B35-4921-AFEA-AAC2C05C5D9C}"/>
    <dgm:cxn modelId="{C1C3D154-5520-4FA5-806A-D79207327D06}" type="presOf" srcId="{BDE850A9-07E4-4D4A-BCC6-2529E0949063}" destId="{1E25FA38-70AC-45B7-899F-A0D4C3524289}" srcOrd="0" destOrd="4"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04327DDF-4242-4625-ADF6-74FB84778DAB}" srcId="{5AD2CD14-B047-40EF-BD1B-B86FBB120452}" destId="{9F3E609B-D7F3-4B3C-A7C4-952AEA4B9931}" srcOrd="3" destOrd="0" parTransId="{16023083-FF5F-43D0-B31A-F60DA3E802DB}" sibTransId="{F889F7D4-522D-4CBD-9019-9ACFFACAFE8B}"/>
    <dgm:cxn modelId="{EEA177E0-EA0D-4EA5-9D02-2B2A3DC276BE}" srcId="{5AD2CD14-B047-40EF-BD1B-B86FBB120452}" destId="{BDE850A9-07E4-4D4A-BCC6-2529E0949063}" srcOrd="4" destOrd="0" parTransId="{76D37174-CB16-447C-B411-5D9C81070A9E}" sibTransId="{4DE1C6C6-7E1C-486E-9B6E-71F6882147FC}"/>
    <dgm:cxn modelId="{ACE105E8-AF86-4DAB-BDD6-7212215D441E}" type="presOf" srcId="{9F3E609B-D7F3-4B3C-A7C4-952AEA4B9931}" destId="{1E25FA38-70AC-45B7-899F-A0D4C3524289}" srcOrd="0" destOrd="3" presId="urn:microsoft.com/office/officeart/2005/8/layout/vList2"/>
    <dgm:cxn modelId="{5B9687ED-2B17-4FE8-A8EB-877EE4FE0367}" type="presOf" srcId="{CAFE88C1-2DB7-4C0A-9876-C9D199C8B7EC}" destId="{1E25FA38-70AC-45B7-899F-A0D4C3524289}" srcOrd="0" destOrd="0" presId="urn:microsoft.com/office/officeart/2005/8/layout/vList2"/>
    <dgm:cxn modelId="{4ED4D7F7-21A0-4343-B504-DC3ECA4364D2}" type="presOf" srcId="{4A5FD72F-3197-4155-BF5C-9FEA3E60AC28}" destId="{1E25FA38-70AC-45B7-899F-A0D4C3524289}" srcOrd="0" destOrd="2"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Comprovação de prazo mínimo de experiência na operação da atividade.</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serão aceitos documentos que comprovem o tempo de operação mínimo (indicado no Edital de Chamamento Público), como atestados e registros;</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29BBEC6C-8F62-4858-93D5-DD4B86F9F0FE}">
      <dgm:prSet phldrT="[Texto]" custT="1"/>
      <dgm:spPr/>
      <dgm:t>
        <a:bodyPr/>
        <a:lstStyle/>
        <a:p>
          <a:r>
            <a:rPr lang="pt-BR" sz="2200" u="sng" dirty="0"/>
            <a:t>Caso não seja possível comprovar o item acima</a:t>
          </a:r>
          <a:r>
            <a:rPr lang="pt-BR" sz="2200" dirty="0"/>
            <a:t>:</a:t>
          </a:r>
        </a:p>
        <a:p>
          <a:r>
            <a:rPr lang="pt-BR" sz="2200" dirty="0"/>
            <a:t>Nomeação e apresentação de documentação de Responsável Técnico.</a:t>
          </a:r>
        </a:p>
      </dgm:t>
    </dgm:pt>
    <dgm:pt modelId="{5568F11D-7F74-466D-9A20-66772856B099}" type="parTrans" cxnId="{0D665D27-1D1A-45D2-BA29-026AF31EEBEF}">
      <dgm:prSet/>
      <dgm:spPr/>
      <dgm:t>
        <a:bodyPr/>
        <a:lstStyle/>
        <a:p>
          <a:endParaRPr lang="pt-BR"/>
        </a:p>
      </dgm:t>
    </dgm:pt>
    <dgm:pt modelId="{5FF41D9E-F2D7-40D1-AE22-D2EF7565D658}" type="sibTrans" cxnId="{0D665D27-1D1A-45D2-BA29-026AF31EEBEF}">
      <dgm:prSet/>
      <dgm:spPr/>
      <dgm:t>
        <a:bodyPr/>
        <a:lstStyle/>
        <a:p>
          <a:endParaRPr lang="pt-BR"/>
        </a:p>
      </dgm:t>
    </dgm:pt>
    <dgm:pt modelId="{D905E124-6F38-4988-84AB-B183501612DE}">
      <dgm:prSet phldrT="[Texto]" custT="1"/>
      <dgm:spPr/>
      <dgm:t>
        <a:bodyPr anchor="ctr"/>
        <a:lstStyle/>
        <a:p>
          <a:pPr>
            <a:lnSpc>
              <a:spcPct val="100000"/>
            </a:lnSpc>
          </a:pPr>
          <a:r>
            <a:rPr lang="pt-BR" sz="2000" dirty="0"/>
            <a:t>Documento pessoal com foto, que comprove idade mínima de 18 anos;</a:t>
          </a:r>
        </a:p>
      </dgm:t>
    </dgm:pt>
    <dgm:pt modelId="{4EE53952-E4EF-4F1B-B844-CA7EA00F9B62}" type="parTrans" cxnId="{2CA60729-6F80-4787-A1E9-63753BC0E36A}">
      <dgm:prSet/>
      <dgm:spPr/>
      <dgm:t>
        <a:bodyPr/>
        <a:lstStyle/>
        <a:p>
          <a:endParaRPr lang="pt-BR"/>
        </a:p>
      </dgm:t>
    </dgm:pt>
    <dgm:pt modelId="{3825DF18-71F1-425D-8670-3D80A2D976EE}" type="sibTrans" cxnId="{2CA60729-6F80-4787-A1E9-63753BC0E36A}">
      <dgm:prSet/>
      <dgm:spPr/>
      <dgm:t>
        <a:bodyPr/>
        <a:lstStyle/>
        <a:p>
          <a:endParaRPr lang="pt-BR"/>
        </a:p>
      </dgm:t>
    </dgm:pt>
    <dgm:pt modelId="{0BE8C8E4-6275-4E4B-A881-54C402AB0EB5}">
      <dgm:prSet phldrT="[Texto]" custT="1"/>
      <dgm:spPr/>
      <dgm:t>
        <a:bodyPr anchor="ctr"/>
        <a:lstStyle/>
        <a:p>
          <a:pPr>
            <a:lnSpc>
              <a:spcPct val="100000"/>
            </a:lnSpc>
          </a:pPr>
          <a:r>
            <a:rPr lang="pt-BR" sz="2000" dirty="0"/>
            <a:t>As cópias digitalizadas desses documentos deverão ser enviadas por e-mail ou pelo Sist. E-Ambiente.</a:t>
          </a:r>
        </a:p>
      </dgm:t>
    </dgm:pt>
    <dgm:pt modelId="{FF73BF10-74D1-47FB-87AB-86D409E99092}" type="parTrans" cxnId="{923091E6-7539-45EB-B296-74024400850F}">
      <dgm:prSet/>
      <dgm:spPr/>
      <dgm:t>
        <a:bodyPr/>
        <a:lstStyle/>
        <a:p>
          <a:endParaRPr lang="pt-BR"/>
        </a:p>
      </dgm:t>
    </dgm:pt>
    <dgm:pt modelId="{E24D8983-03B8-4450-8A3C-71DBEBB7A3A9}" type="sibTrans" cxnId="{923091E6-7539-45EB-B296-74024400850F}">
      <dgm:prSet/>
      <dgm:spPr/>
      <dgm:t>
        <a:bodyPr/>
        <a:lstStyle/>
        <a:p>
          <a:endParaRPr lang="pt-BR"/>
        </a:p>
      </dgm:t>
    </dgm:pt>
    <dgm:pt modelId="{9D7AA521-91C1-4F68-858E-D08B7FDE5ABF}">
      <dgm:prSet phldrT="[Texto]" custT="1"/>
      <dgm:spPr/>
      <dgm:t>
        <a:bodyPr anchor="ctr"/>
        <a:lstStyle/>
        <a:p>
          <a:pPr>
            <a:lnSpc>
              <a:spcPct val="100000"/>
            </a:lnSpc>
          </a:pPr>
          <a:r>
            <a:rPr lang="pt-BR" sz="2000" dirty="0"/>
            <a:t>Comprovação de atendimento às Normas ABNT aplicáveis à atividade;</a:t>
          </a:r>
        </a:p>
      </dgm:t>
    </dgm:pt>
    <dgm:pt modelId="{3CA7F9B1-8169-40D1-99B2-72CE6CD62F73}" type="parTrans" cxnId="{94F44E9E-0BF8-440A-8642-1EA502BCDE0F}">
      <dgm:prSet/>
      <dgm:spPr/>
      <dgm:t>
        <a:bodyPr/>
        <a:lstStyle/>
        <a:p>
          <a:endParaRPr lang="pt-BR"/>
        </a:p>
      </dgm:t>
    </dgm:pt>
    <dgm:pt modelId="{AA745279-B1F6-4E07-B223-F0322DF91771}" type="sibTrans" cxnId="{94F44E9E-0BF8-440A-8642-1EA502BCDE0F}">
      <dgm:prSet/>
      <dgm:spPr/>
      <dgm:t>
        <a:bodyPr/>
        <a:lstStyle/>
        <a:p>
          <a:endParaRPr lang="pt-BR"/>
        </a:p>
      </dgm:t>
    </dgm:pt>
    <dgm:pt modelId="{4AA5CCAA-08E3-4E4F-9EAE-E1E91E113988}">
      <dgm:prSet phldrT="[Texto]" custT="1"/>
      <dgm:spPr/>
      <dgm:t>
        <a:bodyPr anchor="ctr"/>
        <a:lstStyle/>
        <a:p>
          <a:pPr>
            <a:lnSpc>
              <a:spcPct val="100000"/>
            </a:lnSpc>
          </a:pPr>
          <a:r>
            <a:rPr lang="pt-BR" sz="2000" dirty="0"/>
            <a:t>Comprovação de experiência mínima com a atividade;</a:t>
          </a:r>
        </a:p>
      </dgm:t>
    </dgm:pt>
    <dgm:pt modelId="{ABCEED53-4462-48A3-9A4A-7044ED56872E}" type="parTrans" cxnId="{95C3699E-4204-4A0F-81E5-ED8436422978}">
      <dgm:prSet/>
      <dgm:spPr/>
      <dgm:t>
        <a:bodyPr/>
        <a:lstStyle/>
        <a:p>
          <a:endParaRPr lang="pt-BR"/>
        </a:p>
      </dgm:t>
    </dgm:pt>
    <dgm:pt modelId="{FAD3BBC9-AFA5-4EC4-9BDF-C765C7CEC54F}" type="sibTrans" cxnId="{95C3699E-4204-4A0F-81E5-ED8436422978}">
      <dgm:prSet/>
      <dgm:spPr/>
      <dgm:t>
        <a:bodyPr/>
        <a:lstStyle/>
        <a:p>
          <a:endParaRPr lang="pt-BR"/>
        </a:p>
      </dgm:t>
    </dgm:pt>
    <dgm:pt modelId="{D7D79ED8-B8E7-40B6-87BA-54A9AF36FD5D}">
      <dgm:prSet phldrT="[Texto]" custT="1"/>
      <dgm:spPr/>
      <dgm:t>
        <a:bodyPr anchor="ctr"/>
        <a:lstStyle/>
        <a:p>
          <a:pPr>
            <a:lnSpc>
              <a:spcPct val="100000"/>
            </a:lnSpc>
          </a:pPr>
          <a:r>
            <a:rPr lang="pt-BR" sz="2000" dirty="0"/>
            <a:t>Atestado de capacitação em primeiros socorros;</a:t>
          </a:r>
        </a:p>
      </dgm:t>
    </dgm:pt>
    <dgm:pt modelId="{CDC07A6D-8417-47E4-AB8D-D8C4E22592FA}" type="parTrans" cxnId="{BEEC0AFC-8C8F-4120-B381-AADF1B631D57}">
      <dgm:prSet/>
      <dgm:spPr/>
      <dgm:t>
        <a:bodyPr/>
        <a:lstStyle/>
        <a:p>
          <a:endParaRPr lang="pt-BR"/>
        </a:p>
      </dgm:t>
    </dgm:pt>
    <dgm:pt modelId="{37C5452D-B789-401E-8DB5-6C4167C3574A}" type="sibTrans" cxnId="{BEEC0AFC-8C8F-4120-B381-AADF1B631D57}">
      <dgm:prSet/>
      <dgm:spPr/>
      <dgm:t>
        <a:bodyPr/>
        <a:lstStyle/>
        <a:p>
          <a:endParaRPr lang="pt-BR"/>
        </a:p>
      </dgm:t>
    </dgm:pt>
    <dgm:pt modelId="{4C413BDD-E67E-445E-B38C-75A34D565AD2}">
      <dgm:prSet phldrT="[Texto]" custT="1"/>
      <dgm:spPr/>
      <dgm:t>
        <a:bodyPr anchor="ctr"/>
        <a:lstStyle/>
        <a:p>
          <a:pPr>
            <a:lnSpc>
              <a:spcPct val="100000"/>
            </a:lnSpc>
          </a:pPr>
          <a:r>
            <a:rPr lang="pt-BR" sz="2000" dirty="0"/>
            <a:t>Atestado médico atualizado;</a:t>
          </a:r>
        </a:p>
      </dgm:t>
    </dgm:pt>
    <dgm:pt modelId="{2E78BEB9-059F-4EDD-9691-7657A4BC9093}" type="parTrans" cxnId="{0A07AC57-2989-4CBB-881A-AD92F066B138}">
      <dgm:prSet/>
      <dgm:spPr/>
      <dgm:t>
        <a:bodyPr/>
        <a:lstStyle/>
        <a:p>
          <a:endParaRPr lang="pt-BR"/>
        </a:p>
      </dgm:t>
    </dgm:pt>
    <dgm:pt modelId="{ABD3138F-7609-4E46-B9CF-0A07513CE7AE}" type="sibTrans" cxnId="{0A07AC57-2989-4CBB-881A-AD92F066B138}">
      <dgm:prSet/>
      <dgm:spPr/>
      <dgm:t>
        <a:bodyPr/>
        <a:lstStyle/>
        <a:p>
          <a:endParaRPr lang="pt-BR"/>
        </a:p>
      </dgm:t>
    </dgm:pt>
    <dgm:pt modelId="{1FBDFBAA-2C58-4127-A8F9-4FBC13B62963}">
      <dgm:prSet phldrT="[Texto]" custT="1"/>
      <dgm:spPr/>
      <dgm:t>
        <a:bodyPr anchor="ctr"/>
        <a:lstStyle/>
        <a:p>
          <a:pPr>
            <a:lnSpc>
              <a:spcPct val="100000"/>
            </a:lnSpc>
          </a:pPr>
          <a:r>
            <a:rPr lang="pt-BR" sz="2000" dirty="0"/>
            <a:t>Atestado de aptidão física, emitido por profissional ou entidade habilitada.</a:t>
          </a:r>
        </a:p>
      </dgm:t>
    </dgm:pt>
    <dgm:pt modelId="{A03B4CD7-3507-4C98-B750-576EADBDDDF4}" type="parTrans" cxnId="{DB1459C0-7CD6-4C54-BE7D-24760AD193FF}">
      <dgm:prSet/>
      <dgm:spPr/>
      <dgm:t>
        <a:bodyPr/>
        <a:lstStyle/>
        <a:p>
          <a:endParaRPr lang="pt-BR"/>
        </a:p>
      </dgm:t>
    </dgm:pt>
    <dgm:pt modelId="{CA756B0B-9509-4A56-BCF7-E47F1C6FCA52}" type="sibTrans" cxnId="{DB1459C0-7CD6-4C54-BE7D-24760AD193FF}">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2" custScaleY="45826" custLinFactNeighborY="-5953">
        <dgm:presLayoutVars>
          <dgm:chMax val="0"/>
          <dgm:bulletEnabled val="1"/>
        </dgm:presLayoutVars>
      </dgm:prSet>
      <dgm:spPr/>
    </dgm:pt>
    <dgm:pt modelId="{1E25FA38-70AC-45B7-899F-A0D4C3524289}" type="pres">
      <dgm:prSet presAssocID="{5AD2CD14-B047-40EF-BD1B-B86FBB120452}" presName="childText" presStyleLbl="revTx" presStyleIdx="0" presStyleCnt="2" custScaleY="104571">
        <dgm:presLayoutVars>
          <dgm:bulletEnabled val="1"/>
        </dgm:presLayoutVars>
      </dgm:prSet>
      <dgm:spPr/>
    </dgm:pt>
    <dgm:pt modelId="{4AEB1761-3D19-4E7D-8B78-3A0CA599A9BE}" type="pres">
      <dgm:prSet presAssocID="{29BBEC6C-8F62-4858-93D5-DD4B86F9F0FE}" presName="parentText" presStyleLbl="node1" presStyleIdx="1" presStyleCnt="2" custScaleY="64856">
        <dgm:presLayoutVars>
          <dgm:chMax val="0"/>
          <dgm:bulletEnabled val="1"/>
        </dgm:presLayoutVars>
      </dgm:prSet>
      <dgm:spPr/>
    </dgm:pt>
    <dgm:pt modelId="{C0A3E38C-DB84-4D0F-BE67-2145DFE5DCD2}" type="pres">
      <dgm:prSet presAssocID="{29BBEC6C-8F62-4858-93D5-DD4B86F9F0FE}" presName="childText" presStyleLbl="revTx" presStyleIdx="1" presStyleCnt="2" custScaleY="101162" custLinFactNeighborY="9053">
        <dgm:presLayoutVars>
          <dgm:bulletEnabled val="1"/>
        </dgm:presLayoutVars>
      </dgm:prSet>
      <dgm:spPr/>
    </dgm:pt>
  </dgm:ptLst>
  <dgm:cxnLst>
    <dgm:cxn modelId="{3ABD981F-7260-42A4-998B-529719DC9A01}" type="presOf" srcId="{9D7AA521-91C1-4F68-858E-D08B7FDE5ABF}" destId="{C0A3E38C-DB84-4D0F-BE67-2145DFE5DCD2}" srcOrd="0" destOrd="1" presId="urn:microsoft.com/office/officeart/2005/8/layout/vList2"/>
    <dgm:cxn modelId="{FA5CBE26-7000-44EA-864D-193FC13647F5}" type="presOf" srcId="{D905E124-6F38-4988-84AB-B183501612DE}" destId="{C0A3E38C-DB84-4D0F-BE67-2145DFE5DCD2}" srcOrd="0" destOrd="0" presId="urn:microsoft.com/office/officeart/2005/8/layout/vList2"/>
    <dgm:cxn modelId="{0D665D27-1D1A-45D2-BA29-026AF31EEBEF}" srcId="{780E6255-B1A9-4781-B82F-2B8FC71F95EB}" destId="{29BBEC6C-8F62-4858-93D5-DD4B86F9F0FE}" srcOrd="1" destOrd="0" parTransId="{5568F11D-7F74-466D-9A20-66772856B099}" sibTransId="{5FF41D9E-F2D7-40D1-AE22-D2EF7565D658}"/>
    <dgm:cxn modelId="{2CA60729-6F80-4787-A1E9-63753BC0E36A}" srcId="{29BBEC6C-8F62-4858-93D5-DD4B86F9F0FE}" destId="{D905E124-6F38-4988-84AB-B183501612DE}" srcOrd="0" destOrd="0" parTransId="{4EE53952-E4EF-4F1B-B844-CA7EA00F9B62}" sibTransId="{3825DF18-71F1-425D-8670-3D80A2D976EE}"/>
    <dgm:cxn modelId="{00932046-A54D-4D01-84AB-CF5C0C574F24}" type="presOf" srcId="{0BE8C8E4-6275-4E4B-A881-54C402AB0EB5}" destId="{1E25FA38-70AC-45B7-899F-A0D4C3524289}" srcOrd="0" destOrd="1" presId="urn:microsoft.com/office/officeart/2005/8/layout/vList2"/>
    <dgm:cxn modelId="{0A07AC57-2989-4CBB-881A-AD92F066B138}" srcId="{29BBEC6C-8F62-4858-93D5-DD4B86F9F0FE}" destId="{4C413BDD-E67E-445E-B38C-75A34D565AD2}" srcOrd="4" destOrd="0" parTransId="{2E78BEB9-059F-4EDD-9691-7657A4BC9093}" sibTransId="{ABD3138F-7609-4E46-B9CF-0A07513CE7AE}"/>
    <dgm:cxn modelId="{8A6C7C96-09E0-4D69-8207-568FC40A510F}" type="presOf" srcId="{4AA5CCAA-08E3-4E4F-9EAE-E1E91E113988}" destId="{C0A3E38C-DB84-4D0F-BE67-2145DFE5DCD2}" srcOrd="0" destOrd="2" presId="urn:microsoft.com/office/officeart/2005/8/layout/vList2"/>
    <dgm:cxn modelId="{95C3699E-4204-4A0F-81E5-ED8436422978}" srcId="{29BBEC6C-8F62-4858-93D5-DD4B86F9F0FE}" destId="{4AA5CCAA-08E3-4E4F-9EAE-E1E91E113988}" srcOrd="2" destOrd="0" parTransId="{ABCEED53-4462-48A3-9A4A-7044ED56872E}" sibTransId="{FAD3BBC9-AFA5-4EC4-9BDF-C765C7CEC54F}"/>
    <dgm:cxn modelId="{94F44E9E-0BF8-440A-8642-1EA502BCDE0F}" srcId="{29BBEC6C-8F62-4858-93D5-DD4B86F9F0FE}" destId="{9D7AA521-91C1-4F68-858E-D08B7FDE5ABF}" srcOrd="1" destOrd="0" parTransId="{3CA7F9B1-8169-40D1-99B2-72CE6CD62F73}" sibTransId="{AA745279-B1F6-4E07-B223-F0322DF91771}"/>
    <dgm:cxn modelId="{E84A17AA-9DE4-463E-8C62-5C21691C7690}" srcId="{780E6255-B1A9-4781-B82F-2B8FC71F95EB}" destId="{5AD2CD14-B047-40EF-BD1B-B86FBB120452}" srcOrd="0" destOrd="0" parTransId="{00046ECF-54BC-4D8E-8436-4BE907FE7A74}" sibTransId="{36D5B56B-6534-4828-BB1A-97E20E5DDDB9}"/>
    <dgm:cxn modelId="{A758F3AE-D7B2-48B4-9742-EDA578D97E8B}" type="presOf" srcId="{1FBDFBAA-2C58-4127-A8F9-4FBC13B62963}" destId="{C0A3E38C-DB84-4D0F-BE67-2145DFE5DCD2}" srcOrd="0" destOrd="5" presId="urn:microsoft.com/office/officeart/2005/8/layout/vList2"/>
    <dgm:cxn modelId="{DB1459C0-7CD6-4C54-BE7D-24760AD193FF}" srcId="{29BBEC6C-8F62-4858-93D5-DD4B86F9F0FE}" destId="{1FBDFBAA-2C58-4127-A8F9-4FBC13B62963}" srcOrd="5" destOrd="0" parTransId="{A03B4CD7-3507-4C98-B750-576EADBDDDF4}" sibTransId="{CA756B0B-9509-4A56-BCF7-E47F1C6FCA52}"/>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11EA9ECB-3232-4242-9047-227E62112784}" type="presOf" srcId="{29BBEC6C-8F62-4858-93D5-DD4B86F9F0FE}" destId="{4AEB1761-3D19-4E7D-8B78-3A0CA599A9BE}" srcOrd="0" destOrd="0" presId="urn:microsoft.com/office/officeart/2005/8/layout/vList2"/>
    <dgm:cxn modelId="{923091E6-7539-45EB-B296-74024400850F}" srcId="{5AD2CD14-B047-40EF-BD1B-B86FBB120452}" destId="{0BE8C8E4-6275-4E4B-A881-54C402AB0EB5}" srcOrd="1" destOrd="0" parTransId="{FF73BF10-74D1-47FB-87AB-86D409E99092}" sibTransId="{E24D8983-03B8-4450-8A3C-71DBEBB7A3A9}"/>
    <dgm:cxn modelId="{5B9687ED-2B17-4FE8-A8EB-877EE4FE0367}" type="presOf" srcId="{CAFE88C1-2DB7-4C0A-9876-C9D199C8B7EC}" destId="{1E25FA38-70AC-45B7-899F-A0D4C3524289}" srcOrd="0" destOrd="0" presId="urn:microsoft.com/office/officeart/2005/8/layout/vList2"/>
    <dgm:cxn modelId="{670DAFEE-ECB7-4815-81AE-005189AD6F9A}" type="presOf" srcId="{4C413BDD-E67E-445E-B38C-75A34D565AD2}" destId="{C0A3E38C-DB84-4D0F-BE67-2145DFE5DCD2}" srcOrd="0" destOrd="4" presId="urn:microsoft.com/office/officeart/2005/8/layout/vList2"/>
    <dgm:cxn modelId="{54FB9FF6-0BB1-43E5-ACA6-95B85BEAF239}" type="presOf" srcId="{D7D79ED8-B8E7-40B6-87BA-54A9AF36FD5D}" destId="{C0A3E38C-DB84-4D0F-BE67-2145DFE5DCD2}" srcOrd="0" destOrd="3" presId="urn:microsoft.com/office/officeart/2005/8/layout/vList2"/>
    <dgm:cxn modelId="{BEEC0AFC-8C8F-4120-B381-AADF1B631D57}" srcId="{29BBEC6C-8F62-4858-93D5-DD4B86F9F0FE}" destId="{D7D79ED8-B8E7-40B6-87BA-54A9AF36FD5D}" srcOrd="3" destOrd="0" parTransId="{CDC07A6D-8417-47E4-AB8D-D8C4E22592FA}" sibTransId="{37C5452D-B789-401E-8DB5-6C4167C3574A}"/>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 modelId="{0C93066D-DEEC-46CF-9ECA-FE0016EC63FF}" type="presParOf" srcId="{8972079E-9CA7-4A8E-A5ED-61CFFC1A4793}" destId="{4AEB1761-3D19-4E7D-8B78-3A0CA599A9BE}" srcOrd="2" destOrd="0" presId="urn:microsoft.com/office/officeart/2005/8/layout/vList2"/>
    <dgm:cxn modelId="{AA50AEAE-6545-4FA1-B952-98710D3E4054}" type="presParOf" srcId="{8972079E-9CA7-4A8E-A5ED-61CFFC1A4793}" destId="{C0A3E38C-DB84-4D0F-BE67-2145DFE5DC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dirty="0"/>
            <a:t>Apresentação de Projeto de Gestão de Riscos, em conformidade à ABNT NBR ISO 21101 – Sistemas de Gestão de Segurança no Turismo de Aventura, específico para a atividade na Unidade de Conservação.</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marL="0" indent="0">
            <a:lnSpc>
              <a:spcPct val="100000"/>
            </a:lnSpc>
            <a:buNone/>
          </a:pPr>
          <a:r>
            <a:rPr lang="pt-BR" sz="2000" dirty="0"/>
            <a:t>Orientação: leia a Norma ABNT aplicável e elabore projeto seguindo os requisitos/parâmetros de referida norma, de forma a demonstrar que a execução da atividade na Unidade de Conservação irá atender aos padrões mínimos de segurança aplicáveis;</a:t>
          </a:r>
          <a:endParaRPr lang="pt-BR" sz="2000" b="0" dirty="0"/>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A7B21EF4-33C7-4493-8003-4D9746ADAF39}">
      <dgm:prSet phldrT="[Texto]" custT="1"/>
      <dgm:spPr/>
      <dgm:t>
        <a:bodyPr anchor="ctr"/>
        <a:lstStyle/>
        <a:p>
          <a:pPr marL="228600" indent="0">
            <a:lnSpc>
              <a:spcPct val="100000"/>
            </a:lnSpc>
          </a:pPr>
          <a:r>
            <a:rPr lang="pt-BR" sz="2000" b="0" dirty="0"/>
            <a:t>Outras Normas ABNT específicas para a atividade poderão ser utilizadas;</a:t>
          </a:r>
        </a:p>
      </dgm:t>
    </dgm:pt>
    <dgm:pt modelId="{1D03B55F-BB31-4734-B25A-46A558B084B4}" type="parTrans" cxnId="{EF155648-3EBB-4B8B-AA22-178366C59DC1}">
      <dgm:prSet/>
      <dgm:spPr/>
      <dgm:t>
        <a:bodyPr/>
        <a:lstStyle/>
        <a:p>
          <a:endParaRPr lang="pt-BR"/>
        </a:p>
      </dgm:t>
    </dgm:pt>
    <dgm:pt modelId="{E691830E-1ADA-4BEA-97F1-CC3966734AFB}" type="sibTrans" cxnId="{EF155648-3EBB-4B8B-AA22-178366C59DC1}">
      <dgm:prSet/>
      <dgm:spPr/>
      <dgm:t>
        <a:bodyPr/>
        <a:lstStyle/>
        <a:p>
          <a:endParaRPr lang="pt-BR"/>
        </a:p>
      </dgm:t>
    </dgm:pt>
    <dgm:pt modelId="{FD6E6A38-3228-472E-AFCD-D9A5EEC11814}">
      <dgm:prSet phldrT="[Texto]" custT="1"/>
      <dgm:spPr/>
      <dgm:t>
        <a:bodyPr anchor="ctr"/>
        <a:lstStyle/>
        <a:p>
          <a:pPr marL="228600" indent="0">
            <a:lnSpc>
              <a:spcPct val="100000"/>
            </a:lnSpc>
          </a:pPr>
          <a:r>
            <a:rPr lang="pt-BR" sz="2000" b="0" dirty="0"/>
            <a:t>O Projeto de Gestão de Riscos deverá ser assinado pelo Representante Legal da Pessoa Jurídica (forma eletrônica ou física) e enviado por e-mail ou pelo Sistema E-Ambiente;</a:t>
          </a:r>
        </a:p>
      </dgm:t>
    </dgm:pt>
    <dgm:pt modelId="{34E768B8-979A-4235-9FE3-0524B0F424BA}" type="parTrans" cxnId="{5549EAEA-DBEB-45AE-9629-B9BCE5076FB1}">
      <dgm:prSet/>
      <dgm:spPr/>
      <dgm:t>
        <a:bodyPr/>
        <a:lstStyle/>
        <a:p>
          <a:endParaRPr lang="pt-BR"/>
        </a:p>
      </dgm:t>
    </dgm:pt>
    <dgm:pt modelId="{F0E34DD6-CF03-4A21-AD73-87194A8CA440}" type="sibTrans" cxnId="{5549EAEA-DBEB-45AE-9629-B9BCE5076FB1}">
      <dgm:prSet/>
      <dgm:spPr/>
      <dgm:t>
        <a:bodyPr/>
        <a:lstStyle/>
        <a:p>
          <a:endParaRPr lang="pt-BR"/>
        </a:p>
      </dgm:t>
    </dgm:pt>
    <dgm:pt modelId="{EC3B3DFE-2D73-47F4-9A95-0AFB9E319FBE}">
      <dgm:prSet phldrT="[Texto]" custT="1"/>
      <dgm:spPr/>
      <dgm:t>
        <a:bodyPr anchor="ctr"/>
        <a:lstStyle/>
        <a:p>
          <a:pPr marL="228600" indent="0">
            <a:lnSpc>
              <a:spcPct val="100000"/>
            </a:lnSpc>
          </a:pPr>
          <a:endParaRPr lang="pt-BR" sz="2000" b="0" dirty="0"/>
        </a:p>
      </dgm:t>
    </dgm:pt>
    <dgm:pt modelId="{9465BADD-401C-4A21-A345-4CC56365F1B3}" type="parTrans" cxnId="{D51D2C2A-CF51-4383-BECD-8FE4839FF14E}">
      <dgm:prSet/>
      <dgm:spPr/>
      <dgm:t>
        <a:bodyPr/>
        <a:lstStyle/>
        <a:p>
          <a:endParaRPr lang="pt-BR"/>
        </a:p>
      </dgm:t>
    </dgm:pt>
    <dgm:pt modelId="{364586D1-E659-4B8C-AE66-974C5711CDFF}" type="sibTrans" cxnId="{D51D2C2A-CF51-4383-BECD-8FE4839FF14E}">
      <dgm:prSet/>
      <dgm:spPr/>
      <dgm:t>
        <a:bodyPr/>
        <a:lstStyle/>
        <a:p>
          <a:endParaRPr lang="pt-BR"/>
        </a:p>
      </dgm:t>
    </dgm:pt>
    <dgm:pt modelId="{EE95FB90-88EF-4419-BFC9-53FE8662F896}">
      <dgm:prSet phldrT="[Texto]" custT="1"/>
      <dgm:spPr/>
      <dgm:t>
        <a:bodyPr anchor="ctr"/>
        <a:lstStyle/>
        <a:p>
          <a:pPr marL="228600" indent="0">
            <a:lnSpc>
              <a:spcPct val="100000"/>
            </a:lnSpc>
          </a:pPr>
          <a:r>
            <a:rPr lang="pt-BR" sz="2000" b="0" dirty="0"/>
            <a:t>A equipe da Fundação Florestal poderá solicitar alterações/complementações no projeto.</a:t>
          </a:r>
        </a:p>
      </dgm:t>
    </dgm:pt>
    <dgm:pt modelId="{30F35BDF-9358-488C-A08C-7BC9323D46E7}" type="parTrans" cxnId="{D9B65AA1-1B92-4A45-9182-28E9AA6620FA}">
      <dgm:prSet/>
      <dgm:spPr/>
      <dgm:t>
        <a:bodyPr/>
        <a:lstStyle/>
        <a:p>
          <a:endParaRPr lang="pt-BR"/>
        </a:p>
      </dgm:t>
    </dgm:pt>
    <dgm:pt modelId="{0D035C2D-36B5-458B-8FA7-C91B001AA67A}" type="sibTrans" cxnId="{D9B65AA1-1B92-4A45-9182-28E9AA6620FA}">
      <dgm:prSet/>
      <dgm:spPr/>
      <dgm:t>
        <a:bodyPr/>
        <a:lstStyle/>
        <a:p>
          <a:endParaRPr lang="pt-BR"/>
        </a:p>
      </dgm:t>
    </dgm:pt>
    <dgm:pt modelId="{EA9B9E1D-69DF-4688-99EA-C81243A2A557}">
      <dgm:prSet phldrT="[Texto]" custT="1"/>
      <dgm:spPr/>
      <dgm:t>
        <a:bodyPr anchor="ctr"/>
        <a:lstStyle/>
        <a:p>
          <a:pPr marL="228600" indent="0">
            <a:lnSpc>
              <a:spcPct val="100000"/>
            </a:lnSpc>
          </a:pPr>
          <a:endParaRPr lang="pt-BR" sz="2000" b="0" dirty="0"/>
        </a:p>
      </dgm:t>
    </dgm:pt>
    <dgm:pt modelId="{D096F626-5AA7-4E15-A313-666059F6D86F}" type="parTrans" cxnId="{CDB7099D-BD20-4CE9-9C48-7E40DFD00EB6}">
      <dgm:prSet/>
      <dgm:spPr/>
      <dgm:t>
        <a:bodyPr/>
        <a:lstStyle/>
        <a:p>
          <a:endParaRPr lang="pt-BR"/>
        </a:p>
      </dgm:t>
    </dgm:pt>
    <dgm:pt modelId="{5BBFA4B3-07AA-4AF9-9F73-4DCC341E4676}" type="sibTrans" cxnId="{CDB7099D-BD20-4CE9-9C48-7E40DFD00EB6}">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94620" custLinFactNeighborX="147" custLinFactNeighborY="-17131">
        <dgm:presLayoutVars>
          <dgm:chMax val="0"/>
          <dgm:bulletEnabled val="1"/>
        </dgm:presLayoutVars>
      </dgm:prSet>
      <dgm:spPr/>
    </dgm:pt>
    <dgm:pt modelId="{1E25FA38-70AC-45B7-899F-A0D4C3524289}" type="pres">
      <dgm:prSet presAssocID="{5AD2CD14-B047-40EF-BD1B-B86FBB120452}" presName="childText" presStyleLbl="revTx" presStyleIdx="0" presStyleCnt="1" custScaleY="98306">
        <dgm:presLayoutVars>
          <dgm:bulletEnabled val="1"/>
        </dgm:presLayoutVars>
      </dgm:prSet>
      <dgm:spPr/>
    </dgm:pt>
  </dgm:ptLst>
  <dgm:cxnLst>
    <dgm:cxn modelId="{0E76C90B-550C-46AD-8D9F-62A49A5475EA}" type="presOf" srcId="{EE95FB90-88EF-4419-BFC9-53FE8662F896}" destId="{1E25FA38-70AC-45B7-899F-A0D4C3524289}" srcOrd="0" destOrd="3" presId="urn:microsoft.com/office/officeart/2005/8/layout/vList2"/>
    <dgm:cxn modelId="{D51D2C2A-CF51-4383-BECD-8FE4839FF14E}" srcId="{5AD2CD14-B047-40EF-BD1B-B86FBB120452}" destId="{EC3B3DFE-2D73-47F4-9A95-0AFB9E319FBE}" srcOrd="5" destOrd="0" parTransId="{9465BADD-401C-4A21-A345-4CC56365F1B3}" sibTransId="{364586D1-E659-4B8C-AE66-974C5711CDFF}"/>
    <dgm:cxn modelId="{EF155648-3EBB-4B8B-AA22-178366C59DC1}" srcId="{5AD2CD14-B047-40EF-BD1B-B86FBB120452}" destId="{A7B21EF4-33C7-4493-8003-4D9746ADAF39}" srcOrd="1" destOrd="0" parTransId="{1D03B55F-BB31-4734-B25A-46A558B084B4}" sibTransId="{E691830E-1ADA-4BEA-97F1-CC3966734AFB}"/>
    <dgm:cxn modelId="{5629974A-9088-43C0-862D-4DF43EE41FCF}" type="presOf" srcId="{FD6E6A38-3228-472E-AFCD-D9A5EEC11814}" destId="{1E25FA38-70AC-45B7-899F-A0D4C3524289}" srcOrd="0" destOrd="2" presId="urn:microsoft.com/office/officeart/2005/8/layout/vList2"/>
    <dgm:cxn modelId="{46541659-F0FF-43BA-A646-17E9E249CC65}" type="presOf" srcId="{EA9B9E1D-69DF-4688-99EA-C81243A2A557}" destId="{1E25FA38-70AC-45B7-899F-A0D4C3524289}" srcOrd="0" destOrd="4" presId="urn:microsoft.com/office/officeart/2005/8/layout/vList2"/>
    <dgm:cxn modelId="{A6C6C489-0BF0-403C-97CF-D55CC229E90B}" type="presOf" srcId="{A7B21EF4-33C7-4493-8003-4D9746ADAF39}" destId="{1E25FA38-70AC-45B7-899F-A0D4C3524289}" srcOrd="0" destOrd="1" presId="urn:microsoft.com/office/officeart/2005/8/layout/vList2"/>
    <dgm:cxn modelId="{CDB7099D-BD20-4CE9-9C48-7E40DFD00EB6}" srcId="{5AD2CD14-B047-40EF-BD1B-B86FBB120452}" destId="{EA9B9E1D-69DF-4688-99EA-C81243A2A557}" srcOrd="4" destOrd="0" parTransId="{D096F626-5AA7-4E15-A313-666059F6D86F}" sibTransId="{5BBFA4B3-07AA-4AF9-9F73-4DCC341E4676}"/>
    <dgm:cxn modelId="{D9B65AA1-1B92-4A45-9182-28E9AA6620FA}" srcId="{5AD2CD14-B047-40EF-BD1B-B86FBB120452}" destId="{EE95FB90-88EF-4419-BFC9-53FE8662F896}" srcOrd="3" destOrd="0" parTransId="{30F35BDF-9358-488C-A08C-7BC9323D46E7}" sibTransId="{0D035C2D-36B5-458B-8FA7-C91B001AA67A}"/>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5549EAEA-DBEB-45AE-9629-B9BCE5076FB1}" srcId="{5AD2CD14-B047-40EF-BD1B-B86FBB120452}" destId="{FD6E6A38-3228-472E-AFCD-D9A5EEC11814}" srcOrd="2" destOrd="0" parTransId="{34E768B8-979A-4235-9FE3-0524B0F424BA}" sibTransId="{F0E34DD6-CF03-4A21-AD73-87194A8CA440}"/>
    <dgm:cxn modelId="{5B9687ED-2B17-4FE8-A8EB-877EE4FE0367}" type="presOf" srcId="{CAFE88C1-2DB7-4C0A-9876-C9D199C8B7EC}" destId="{1E25FA38-70AC-45B7-899F-A0D4C3524289}" srcOrd="0" destOrd="0" presId="urn:microsoft.com/office/officeart/2005/8/layout/vList2"/>
    <dgm:cxn modelId="{0313DEFD-8FCE-47F6-800C-20E1E6FA971B}" type="presOf" srcId="{EC3B3DFE-2D73-47F4-9A95-0AFB9E319FBE}" destId="{1E25FA38-70AC-45B7-899F-A0D4C3524289}" srcOrd="0" destOrd="5"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dirty="0"/>
            <a:t>Apresentação de comprovação de atendimento à ABNT NBR ISO 21103 – Informações para Participantes.</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leia a Norma ABNT aplicável e elabore documento seguindo os requisitos/parâmetros de referida norma, de forma a demonstrar que os participantes da atividade serão informados sobre os riscos inerentes à atividade e as medidas de segurança aplicáveis;</a:t>
          </a:r>
          <a:endParaRPr lang="pt-BR" sz="2000" b="0" dirty="0"/>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A7B21EF4-33C7-4493-8003-4D9746ADAF39}">
      <dgm:prSet phldrT="[Texto]" custT="1"/>
      <dgm:spPr/>
      <dgm:t>
        <a:bodyPr anchor="ctr"/>
        <a:lstStyle/>
        <a:p>
          <a:pPr>
            <a:lnSpc>
              <a:spcPct val="100000"/>
            </a:lnSpc>
          </a:pPr>
          <a:r>
            <a:rPr lang="pt-BR" sz="2000" b="0" dirty="0"/>
            <a:t>Outras Normas ABNT específicas para a atividade poderão ser utilizadas;</a:t>
          </a:r>
        </a:p>
      </dgm:t>
    </dgm:pt>
    <dgm:pt modelId="{1D03B55F-BB31-4734-B25A-46A558B084B4}" type="parTrans" cxnId="{EF155648-3EBB-4B8B-AA22-178366C59DC1}">
      <dgm:prSet/>
      <dgm:spPr/>
      <dgm:t>
        <a:bodyPr/>
        <a:lstStyle/>
        <a:p>
          <a:endParaRPr lang="pt-BR"/>
        </a:p>
      </dgm:t>
    </dgm:pt>
    <dgm:pt modelId="{E691830E-1ADA-4BEA-97F1-CC3966734AFB}" type="sibTrans" cxnId="{EF155648-3EBB-4B8B-AA22-178366C59DC1}">
      <dgm:prSet/>
      <dgm:spPr/>
      <dgm:t>
        <a:bodyPr/>
        <a:lstStyle/>
        <a:p>
          <a:endParaRPr lang="pt-BR"/>
        </a:p>
      </dgm:t>
    </dgm:pt>
    <dgm:pt modelId="{FD6E6A38-3228-472E-AFCD-D9A5EEC11814}">
      <dgm:prSet phldrT="[Texto]" custT="1"/>
      <dgm:spPr/>
      <dgm:t>
        <a:bodyPr anchor="ctr"/>
        <a:lstStyle/>
        <a:p>
          <a:pPr>
            <a:lnSpc>
              <a:spcPct val="100000"/>
            </a:lnSpc>
          </a:pPr>
          <a:r>
            <a:rPr lang="pt-BR" sz="2000" b="0" dirty="0"/>
            <a:t>O documento deverá ser assinado pelo Representante Legal da Pessoa Jurídica (de forma eletrônica ou física) e enviado por e-mail ou pelo Sistema E-Ambiente;</a:t>
          </a:r>
        </a:p>
      </dgm:t>
    </dgm:pt>
    <dgm:pt modelId="{34E768B8-979A-4235-9FE3-0524B0F424BA}" type="parTrans" cxnId="{5549EAEA-DBEB-45AE-9629-B9BCE5076FB1}">
      <dgm:prSet/>
      <dgm:spPr/>
      <dgm:t>
        <a:bodyPr/>
        <a:lstStyle/>
        <a:p>
          <a:endParaRPr lang="pt-BR"/>
        </a:p>
      </dgm:t>
    </dgm:pt>
    <dgm:pt modelId="{F0E34DD6-CF03-4A21-AD73-87194A8CA440}" type="sibTrans" cxnId="{5549EAEA-DBEB-45AE-9629-B9BCE5076FB1}">
      <dgm:prSet/>
      <dgm:spPr/>
      <dgm:t>
        <a:bodyPr/>
        <a:lstStyle/>
        <a:p>
          <a:endParaRPr lang="pt-BR"/>
        </a:p>
      </dgm:t>
    </dgm:pt>
    <dgm:pt modelId="{EC3B3DFE-2D73-47F4-9A95-0AFB9E319FBE}">
      <dgm:prSet phldrT="[Texto]" custT="1"/>
      <dgm:spPr/>
      <dgm:t>
        <a:bodyPr anchor="ctr"/>
        <a:lstStyle/>
        <a:p>
          <a:pPr>
            <a:lnSpc>
              <a:spcPct val="100000"/>
            </a:lnSpc>
          </a:pPr>
          <a:endParaRPr lang="pt-BR" sz="2000" b="0" dirty="0"/>
        </a:p>
      </dgm:t>
    </dgm:pt>
    <dgm:pt modelId="{9465BADD-401C-4A21-A345-4CC56365F1B3}" type="parTrans" cxnId="{D51D2C2A-CF51-4383-BECD-8FE4839FF14E}">
      <dgm:prSet/>
      <dgm:spPr/>
      <dgm:t>
        <a:bodyPr/>
        <a:lstStyle/>
        <a:p>
          <a:endParaRPr lang="pt-BR"/>
        </a:p>
      </dgm:t>
    </dgm:pt>
    <dgm:pt modelId="{364586D1-E659-4B8C-AE66-974C5711CDFF}" type="sibTrans" cxnId="{D51D2C2A-CF51-4383-BECD-8FE4839FF14E}">
      <dgm:prSet/>
      <dgm:spPr/>
      <dgm:t>
        <a:bodyPr/>
        <a:lstStyle/>
        <a:p>
          <a:endParaRPr lang="pt-BR"/>
        </a:p>
      </dgm:t>
    </dgm:pt>
    <dgm:pt modelId="{EE95FB90-88EF-4419-BFC9-53FE8662F896}">
      <dgm:prSet phldrT="[Texto]" custT="1"/>
      <dgm:spPr/>
      <dgm:t>
        <a:bodyPr anchor="ctr"/>
        <a:lstStyle/>
        <a:p>
          <a:pPr>
            <a:lnSpc>
              <a:spcPct val="100000"/>
            </a:lnSpc>
          </a:pPr>
          <a:r>
            <a:rPr lang="pt-BR" sz="2000" b="0" dirty="0"/>
            <a:t>A equipe da Fundação Florestal poderá solicitar alterações/complementações no documento.</a:t>
          </a:r>
        </a:p>
      </dgm:t>
    </dgm:pt>
    <dgm:pt modelId="{30F35BDF-9358-488C-A08C-7BC9323D46E7}" type="parTrans" cxnId="{D9B65AA1-1B92-4A45-9182-28E9AA6620FA}">
      <dgm:prSet/>
      <dgm:spPr/>
      <dgm:t>
        <a:bodyPr/>
        <a:lstStyle/>
        <a:p>
          <a:endParaRPr lang="pt-BR"/>
        </a:p>
      </dgm:t>
    </dgm:pt>
    <dgm:pt modelId="{0D035C2D-36B5-458B-8FA7-C91B001AA67A}" type="sibTrans" cxnId="{D9B65AA1-1B92-4A45-9182-28E9AA6620FA}">
      <dgm:prSet/>
      <dgm:spPr/>
      <dgm:t>
        <a:bodyPr/>
        <a:lstStyle/>
        <a:p>
          <a:endParaRPr lang="pt-BR"/>
        </a:p>
      </dgm:t>
    </dgm:pt>
    <dgm:pt modelId="{1A94D223-CC28-44AB-B38B-09FF6E352178}">
      <dgm:prSet phldrT="[Texto]" custT="1"/>
      <dgm:spPr/>
      <dgm:t>
        <a:bodyPr anchor="ctr"/>
        <a:lstStyle/>
        <a:p>
          <a:pPr>
            <a:lnSpc>
              <a:spcPct val="100000"/>
            </a:lnSpc>
          </a:pPr>
          <a:endParaRPr lang="pt-BR" sz="2000" b="0" dirty="0"/>
        </a:p>
      </dgm:t>
    </dgm:pt>
    <dgm:pt modelId="{4D86B2F7-7111-4509-94EF-60FA3B3BCFC4}" type="parTrans" cxnId="{ECDDE3CD-3AF3-4231-8EA7-1FC8C196B6BD}">
      <dgm:prSet/>
      <dgm:spPr/>
      <dgm:t>
        <a:bodyPr/>
        <a:lstStyle/>
        <a:p>
          <a:endParaRPr lang="pt-BR"/>
        </a:p>
      </dgm:t>
    </dgm:pt>
    <dgm:pt modelId="{EE3C0D70-A259-4DB7-A007-12638D894852}" type="sibTrans" cxnId="{ECDDE3CD-3AF3-4231-8EA7-1FC8C196B6BD}">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94620" custLinFactNeighborY="-7195">
        <dgm:presLayoutVars>
          <dgm:chMax val="0"/>
          <dgm:bulletEnabled val="1"/>
        </dgm:presLayoutVars>
      </dgm:prSet>
      <dgm:spPr/>
    </dgm:pt>
    <dgm:pt modelId="{1E25FA38-70AC-45B7-899F-A0D4C3524289}" type="pres">
      <dgm:prSet presAssocID="{5AD2CD14-B047-40EF-BD1B-B86FBB120452}" presName="childText" presStyleLbl="revTx" presStyleIdx="0" presStyleCnt="1" custScaleY="98306">
        <dgm:presLayoutVars>
          <dgm:bulletEnabled val="1"/>
        </dgm:presLayoutVars>
      </dgm:prSet>
      <dgm:spPr/>
    </dgm:pt>
  </dgm:ptLst>
  <dgm:cxnLst>
    <dgm:cxn modelId="{0E76C90B-550C-46AD-8D9F-62A49A5475EA}" type="presOf" srcId="{EE95FB90-88EF-4419-BFC9-53FE8662F896}" destId="{1E25FA38-70AC-45B7-899F-A0D4C3524289}" srcOrd="0" destOrd="3" presId="urn:microsoft.com/office/officeart/2005/8/layout/vList2"/>
    <dgm:cxn modelId="{0D93C329-C926-40C7-B974-2E60B252C391}" type="presOf" srcId="{1A94D223-CC28-44AB-B38B-09FF6E352178}" destId="{1E25FA38-70AC-45B7-899F-A0D4C3524289}" srcOrd="0" destOrd="4" presId="urn:microsoft.com/office/officeart/2005/8/layout/vList2"/>
    <dgm:cxn modelId="{D51D2C2A-CF51-4383-BECD-8FE4839FF14E}" srcId="{5AD2CD14-B047-40EF-BD1B-B86FBB120452}" destId="{EC3B3DFE-2D73-47F4-9A95-0AFB9E319FBE}" srcOrd="5" destOrd="0" parTransId="{9465BADD-401C-4A21-A345-4CC56365F1B3}" sibTransId="{364586D1-E659-4B8C-AE66-974C5711CDFF}"/>
    <dgm:cxn modelId="{EF155648-3EBB-4B8B-AA22-178366C59DC1}" srcId="{5AD2CD14-B047-40EF-BD1B-B86FBB120452}" destId="{A7B21EF4-33C7-4493-8003-4D9746ADAF39}" srcOrd="1" destOrd="0" parTransId="{1D03B55F-BB31-4734-B25A-46A558B084B4}" sibTransId="{E691830E-1ADA-4BEA-97F1-CC3966734AFB}"/>
    <dgm:cxn modelId="{5629974A-9088-43C0-862D-4DF43EE41FCF}" type="presOf" srcId="{FD6E6A38-3228-472E-AFCD-D9A5EEC11814}" destId="{1E25FA38-70AC-45B7-899F-A0D4C3524289}" srcOrd="0" destOrd="2" presId="urn:microsoft.com/office/officeart/2005/8/layout/vList2"/>
    <dgm:cxn modelId="{A6C6C489-0BF0-403C-97CF-D55CC229E90B}" type="presOf" srcId="{A7B21EF4-33C7-4493-8003-4D9746ADAF39}" destId="{1E25FA38-70AC-45B7-899F-A0D4C3524289}" srcOrd="0" destOrd="1" presId="urn:microsoft.com/office/officeart/2005/8/layout/vList2"/>
    <dgm:cxn modelId="{D9B65AA1-1B92-4A45-9182-28E9AA6620FA}" srcId="{5AD2CD14-B047-40EF-BD1B-B86FBB120452}" destId="{EE95FB90-88EF-4419-BFC9-53FE8662F896}" srcOrd="3" destOrd="0" parTransId="{30F35BDF-9358-488C-A08C-7BC9323D46E7}" sibTransId="{0D035C2D-36B5-458B-8FA7-C91B001AA67A}"/>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ECDDE3CD-3AF3-4231-8EA7-1FC8C196B6BD}" srcId="{5AD2CD14-B047-40EF-BD1B-B86FBB120452}" destId="{1A94D223-CC28-44AB-B38B-09FF6E352178}" srcOrd="4" destOrd="0" parTransId="{4D86B2F7-7111-4509-94EF-60FA3B3BCFC4}" sibTransId="{EE3C0D70-A259-4DB7-A007-12638D894852}"/>
    <dgm:cxn modelId="{5549EAEA-DBEB-45AE-9629-B9BCE5076FB1}" srcId="{5AD2CD14-B047-40EF-BD1B-B86FBB120452}" destId="{FD6E6A38-3228-472E-AFCD-D9A5EEC11814}" srcOrd="2" destOrd="0" parTransId="{34E768B8-979A-4235-9FE3-0524B0F424BA}" sibTransId="{F0E34DD6-CF03-4A21-AD73-87194A8CA440}"/>
    <dgm:cxn modelId="{5B9687ED-2B17-4FE8-A8EB-877EE4FE0367}" type="presOf" srcId="{CAFE88C1-2DB7-4C0A-9876-C9D199C8B7EC}" destId="{1E25FA38-70AC-45B7-899F-A0D4C3524289}" srcOrd="0" destOrd="0" presId="urn:microsoft.com/office/officeart/2005/8/layout/vList2"/>
    <dgm:cxn modelId="{0313DEFD-8FCE-47F6-800C-20E1E6FA971B}" type="presOf" srcId="{EC3B3DFE-2D73-47F4-9A95-0AFB9E319FBE}" destId="{1E25FA38-70AC-45B7-899F-A0D4C3524289}" srcOrd="0" destOrd="5"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dirty="0"/>
            <a:t>Atendimento de Portaria Normativa da Fundação Florestal específica para a atividade (</a:t>
          </a:r>
          <a:r>
            <a:rPr lang="pt-BR" sz="2200"/>
            <a:t>quando houver).</a:t>
          </a:r>
          <a:endParaRPr lang="pt-BR" sz="2200" dirty="0"/>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a Fundação Florestal possui Portarias Normativas específicas para algumas atividades.</a:t>
          </a:r>
          <a:endParaRPr lang="pt-BR" sz="2000" b="0" dirty="0"/>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C477F0EF-5B2A-487D-B611-13F82A57CAD6}">
      <dgm:prSet phldrT="[Texto]" custT="1"/>
      <dgm:spPr/>
      <dgm:t>
        <a:bodyPr anchor="ctr"/>
        <a:lstStyle/>
        <a:p>
          <a:pPr>
            <a:lnSpc>
              <a:spcPct val="100000"/>
            </a:lnSpc>
          </a:pPr>
          <a:r>
            <a:rPr lang="pt-BR" sz="2000" b="0" dirty="0"/>
            <a:t>Portaria Normativa FF/DE nº 236/2016 (Observação de Aves);</a:t>
          </a:r>
        </a:p>
      </dgm:t>
    </dgm:pt>
    <dgm:pt modelId="{689CBB6F-667A-40EA-8C0C-3AE9838DF094}" type="parTrans" cxnId="{005A815F-5E41-43CA-840D-6470DFFC1C68}">
      <dgm:prSet/>
      <dgm:spPr/>
      <dgm:t>
        <a:bodyPr/>
        <a:lstStyle/>
        <a:p>
          <a:endParaRPr lang="pt-BR"/>
        </a:p>
      </dgm:t>
    </dgm:pt>
    <dgm:pt modelId="{51E0B45C-86FA-4A6D-8285-1B2762C14FC7}" type="sibTrans" cxnId="{005A815F-5E41-43CA-840D-6470DFFC1C68}">
      <dgm:prSet/>
      <dgm:spPr/>
      <dgm:t>
        <a:bodyPr/>
        <a:lstStyle/>
        <a:p>
          <a:endParaRPr lang="pt-BR"/>
        </a:p>
      </dgm:t>
    </dgm:pt>
    <dgm:pt modelId="{E16D772D-C89F-4C8A-8EE3-B7880CBAADF9}">
      <dgm:prSet phldrT="[Texto]" custT="1"/>
      <dgm:spPr/>
      <dgm:t>
        <a:bodyPr anchor="ctr"/>
        <a:lstStyle/>
        <a:p>
          <a:pPr>
            <a:lnSpc>
              <a:spcPct val="100000"/>
            </a:lnSpc>
          </a:pPr>
          <a:r>
            <a:rPr lang="pt-BR" sz="2000" b="0" dirty="0"/>
            <a:t>Portaria Normativa FF/DE nº 324/2020 (Observação de Primatas);</a:t>
          </a:r>
        </a:p>
      </dgm:t>
    </dgm:pt>
    <dgm:pt modelId="{A2D8355A-7736-43BF-9010-A62D8776DFC6}" type="parTrans" cxnId="{01F8E4E4-94C2-4065-B2D9-1038D73869C6}">
      <dgm:prSet/>
      <dgm:spPr/>
      <dgm:t>
        <a:bodyPr/>
        <a:lstStyle/>
        <a:p>
          <a:endParaRPr lang="pt-BR"/>
        </a:p>
      </dgm:t>
    </dgm:pt>
    <dgm:pt modelId="{D80124E5-4364-47E3-8D06-FF5AD3BFD1CA}" type="sibTrans" cxnId="{01F8E4E4-94C2-4065-B2D9-1038D73869C6}">
      <dgm:prSet/>
      <dgm:spPr/>
      <dgm:t>
        <a:bodyPr/>
        <a:lstStyle/>
        <a:p>
          <a:endParaRPr lang="pt-BR"/>
        </a:p>
      </dgm:t>
    </dgm:pt>
    <dgm:pt modelId="{5AC527AC-513B-48D4-9E4B-39051FCBECDB}">
      <dgm:prSet phldrT="[Texto]" custT="1"/>
      <dgm:spPr/>
      <dgm:t>
        <a:bodyPr anchor="ctr"/>
        <a:lstStyle/>
        <a:p>
          <a:pPr>
            <a:lnSpc>
              <a:spcPct val="100000"/>
            </a:lnSpc>
          </a:pPr>
          <a:r>
            <a:rPr lang="pt-BR" sz="2000" b="0" dirty="0"/>
            <a:t>Portaria Normativa FF/DE nº 345/2022 (</a:t>
          </a:r>
          <a:r>
            <a:rPr lang="pt-BR" sz="2000" b="0" i="1" dirty="0"/>
            <a:t>Rafting</a:t>
          </a:r>
          <a:r>
            <a:rPr lang="pt-BR" sz="2000" b="0" dirty="0"/>
            <a:t>, </a:t>
          </a:r>
          <a:r>
            <a:rPr lang="pt-BR" sz="2000" b="0" i="1" dirty="0" err="1"/>
            <a:t>Ducking</a:t>
          </a:r>
          <a:r>
            <a:rPr lang="pt-BR" sz="2000" b="0" dirty="0"/>
            <a:t>, Boia-Cross e Canoagem);</a:t>
          </a:r>
        </a:p>
      </dgm:t>
    </dgm:pt>
    <dgm:pt modelId="{BBBAB70E-888F-40C1-8034-B0E3EFB024A6}" type="parTrans" cxnId="{341F058E-8F0D-41BE-9251-BF03984DC002}">
      <dgm:prSet/>
      <dgm:spPr/>
      <dgm:t>
        <a:bodyPr/>
        <a:lstStyle/>
        <a:p>
          <a:endParaRPr lang="pt-BR"/>
        </a:p>
      </dgm:t>
    </dgm:pt>
    <dgm:pt modelId="{AA82476F-2E5F-44A6-8BED-6886419880E1}" type="sibTrans" cxnId="{341F058E-8F0D-41BE-9251-BF03984DC002}">
      <dgm:prSet/>
      <dgm:spPr/>
      <dgm:t>
        <a:bodyPr/>
        <a:lstStyle/>
        <a:p>
          <a:endParaRPr lang="pt-BR"/>
        </a:p>
      </dgm:t>
    </dgm:pt>
    <dgm:pt modelId="{659EBF2E-CC39-4E5E-B4E2-4384AAC13544}">
      <dgm:prSet phldrT="[Texto]" custT="1"/>
      <dgm:spPr/>
      <dgm:t>
        <a:bodyPr anchor="ctr"/>
        <a:lstStyle/>
        <a:p>
          <a:pPr>
            <a:lnSpc>
              <a:spcPct val="100000"/>
            </a:lnSpc>
          </a:pPr>
          <a:r>
            <a:rPr lang="pt-BR" sz="2000" b="0" dirty="0"/>
            <a:t>Portaria Normativa FF/DE nº 354/2022 (Mergulho Autônomo);</a:t>
          </a:r>
        </a:p>
      </dgm:t>
    </dgm:pt>
    <dgm:pt modelId="{9B19C477-3F4D-4BB4-8E07-539DCD345722}" type="parTrans" cxnId="{8532B6D2-E3CC-4C9A-9F88-DFB6F4FDC755}">
      <dgm:prSet/>
      <dgm:spPr/>
      <dgm:t>
        <a:bodyPr/>
        <a:lstStyle/>
        <a:p>
          <a:endParaRPr lang="pt-BR"/>
        </a:p>
      </dgm:t>
    </dgm:pt>
    <dgm:pt modelId="{404929C6-26E3-4DC6-BBB5-7E89333513D9}" type="sibTrans" cxnId="{8532B6D2-E3CC-4C9A-9F88-DFB6F4FDC755}">
      <dgm:prSet/>
      <dgm:spPr/>
      <dgm:t>
        <a:bodyPr/>
        <a:lstStyle/>
        <a:p>
          <a:endParaRPr lang="pt-BR"/>
        </a:p>
      </dgm:t>
    </dgm:pt>
    <dgm:pt modelId="{8307A0BA-B761-4725-8F8B-1A0CBAD30D1B}">
      <dgm:prSet phldrT="[Texto]" custT="1"/>
      <dgm:spPr/>
      <dgm:t>
        <a:bodyPr anchor="ctr"/>
        <a:lstStyle/>
        <a:p>
          <a:pPr>
            <a:lnSpc>
              <a:spcPct val="100000"/>
            </a:lnSpc>
          </a:pPr>
          <a:r>
            <a:rPr lang="pt-BR" sz="2000" b="0" dirty="0"/>
            <a:t>Portaria Normativa FF/DE nº 375/2023 (Escalada em Rocha);</a:t>
          </a:r>
        </a:p>
      </dgm:t>
    </dgm:pt>
    <dgm:pt modelId="{D3172CBF-0A02-4559-ADE1-0C08E4F4049C}" type="parTrans" cxnId="{6D915D5F-6A2D-4078-8C34-C9CAE0AAF741}">
      <dgm:prSet/>
      <dgm:spPr/>
      <dgm:t>
        <a:bodyPr/>
        <a:lstStyle/>
        <a:p>
          <a:endParaRPr lang="pt-BR"/>
        </a:p>
      </dgm:t>
    </dgm:pt>
    <dgm:pt modelId="{8173DE38-9C6E-42E7-91A8-7133891A4B44}" type="sibTrans" cxnId="{6D915D5F-6A2D-4078-8C34-C9CAE0AAF741}">
      <dgm:prSet/>
      <dgm:spPr/>
      <dgm:t>
        <a:bodyPr/>
        <a:lstStyle/>
        <a:p>
          <a:endParaRPr lang="pt-BR"/>
        </a:p>
      </dgm:t>
    </dgm:pt>
    <dgm:pt modelId="{7F47FCE7-E4D8-4225-9FBD-FE3ED913B4BB}">
      <dgm:prSet phldrT="[Texto]" custT="1"/>
      <dgm:spPr/>
      <dgm:t>
        <a:bodyPr anchor="ctr"/>
        <a:lstStyle/>
        <a:p>
          <a:pPr>
            <a:lnSpc>
              <a:spcPct val="100000"/>
            </a:lnSpc>
          </a:pPr>
          <a:r>
            <a:rPr lang="pt-BR" sz="2000" b="0" dirty="0"/>
            <a:t>Portaria Normativa FF/DE nº 376/2023 (Rapel e </a:t>
          </a:r>
          <a:r>
            <a:rPr lang="pt-BR" sz="2000" b="0" i="1" dirty="0" err="1"/>
            <a:t>Cascading</a:t>
          </a:r>
          <a:r>
            <a:rPr lang="pt-BR" sz="2000" b="0" dirty="0"/>
            <a:t> – </a:t>
          </a:r>
          <a:r>
            <a:rPr lang="pt-BR" sz="2000" b="0" dirty="0" err="1"/>
            <a:t>Canionismo</a:t>
          </a:r>
          <a:r>
            <a:rPr lang="pt-BR" sz="2000" b="0" dirty="0"/>
            <a:t>).</a:t>
          </a:r>
        </a:p>
      </dgm:t>
    </dgm:pt>
    <dgm:pt modelId="{21DF89FE-5428-4B40-ABBC-4C9B1AF227A0}" type="parTrans" cxnId="{3BB94AC8-3DDC-43E9-8897-AED726BEFDCD}">
      <dgm:prSet/>
      <dgm:spPr/>
      <dgm:t>
        <a:bodyPr/>
        <a:lstStyle/>
        <a:p>
          <a:endParaRPr lang="pt-BR"/>
        </a:p>
      </dgm:t>
    </dgm:pt>
    <dgm:pt modelId="{81F123A5-8F87-4DE9-A30C-3773E0144D0C}" type="sibTrans" cxnId="{3BB94AC8-3DDC-43E9-8897-AED726BEFDCD}">
      <dgm:prSet/>
      <dgm:spPr/>
      <dgm:t>
        <a:bodyPr/>
        <a:lstStyle/>
        <a:p>
          <a:endParaRPr lang="pt-BR"/>
        </a:p>
      </dgm:t>
    </dgm:pt>
    <dgm:pt modelId="{031DF046-BE2B-4750-A8FA-0AA8E3B9FD8E}">
      <dgm:prSet phldrT="[Texto]" custT="1"/>
      <dgm:spPr/>
      <dgm:t>
        <a:bodyPr anchor="ctr"/>
        <a:lstStyle/>
        <a:p>
          <a:pPr>
            <a:lnSpc>
              <a:spcPct val="100000"/>
            </a:lnSpc>
          </a:pPr>
          <a:r>
            <a:rPr lang="pt-BR" sz="2000" b="0" dirty="0"/>
            <a:t>Se houver Portaria específica para a atividade que se pretende executar, os requisitos da normativa deverão ser atendidos e comprovados, conforme Edital de Chamamento Público.</a:t>
          </a:r>
        </a:p>
      </dgm:t>
    </dgm:pt>
    <dgm:pt modelId="{031A99FE-68C9-487C-82FE-5FF74BDE5A9F}" type="parTrans" cxnId="{746E00EB-D12C-4CCE-8137-00C13A06EADB}">
      <dgm:prSet/>
      <dgm:spPr/>
      <dgm:t>
        <a:bodyPr/>
        <a:lstStyle/>
        <a:p>
          <a:endParaRPr lang="pt-BR"/>
        </a:p>
      </dgm:t>
    </dgm:pt>
    <dgm:pt modelId="{B3C8ACBE-3D76-4953-8C36-A0B2D29E60D3}" type="sibTrans" cxnId="{746E00EB-D12C-4CCE-8137-00C13A06EADB}">
      <dgm:prSet/>
      <dgm:spPr/>
      <dgm:t>
        <a:bodyPr/>
        <a:lstStyle/>
        <a:p>
          <a:endParaRPr lang="pt-BR"/>
        </a:p>
      </dgm:t>
    </dgm:pt>
    <dgm:pt modelId="{1B2E3BC9-E350-4D68-B372-BA9A9A59EEA2}">
      <dgm:prSet phldrT="[Texto]" custT="1"/>
      <dgm:spPr/>
      <dgm:t>
        <a:bodyPr anchor="ctr"/>
        <a:lstStyle/>
        <a:p>
          <a:pPr>
            <a:lnSpc>
              <a:spcPct val="100000"/>
            </a:lnSpc>
            <a:buNone/>
          </a:pPr>
          <a:r>
            <a:rPr lang="pt-BR" sz="2000" b="1" dirty="0"/>
            <a:t>Exemplos:</a:t>
          </a:r>
          <a:endParaRPr lang="pt-BR" sz="2000" b="0" dirty="0"/>
        </a:p>
      </dgm:t>
    </dgm:pt>
    <dgm:pt modelId="{7C73CE04-0F17-473B-980E-B2651D191CEC}" type="parTrans" cxnId="{AF718B39-E017-455D-A095-F788D25FDC81}">
      <dgm:prSet/>
      <dgm:spPr/>
    </dgm:pt>
    <dgm:pt modelId="{EC35DEE9-C605-46A4-A8FA-018E843C087D}" type="sibTrans" cxnId="{AF718B39-E017-455D-A095-F788D25FDC81}">
      <dgm:prSet/>
      <dgm:spPr/>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94620"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01599">
        <dgm:presLayoutVars>
          <dgm:bulletEnabled val="1"/>
        </dgm:presLayoutVars>
      </dgm:prSet>
      <dgm:spPr/>
    </dgm:pt>
  </dgm:ptLst>
  <dgm:cxnLst>
    <dgm:cxn modelId="{113F2D23-D4EC-415D-B514-45D06BF00E92}" type="presOf" srcId="{031DF046-BE2B-4750-A8FA-0AA8E3B9FD8E}" destId="{1E25FA38-70AC-45B7-899F-A0D4C3524289}" srcOrd="0" destOrd="8" presId="urn:microsoft.com/office/officeart/2005/8/layout/vList2"/>
    <dgm:cxn modelId="{6E07CA33-814C-45E8-BE2F-FA8110A9B99C}" type="presOf" srcId="{E16D772D-C89F-4C8A-8EE3-B7880CBAADF9}" destId="{1E25FA38-70AC-45B7-899F-A0D4C3524289}" srcOrd="0" destOrd="3" presId="urn:microsoft.com/office/officeart/2005/8/layout/vList2"/>
    <dgm:cxn modelId="{AF718B39-E017-455D-A095-F788D25FDC81}" srcId="{5AD2CD14-B047-40EF-BD1B-B86FBB120452}" destId="{1B2E3BC9-E350-4D68-B372-BA9A9A59EEA2}" srcOrd="1" destOrd="0" parTransId="{7C73CE04-0F17-473B-980E-B2651D191CEC}" sibTransId="{EC35DEE9-C605-46A4-A8FA-018E843C087D}"/>
    <dgm:cxn modelId="{6D915D5F-6A2D-4078-8C34-C9CAE0AAF741}" srcId="{5AD2CD14-B047-40EF-BD1B-B86FBB120452}" destId="{8307A0BA-B761-4725-8F8B-1A0CBAD30D1B}" srcOrd="6" destOrd="0" parTransId="{D3172CBF-0A02-4559-ADE1-0C08E4F4049C}" sibTransId="{8173DE38-9C6E-42E7-91A8-7133891A4B44}"/>
    <dgm:cxn modelId="{005A815F-5E41-43CA-840D-6470DFFC1C68}" srcId="{5AD2CD14-B047-40EF-BD1B-B86FBB120452}" destId="{C477F0EF-5B2A-487D-B611-13F82A57CAD6}" srcOrd="2" destOrd="0" parTransId="{689CBB6F-667A-40EA-8C0C-3AE9838DF094}" sibTransId="{51E0B45C-86FA-4A6D-8285-1B2762C14FC7}"/>
    <dgm:cxn modelId="{52652862-36D9-4AB1-9DFB-D67A34569C91}" type="presOf" srcId="{1B2E3BC9-E350-4D68-B372-BA9A9A59EEA2}" destId="{1E25FA38-70AC-45B7-899F-A0D4C3524289}" srcOrd="0" destOrd="1" presId="urn:microsoft.com/office/officeart/2005/8/layout/vList2"/>
    <dgm:cxn modelId="{1E928444-D5F4-4419-940C-EEF89A62B9ED}" type="presOf" srcId="{659EBF2E-CC39-4E5E-B4E2-4384AAC13544}" destId="{1E25FA38-70AC-45B7-899F-A0D4C3524289}" srcOrd="0" destOrd="5" presId="urn:microsoft.com/office/officeart/2005/8/layout/vList2"/>
    <dgm:cxn modelId="{341F058E-8F0D-41BE-9251-BF03984DC002}" srcId="{5AD2CD14-B047-40EF-BD1B-B86FBB120452}" destId="{5AC527AC-513B-48D4-9E4B-39051FCBECDB}" srcOrd="4" destOrd="0" parTransId="{BBBAB70E-888F-40C1-8034-B0E3EFB024A6}" sibTransId="{AA82476F-2E5F-44A6-8BED-6886419880E1}"/>
    <dgm:cxn modelId="{BC25B897-41B3-4BA0-AFC3-0E8A3CE450DB}" type="presOf" srcId="{5AC527AC-513B-48D4-9E4B-39051FCBECDB}" destId="{1E25FA38-70AC-45B7-899F-A0D4C3524289}" srcOrd="0" destOrd="4" presId="urn:microsoft.com/office/officeart/2005/8/layout/vList2"/>
    <dgm:cxn modelId="{EB6DF49C-6B7B-4EE7-A1CC-80FB05A9847E}" type="presOf" srcId="{8307A0BA-B761-4725-8F8B-1A0CBAD30D1B}" destId="{1E25FA38-70AC-45B7-899F-A0D4C3524289}" srcOrd="0" destOrd="6"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3BB94AC8-3DDC-43E9-8897-AED726BEFDCD}" srcId="{5AD2CD14-B047-40EF-BD1B-B86FBB120452}" destId="{7F47FCE7-E4D8-4225-9FBD-FE3ED913B4BB}" srcOrd="7" destOrd="0" parTransId="{21DF89FE-5428-4B40-ABBC-4C9B1AF227A0}" sibTransId="{81F123A5-8F87-4DE9-A30C-3773E0144D0C}"/>
    <dgm:cxn modelId="{8532B6D2-E3CC-4C9A-9F88-DFB6F4FDC755}" srcId="{5AD2CD14-B047-40EF-BD1B-B86FBB120452}" destId="{659EBF2E-CC39-4E5E-B4E2-4384AAC13544}" srcOrd="5" destOrd="0" parTransId="{9B19C477-3F4D-4BB4-8E07-539DCD345722}" sibTransId="{404929C6-26E3-4DC6-BBB5-7E89333513D9}"/>
    <dgm:cxn modelId="{01F8E4E4-94C2-4065-B2D9-1038D73869C6}" srcId="{5AD2CD14-B047-40EF-BD1B-B86FBB120452}" destId="{E16D772D-C89F-4C8A-8EE3-B7880CBAADF9}" srcOrd="3" destOrd="0" parTransId="{A2D8355A-7736-43BF-9010-A62D8776DFC6}" sibTransId="{D80124E5-4364-47E3-8D06-FF5AD3BFD1CA}"/>
    <dgm:cxn modelId="{746E00EB-D12C-4CCE-8137-00C13A06EADB}" srcId="{5AD2CD14-B047-40EF-BD1B-B86FBB120452}" destId="{031DF046-BE2B-4750-A8FA-0AA8E3B9FD8E}" srcOrd="8" destOrd="0" parTransId="{031A99FE-68C9-487C-82FE-5FF74BDE5A9F}" sibTransId="{B3C8ACBE-3D76-4953-8C36-A0B2D29E60D3}"/>
    <dgm:cxn modelId="{5B9687ED-2B17-4FE8-A8EB-877EE4FE0367}" type="presOf" srcId="{CAFE88C1-2DB7-4C0A-9876-C9D199C8B7EC}" destId="{1E25FA38-70AC-45B7-899F-A0D4C3524289}" srcOrd="0" destOrd="0" presId="urn:microsoft.com/office/officeart/2005/8/layout/vList2"/>
    <dgm:cxn modelId="{06538DF0-E21B-4A5F-BDA4-DA6494FD9F18}" type="presOf" srcId="{C477F0EF-5B2A-487D-B611-13F82A57CAD6}" destId="{1E25FA38-70AC-45B7-899F-A0D4C3524289}" srcOrd="0" destOrd="2" presId="urn:microsoft.com/office/officeart/2005/8/layout/vList2"/>
    <dgm:cxn modelId="{5387E5F5-92A7-493B-8DD2-02165378A5DD}" type="presOf" srcId="{7F47FCE7-E4D8-4225-9FBD-FE3ED913B4BB}" destId="{1E25FA38-70AC-45B7-899F-A0D4C3524289}" srcOrd="0" destOrd="7"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E-MAIL:</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29BBEC6C-8F62-4858-93D5-DD4B86F9F0FE}">
      <dgm:prSet phldrT="[Texto]" custT="1"/>
      <dgm:spPr/>
      <dgm:t>
        <a:bodyPr/>
        <a:lstStyle/>
        <a:p>
          <a:r>
            <a:rPr lang="pt-BR" sz="2200" dirty="0"/>
            <a:t>TELEFONE:</a:t>
          </a:r>
        </a:p>
      </dgm:t>
    </dgm:pt>
    <dgm:pt modelId="{5568F11D-7F74-466D-9A20-66772856B099}" type="parTrans" cxnId="{0D665D27-1D1A-45D2-BA29-026AF31EEBEF}">
      <dgm:prSet/>
      <dgm:spPr/>
      <dgm:t>
        <a:bodyPr/>
        <a:lstStyle/>
        <a:p>
          <a:endParaRPr lang="pt-BR"/>
        </a:p>
      </dgm:t>
    </dgm:pt>
    <dgm:pt modelId="{5FF41D9E-F2D7-40D1-AE22-D2EF7565D658}" type="sibTrans" cxnId="{0D665D27-1D1A-45D2-BA29-026AF31EEBEF}">
      <dgm:prSet/>
      <dgm:spPr/>
      <dgm:t>
        <a:bodyPr/>
        <a:lstStyle/>
        <a:p>
          <a:endParaRPr lang="pt-BR"/>
        </a:p>
      </dgm:t>
    </dgm:pt>
    <dgm:pt modelId="{D905E124-6F38-4988-84AB-B183501612DE}">
      <dgm:prSet phldrT="[Texto]" custT="1"/>
      <dgm:spPr/>
      <dgm:t>
        <a:bodyPr anchor="ctr"/>
        <a:lstStyle/>
        <a:p>
          <a:pPr>
            <a:lnSpc>
              <a:spcPct val="100000"/>
            </a:lnSpc>
          </a:pPr>
          <a:r>
            <a:rPr lang="pt-BR" sz="2000" dirty="0"/>
            <a:t>Você poderá entrar em contato diretamente com as equipes de gestão das Unidades de Conservação. Consulte o telefone de cada Unidade pelo Guia de Áreas Protegidas: </a:t>
          </a:r>
          <a:r>
            <a:rPr lang="pt-BR" sz="2000" b="1" dirty="0"/>
            <a:t>guiadeareasprotegidas.sp.gov.br</a:t>
          </a:r>
          <a:r>
            <a:rPr lang="pt-BR" sz="2000" dirty="0"/>
            <a:t>; </a:t>
          </a:r>
          <a:endParaRPr lang="pt-BR" sz="2000" b="1" dirty="0"/>
        </a:p>
      </dgm:t>
    </dgm:pt>
    <dgm:pt modelId="{4EE53952-E4EF-4F1B-B844-CA7EA00F9B62}" type="parTrans" cxnId="{2CA60729-6F80-4787-A1E9-63753BC0E36A}">
      <dgm:prSet/>
      <dgm:spPr/>
      <dgm:t>
        <a:bodyPr/>
        <a:lstStyle/>
        <a:p>
          <a:endParaRPr lang="pt-BR"/>
        </a:p>
      </dgm:t>
    </dgm:pt>
    <dgm:pt modelId="{3825DF18-71F1-425D-8670-3D80A2D976EE}" type="sibTrans" cxnId="{2CA60729-6F80-4787-A1E9-63753BC0E36A}">
      <dgm:prSet/>
      <dgm:spPr/>
      <dgm:t>
        <a:bodyPr/>
        <a:lstStyle/>
        <a:p>
          <a:endParaRPr lang="pt-BR"/>
        </a:p>
      </dgm:t>
    </dgm:pt>
    <dgm:pt modelId="{8B44B990-FD10-481A-B6BD-9BB361A9B5E0}">
      <dgm:prSet phldrT="[Texto]" custT="1"/>
      <dgm:spPr/>
      <dgm:t>
        <a:bodyPr anchor="ctr"/>
        <a:lstStyle/>
        <a:p>
          <a:pPr>
            <a:lnSpc>
              <a:spcPct val="100000"/>
            </a:lnSpc>
          </a:pPr>
          <a:r>
            <a:rPr lang="pt-BR" sz="2000" dirty="0"/>
            <a:t>Nome ou Razão Social;</a:t>
          </a:r>
        </a:p>
      </dgm:t>
    </dgm:pt>
    <dgm:pt modelId="{2A9CABEB-EB2E-40F9-9E07-BC661C99DD54}" type="parTrans" cxnId="{B50AEC0A-C4AC-4F2D-8B7D-94C99AC98F0D}">
      <dgm:prSet/>
      <dgm:spPr/>
      <dgm:t>
        <a:bodyPr/>
        <a:lstStyle/>
        <a:p>
          <a:endParaRPr lang="pt-BR"/>
        </a:p>
      </dgm:t>
    </dgm:pt>
    <dgm:pt modelId="{EB416572-5037-4170-9F98-DD738B054C85}" type="sibTrans" cxnId="{B50AEC0A-C4AC-4F2D-8B7D-94C99AC98F0D}">
      <dgm:prSet/>
      <dgm:spPr/>
      <dgm:t>
        <a:bodyPr/>
        <a:lstStyle/>
        <a:p>
          <a:endParaRPr lang="pt-BR"/>
        </a:p>
      </dgm:t>
    </dgm:pt>
    <dgm:pt modelId="{784B3E24-0BE9-4709-9E0B-2928BC8B1470}">
      <dgm:prSet phldrT="[Texto]" custT="1"/>
      <dgm:spPr/>
      <dgm:t>
        <a:bodyPr anchor="ctr"/>
        <a:lstStyle/>
        <a:p>
          <a:pPr>
            <a:lnSpc>
              <a:spcPct val="100000"/>
            </a:lnSpc>
          </a:pPr>
          <a:r>
            <a:rPr lang="pt-BR" sz="2000" dirty="0"/>
            <a:t>CPF ou CNPJ;</a:t>
          </a:r>
        </a:p>
      </dgm:t>
    </dgm:pt>
    <dgm:pt modelId="{28839792-2ABD-4E37-836F-B9C0236FF0AD}" type="parTrans" cxnId="{6A34B501-DD67-4BD8-9859-7C13A2DDB5F8}">
      <dgm:prSet/>
      <dgm:spPr/>
      <dgm:t>
        <a:bodyPr/>
        <a:lstStyle/>
        <a:p>
          <a:endParaRPr lang="pt-BR"/>
        </a:p>
      </dgm:t>
    </dgm:pt>
    <dgm:pt modelId="{2FDE08CE-5DF5-48B3-8971-D2F363C0907A}" type="sibTrans" cxnId="{6A34B501-DD67-4BD8-9859-7C13A2DDB5F8}">
      <dgm:prSet/>
      <dgm:spPr/>
      <dgm:t>
        <a:bodyPr/>
        <a:lstStyle/>
        <a:p>
          <a:endParaRPr lang="pt-BR"/>
        </a:p>
      </dgm:t>
    </dgm:pt>
    <dgm:pt modelId="{929CB9C9-7D59-4F33-8104-59FD281F9861}">
      <dgm:prSet phldrT="[Texto]" custT="1"/>
      <dgm:spPr/>
      <dgm:t>
        <a:bodyPr anchor="ctr"/>
        <a:lstStyle/>
        <a:p>
          <a:pPr>
            <a:lnSpc>
              <a:spcPct val="100000"/>
            </a:lnSpc>
          </a:pPr>
          <a:r>
            <a:rPr lang="pt-BR" sz="2000" dirty="0"/>
            <a:t>Número do Processo no Sistema E-Ambiente ou Código de Cadastro.</a:t>
          </a:r>
        </a:p>
      </dgm:t>
    </dgm:pt>
    <dgm:pt modelId="{8FB8732E-A666-49A2-92BA-DC523055A2BB}" type="parTrans" cxnId="{198E8DDB-B088-4249-9441-479452C2A090}">
      <dgm:prSet/>
      <dgm:spPr/>
      <dgm:t>
        <a:bodyPr/>
        <a:lstStyle/>
        <a:p>
          <a:endParaRPr lang="pt-BR"/>
        </a:p>
      </dgm:t>
    </dgm:pt>
    <dgm:pt modelId="{28F6FEE0-54AC-4633-98F1-9F9F4005BB09}" type="sibTrans" cxnId="{198E8DDB-B088-4249-9441-479452C2A090}">
      <dgm:prSet/>
      <dgm:spPr/>
      <dgm:t>
        <a:bodyPr/>
        <a:lstStyle/>
        <a:p>
          <a:endParaRPr lang="pt-BR"/>
        </a:p>
      </dgm:t>
    </dgm:pt>
    <dgm:pt modelId="{20262C10-7341-497C-9685-B4A82604D456}">
      <dgm:prSet phldrT="[Texto]" custT="1"/>
      <dgm:spPr/>
      <dgm:t>
        <a:bodyPr anchor="ctr"/>
        <a:lstStyle/>
        <a:p>
          <a:pPr>
            <a:lnSpc>
              <a:spcPct val="100000"/>
            </a:lnSpc>
          </a:pPr>
          <a:r>
            <a:rPr lang="pt-BR" sz="2000" dirty="0"/>
            <a:t>Envie sua dúvida ou solicitação para </a:t>
          </a:r>
          <a:r>
            <a:rPr lang="pt-BR" sz="2000" dirty="0">
              <a:hlinkClick xmlns:r="http://schemas.openxmlformats.org/officeDocument/2006/relationships" r:id="rId1"/>
            </a:rPr>
            <a:t>parcerias@fflorestal.sp.gov.br</a:t>
          </a:r>
          <a:r>
            <a:rPr lang="pt-BR" sz="2000" dirty="0"/>
            <a:t>, informando:</a:t>
          </a:r>
        </a:p>
      </dgm:t>
    </dgm:pt>
    <dgm:pt modelId="{5CDC6180-F70C-457C-B106-14CEA27DF2CE}" type="parTrans" cxnId="{889B055B-DFE9-43B6-99EA-DF5FE438FDEE}">
      <dgm:prSet/>
      <dgm:spPr/>
      <dgm:t>
        <a:bodyPr/>
        <a:lstStyle/>
        <a:p>
          <a:endParaRPr lang="pt-BR"/>
        </a:p>
      </dgm:t>
    </dgm:pt>
    <dgm:pt modelId="{32839434-7BB7-4DFD-B0C8-4407C7C32568}" type="sibTrans" cxnId="{889B055B-DFE9-43B6-99EA-DF5FE438FDEE}">
      <dgm:prSet/>
      <dgm:spPr/>
      <dgm:t>
        <a:bodyPr/>
        <a:lstStyle/>
        <a:p>
          <a:endParaRPr lang="pt-BR"/>
        </a:p>
      </dgm:t>
    </dgm:pt>
    <dgm:pt modelId="{A2FE6024-DEEA-4920-BA09-ACB05111BD57}">
      <dgm:prSet phldrT="[Texto]" custT="1"/>
      <dgm:spPr/>
      <dgm:t>
        <a:bodyPr anchor="ctr"/>
        <a:lstStyle/>
        <a:p>
          <a:pPr>
            <a:lnSpc>
              <a:spcPct val="100000"/>
            </a:lnSpc>
          </a:pPr>
          <a:r>
            <a:rPr lang="pt-BR" sz="2000" dirty="0"/>
            <a:t>Você também poderá entrar em contato com a equipe da sede da Fundação Florestal: </a:t>
          </a:r>
          <a:r>
            <a:rPr lang="pt-BR" sz="2000" b="1" dirty="0"/>
            <a:t>(11) 2997-5000 </a:t>
          </a:r>
          <a:r>
            <a:rPr lang="pt-BR" sz="2000" dirty="0"/>
            <a:t>– Solicitar transferência para o ramal do Núcleo de Negócios e Parcerias para Sustentabilidade (NNPS/FF).</a:t>
          </a:r>
        </a:p>
      </dgm:t>
    </dgm:pt>
    <dgm:pt modelId="{D613BEDB-B0F4-4C53-A7E2-C988A84EC62E}" type="parTrans" cxnId="{4160ED45-C2BC-4B25-9183-02E865C3FAED}">
      <dgm:prSet/>
      <dgm:spPr/>
      <dgm:t>
        <a:bodyPr/>
        <a:lstStyle/>
        <a:p>
          <a:endParaRPr lang="pt-BR"/>
        </a:p>
      </dgm:t>
    </dgm:pt>
    <dgm:pt modelId="{D64BAD15-1558-446B-9753-FCC4407B8824}" type="sibTrans" cxnId="{4160ED45-C2BC-4B25-9183-02E865C3FAED}">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2" custScaleY="51179" custLinFactNeighborY="8340">
        <dgm:presLayoutVars>
          <dgm:chMax val="0"/>
          <dgm:bulletEnabled val="1"/>
        </dgm:presLayoutVars>
      </dgm:prSet>
      <dgm:spPr/>
    </dgm:pt>
    <dgm:pt modelId="{1E25FA38-70AC-45B7-899F-A0D4C3524289}" type="pres">
      <dgm:prSet presAssocID="{5AD2CD14-B047-40EF-BD1B-B86FBB120452}" presName="childText" presStyleLbl="revTx" presStyleIdx="0" presStyleCnt="2" custScaleY="119416">
        <dgm:presLayoutVars>
          <dgm:bulletEnabled val="1"/>
        </dgm:presLayoutVars>
      </dgm:prSet>
      <dgm:spPr/>
    </dgm:pt>
    <dgm:pt modelId="{4AEB1761-3D19-4E7D-8B78-3A0CA599A9BE}" type="pres">
      <dgm:prSet presAssocID="{29BBEC6C-8F62-4858-93D5-DD4B86F9F0FE}" presName="parentText" presStyleLbl="node1" presStyleIdx="1" presStyleCnt="2" custScaleY="54940">
        <dgm:presLayoutVars>
          <dgm:chMax val="0"/>
          <dgm:bulletEnabled val="1"/>
        </dgm:presLayoutVars>
      </dgm:prSet>
      <dgm:spPr/>
    </dgm:pt>
    <dgm:pt modelId="{C0A3E38C-DB84-4D0F-BE67-2145DFE5DCD2}" type="pres">
      <dgm:prSet presAssocID="{29BBEC6C-8F62-4858-93D5-DD4B86F9F0FE}" presName="childText" presStyleLbl="revTx" presStyleIdx="1" presStyleCnt="2" custScaleY="112391" custLinFactNeighborY="13541">
        <dgm:presLayoutVars>
          <dgm:bulletEnabled val="1"/>
        </dgm:presLayoutVars>
      </dgm:prSet>
      <dgm:spPr/>
    </dgm:pt>
  </dgm:ptLst>
  <dgm:cxnLst>
    <dgm:cxn modelId="{6A34B501-DD67-4BD8-9859-7C13A2DDB5F8}" srcId="{5AD2CD14-B047-40EF-BD1B-B86FBB120452}" destId="{784B3E24-0BE9-4709-9E0B-2928BC8B1470}" srcOrd="2" destOrd="0" parTransId="{28839792-2ABD-4E37-836F-B9C0236FF0AD}" sibTransId="{2FDE08CE-5DF5-48B3-8971-D2F363C0907A}"/>
    <dgm:cxn modelId="{B50AEC0A-C4AC-4F2D-8B7D-94C99AC98F0D}" srcId="{5AD2CD14-B047-40EF-BD1B-B86FBB120452}" destId="{8B44B990-FD10-481A-B6BD-9BB361A9B5E0}" srcOrd="1" destOrd="0" parTransId="{2A9CABEB-EB2E-40F9-9E07-BC661C99DD54}" sibTransId="{EB416572-5037-4170-9F98-DD738B054C85}"/>
    <dgm:cxn modelId="{FA5CBE26-7000-44EA-864D-193FC13647F5}" type="presOf" srcId="{D905E124-6F38-4988-84AB-B183501612DE}" destId="{C0A3E38C-DB84-4D0F-BE67-2145DFE5DCD2}" srcOrd="0" destOrd="0" presId="urn:microsoft.com/office/officeart/2005/8/layout/vList2"/>
    <dgm:cxn modelId="{0D665D27-1D1A-45D2-BA29-026AF31EEBEF}" srcId="{780E6255-B1A9-4781-B82F-2B8FC71F95EB}" destId="{29BBEC6C-8F62-4858-93D5-DD4B86F9F0FE}" srcOrd="1" destOrd="0" parTransId="{5568F11D-7F74-466D-9A20-66772856B099}" sibTransId="{5FF41D9E-F2D7-40D1-AE22-D2EF7565D658}"/>
    <dgm:cxn modelId="{2CA60729-6F80-4787-A1E9-63753BC0E36A}" srcId="{29BBEC6C-8F62-4858-93D5-DD4B86F9F0FE}" destId="{D905E124-6F38-4988-84AB-B183501612DE}" srcOrd="0" destOrd="0" parTransId="{4EE53952-E4EF-4F1B-B844-CA7EA00F9B62}" sibTransId="{3825DF18-71F1-425D-8670-3D80A2D976EE}"/>
    <dgm:cxn modelId="{889B055B-DFE9-43B6-99EA-DF5FE438FDEE}" srcId="{5AD2CD14-B047-40EF-BD1B-B86FBB120452}" destId="{20262C10-7341-497C-9685-B4A82604D456}" srcOrd="0" destOrd="0" parTransId="{5CDC6180-F70C-457C-B106-14CEA27DF2CE}" sibTransId="{32839434-7BB7-4DFD-B0C8-4407C7C32568}"/>
    <dgm:cxn modelId="{4160ED45-C2BC-4B25-9183-02E865C3FAED}" srcId="{29BBEC6C-8F62-4858-93D5-DD4B86F9F0FE}" destId="{A2FE6024-DEEA-4920-BA09-ACB05111BD57}" srcOrd="1" destOrd="0" parTransId="{D613BEDB-B0F4-4C53-A7E2-C988A84EC62E}" sibTransId="{D64BAD15-1558-446B-9753-FCC4407B8824}"/>
    <dgm:cxn modelId="{50B8BF6D-D8CA-4B43-9D67-7386EF13E336}" type="presOf" srcId="{A2FE6024-DEEA-4920-BA09-ACB05111BD57}" destId="{C0A3E38C-DB84-4D0F-BE67-2145DFE5DCD2}" srcOrd="0" destOrd="1" presId="urn:microsoft.com/office/officeart/2005/8/layout/vList2"/>
    <dgm:cxn modelId="{6E554F74-E454-45AA-932B-4626F7C1C03C}" type="presOf" srcId="{20262C10-7341-497C-9685-B4A82604D456}" destId="{1E25FA38-70AC-45B7-899F-A0D4C3524289}" srcOrd="0" destOrd="0" presId="urn:microsoft.com/office/officeart/2005/8/layout/vList2"/>
    <dgm:cxn modelId="{49E9C37A-A7A0-4A8E-97BE-5099E349C1C7}" type="presOf" srcId="{784B3E24-0BE9-4709-9E0B-2928BC8B1470}" destId="{1E25FA38-70AC-45B7-899F-A0D4C3524289}" srcOrd="0" destOrd="2"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779B51C5-BF44-4B8C-B7B5-2B803380E72F}" type="presOf" srcId="{929CB9C9-7D59-4F33-8104-59FD281F9861}" destId="{1E25FA38-70AC-45B7-899F-A0D4C3524289}" srcOrd="0" destOrd="3" presId="urn:microsoft.com/office/officeart/2005/8/layout/vList2"/>
    <dgm:cxn modelId="{11EA9ECB-3232-4242-9047-227E62112784}" type="presOf" srcId="{29BBEC6C-8F62-4858-93D5-DD4B86F9F0FE}" destId="{4AEB1761-3D19-4E7D-8B78-3A0CA599A9BE}" srcOrd="0" destOrd="0" presId="urn:microsoft.com/office/officeart/2005/8/layout/vList2"/>
    <dgm:cxn modelId="{198E8DDB-B088-4249-9441-479452C2A090}" srcId="{5AD2CD14-B047-40EF-BD1B-B86FBB120452}" destId="{929CB9C9-7D59-4F33-8104-59FD281F9861}" srcOrd="3" destOrd="0" parTransId="{8FB8732E-A666-49A2-92BA-DC523055A2BB}" sibTransId="{28F6FEE0-54AC-4633-98F1-9F9F4005BB09}"/>
    <dgm:cxn modelId="{5EE55BFE-D627-48AE-8736-3D5664DE874A}" type="presOf" srcId="{5AD2CD14-B047-40EF-BD1B-B86FBB120452}" destId="{6812DCEC-BE3C-4F21-A64F-E1AB1861ADA2}" srcOrd="0" destOrd="0" presId="urn:microsoft.com/office/officeart/2005/8/layout/vList2"/>
    <dgm:cxn modelId="{31813BFF-E6F7-4CA0-B033-554456F923C4}" type="presOf" srcId="{8B44B990-FD10-481A-B6BD-9BB361A9B5E0}" destId="{1E25FA38-70AC-45B7-899F-A0D4C3524289}" srcOrd="0" destOrd="1"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 modelId="{0C93066D-DEEC-46CF-9ECA-FE0016EC63FF}" type="presParOf" srcId="{8972079E-9CA7-4A8E-A5ED-61CFFC1A4793}" destId="{4AEB1761-3D19-4E7D-8B78-3A0CA599A9BE}" srcOrd="2" destOrd="0" presId="urn:microsoft.com/office/officeart/2005/8/layout/vList2"/>
    <dgm:cxn modelId="{AA50AEAE-6545-4FA1-B952-98710D3E4054}" type="presParOf" srcId="{8972079E-9CA7-4A8E-A5ED-61CFFC1A4793}" destId="{C0A3E38C-DB84-4D0F-BE67-2145DFE5DC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Cópia digitalizada de documento com foto do Representante Legal da Pessoa Jurídica;</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pPr>
          <a:r>
            <a:rPr lang="pt-BR" sz="2000" dirty="0"/>
            <a:t>Orientação: envie uma imagem legível do documento com foto (exemplo: RG, CNH) do Representante Legal da Pessoa Jurídica, por e-mail ou pelo Sistema E-Ambiente.</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29BBEC6C-8F62-4858-93D5-DD4B86F9F0FE}">
      <dgm:prSet phldrT="[Texto]" custT="1"/>
      <dgm:spPr/>
      <dgm:t>
        <a:bodyPr/>
        <a:lstStyle/>
        <a:p>
          <a:r>
            <a:rPr lang="pt-BR" sz="2200" dirty="0"/>
            <a:t>Cópia digitalizada do Contrato Social da Pessoa Jurídica, com objeto social adequado à atividade solicitada.</a:t>
          </a:r>
        </a:p>
      </dgm:t>
    </dgm:pt>
    <dgm:pt modelId="{5568F11D-7F74-466D-9A20-66772856B099}" type="parTrans" cxnId="{0D665D27-1D1A-45D2-BA29-026AF31EEBEF}">
      <dgm:prSet/>
      <dgm:spPr/>
      <dgm:t>
        <a:bodyPr/>
        <a:lstStyle/>
        <a:p>
          <a:endParaRPr lang="pt-BR"/>
        </a:p>
      </dgm:t>
    </dgm:pt>
    <dgm:pt modelId="{5FF41D9E-F2D7-40D1-AE22-D2EF7565D658}" type="sibTrans" cxnId="{0D665D27-1D1A-45D2-BA29-026AF31EEBEF}">
      <dgm:prSet/>
      <dgm:spPr/>
      <dgm:t>
        <a:bodyPr/>
        <a:lstStyle/>
        <a:p>
          <a:endParaRPr lang="pt-BR"/>
        </a:p>
      </dgm:t>
    </dgm:pt>
    <dgm:pt modelId="{D905E124-6F38-4988-84AB-B183501612DE}">
      <dgm:prSet phldrT="[Texto]" custT="1"/>
      <dgm:spPr/>
      <dgm:t>
        <a:bodyPr anchor="ctr"/>
        <a:lstStyle/>
        <a:p>
          <a:pPr>
            <a:lnSpc>
              <a:spcPct val="100000"/>
            </a:lnSpc>
          </a:pPr>
          <a:r>
            <a:rPr lang="pt-BR" sz="2000" dirty="0"/>
            <a:t>Orientação: se o Edital de Chamamento Público for, por exemplo, para cadastro de prestadores de serviços que comercializem alimentos e bebidas, o Contrato Social deverá ter em seu Objeto a “comercialização de alimentos e bebidas”*;</a:t>
          </a:r>
        </a:p>
      </dgm:t>
    </dgm:pt>
    <dgm:pt modelId="{4EE53952-E4EF-4F1B-B844-CA7EA00F9B62}" type="parTrans" cxnId="{2CA60729-6F80-4787-A1E9-63753BC0E36A}">
      <dgm:prSet/>
      <dgm:spPr/>
      <dgm:t>
        <a:bodyPr/>
        <a:lstStyle/>
        <a:p>
          <a:endParaRPr lang="pt-BR"/>
        </a:p>
      </dgm:t>
    </dgm:pt>
    <dgm:pt modelId="{3825DF18-71F1-425D-8670-3D80A2D976EE}" type="sibTrans" cxnId="{2CA60729-6F80-4787-A1E9-63753BC0E36A}">
      <dgm:prSet/>
      <dgm:spPr/>
      <dgm:t>
        <a:bodyPr/>
        <a:lstStyle/>
        <a:p>
          <a:endParaRPr lang="pt-BR"/>
        </a:p>
      </dgm:t>
    </dgm:pt>
    <dgm:pt modelId="{BCEF5AE6-C63F-4CF0-A6B4-C83C125F697F}">
      <dgm:prSet phldrT="[Texto]" custT="1"/>
      <dgm:spPr/>
      <dgm:t>
        <a:bodyPr anchor="ctr"/>
        <a:lstStyle/>
        <a:p>
          <a:pPr>
            <a:lnSpc>
              <a:spcPct val="100000"/>
            </a:lnSpc>
          </a:pPr>
          <a:r>
            <a:rPr lang="pt-BR" sz="2000" dirty="0"/>
            <a:t>Se o Contrato Social da sua empresa preencher este requisito, envie uma cópia digitalizada do documento por e-mail ou pelo Sistema E-Ambiente.</a:t>
          </a:r>
        </a:p>
      </dgm:t>
    </dgm:pt>
    <dgm:pt modelId="{FBD8DA09-E296-49A6-8F22-52A6638D6B68}" type="parTrans" cxnId="{BB099C2B-8F47-4BC9-86BF-E09273784DF7}">
      <dgm:prSet/>
      <dgm:spPr/>
      <dgm:t>
        <a:bodyPr/>
        <a:lstStyle/>
        <a:p>
          <a:endParaRPr lang="pt-BR"/>
        </a:p>
      </dgm:t>
    </dgm:pt>
    <dgm:pt modelId="{DEB041C9-7AED-4BF9-B34D-37ECF4E48EAA}" type="sibTrans" cxnId="{BB099C2B-8F47-4BC9-86BF-E09273784DF7}">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2" custScaleY="48622">
        <dgm:presLayoutVars>
          <dgm:chMax val="0"/>
          <dgm:bulletEnabled val="1"/>
        </dgm:presLayoutVars>
      </dgm:prSet>
      <dgm:spPr/>
    </dgm:pt>
    <dgm:pt modelId="{1E25FA38-70AC-45B7-899F-A0D4C3524289}" type="pres">
      <dgm:prSet presAssocID="{5AD2CD14-B047-40EF-BD1B-B86FBB120452}" presName="childText" presStyleLbl="revTx" presStyleIdx="0" presStyleCnt="2">
        <dgm:presLayoutVars>
          <dgm:bulletEnabled val="1"/>
        </dgm:presLayoutVars>
      </dgm:prSet>
      <dgm:spPr/>
    </dgm:pt>
    <dgm:pt modelId="{4AEB1761-3D19-4E7D-8B78-3A0CA599A9BE}" type="pres">
      <dgm:prSet presAssocID="{29BBEC6C-8F62-4858-93D5-DD4B86F9F0FE}" presName="parentText" presStyleLbl="node1" presStyleIdx="1" presStyleCnt="2" custScaleY="77214">
        <dgm:presLayoutVars>
          <dgm:chMax val="0"/>
          <dgm:bulletEnabled val="1"/>
        </dgm:presLayoutVars>
      </dgm:prSet>
      <dgm:spPr/>
    </dgm:pt>
    <dgm:pt modelId="{C0A3E38C-DB84-4D0F-BE67-2145DFE5DCD2}" type="pres">
      <dgm:prSet presAssocID="{29BBEC6C-8F62-4858-93D5-DD4B86F9F0FE}" presName="childText" presStyleLbl="revTx" presStyleIdx="1" presStyleCnt="2" custScaleY="110479">
        <dgm:presLayoutVars>
          <dgm:bulletEnabled val="1"/>
        </dgm:presLayoutVars>
      </dgm:prSet>
      <dgm:spPr/>
    </dgm:pt>
  </dgm:ptLst>
  <dgm:cxnLst>
    <dgm:cxn modelId="{29B2AB19-5726-4699-A04C-DDBDDED6FA6F}" type="presOf" srcId="{BCEF5AE6-C63F-4CF0-A6B4-C83C125F697F}" destId="{C0A3E38C-DB84-4D0F-BE67-2145DFE5DCD2}" srcOrd="0" destOrd="1" presId="urn:microsoft.com/office/officeart/2005/8/layout/vList2"/>
    <dgm:cxn modelId="{FA5CBE26-7000-44EA-864D-193FC13647F5}" type="presOf" srcId="{D905E124-6F38-4988-84AB-B183501612DE}" destId="{C0A3E38C-DB84-4D0F-BE67-2145DFE5DCD2}" srcOrd="0" destOrd="0" presId="urn:microsoft.com/office/officeart/2005/8/layout/vList2"/>
    <dgm:cxn modelId="{0D665D27-1D1A-45D2-BA29-026AF31EEBEF}" srcId="{780E6255-B1A9-4781-B82F-2B8FC71F95EB}" destId="{29BBEC6C-8F62-4858-93D5-DD4B86F9F0FE}" srcOrd="1" destOrd="0" parTransId="{5568F11D-7F74-466D-9A20-66772856B099}" sibTransId="{5FF41D9E-F2D7-40D1-AE22-D2EF7565D658}"/>
    <dgm:cxn modelId="{2CA60729-6F80-4787-A1E9-63753BC0E36A}" srcId="{29BBEC6C-8F62-4858-93D5-DD4B86F9F0FE}" destId="{D905E124-6F38-4988-84AB-B183501612DE}" srcOrd="0" destOrd="0" parTransId="{4EE53952-E4EF-4F1B-B844-CA7EA00F9B62}" sibTransId="{3825DF18-71F1-425D-8670-3D80A2D976EE}"/>
    <dgm:cxn modelId="{BB099C2B-8F47-4BC9-86BF-E09273784DF7}" srcId="{29BBEC6C-8F62-4858-93D5-DD4B86F9F0FE}" destId="{BCEF5AE6-C63F-4CF0-A6B4-C83C125F697F}" srcOrd="1" destOrd="0" parTransId="{FBD8DA09-E296-49A6-8F22-52A6638D6B68}" sibTransId="{DEB041C9-7AED-4BF9-B34D-37ECF4E48EAA}"/>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11EA9ECB-3232-4242-9047-227E62112784}" type="presOf" srcId="{29BBEC6C-8F62-4858-93D5-DD4B86F9F0FE}" destId="{4AEB1761-3D19-4E7D-8B78-3A0CA599A9BE}" srcOrd="0" destOrd="0"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 modelId="{0C93066D-DEEC-46CF-9ECA-FE0016EC63FF}" type="presParOf" srcId="{8972079E-9CA7-4A8E-A5ED-61CFFC1A4793}" destId="{4AEB1761-3D19-4E7D-8B78-3A0CA599A9BE}" srcOrd="2" destOrd="0" presId="urn:microsoft.com/office/officeart/2005/8/layout/vList2"/>
    <dgm:cxn modelId="{AA50AEAE-6545-4FA1-B952-98710D3E4054}" type="presParOf" srcId="{8972079E-9CA7-4A8E-A5ED-61CFFC1A4793}" destId="{C0A3E38C-DB84-4D0F-BE67-2145DFE5DC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Cópia digitalizada do comprovante de endereço da Pessoa Jurídica (últimos 3 meses).</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pPr>
          <a:r>
            <a:rPr lang="pt-BR" sz="2000" b="0" dirty="0"/>
            <a:t>Orientação: envie uma imagem legível do comprovante de endereço (exemplo: conta de energia elétrica, água, gás, telefone*) que consta no CNPJ da Pessoa Jurídica, por e-mail ou pelo Sistema E-Ambiente.  </a:t>
          </a:r>
          <a:r>
            <a:rPr lang="pt-BR" sz="2000" b="1" dirty="0"/>
            <a:t>Atenção: </a:t>
          </a:r>
          <a:r>
            <a:rPr lang="pt-BR" sz="2000" b="0" dirty="0"/>
            <a:t>o comprovante deverá ser atualizado (últimos 3 meses).</a:t>
          </a:r>
          <a:endParaRPr lang="pt-BR" sz="2000" dirty="0"/>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29BBEC6C-8F62-4858-93D5-DD4B86F9F0FE}">
      <dgm:prSet phldrT="[Texto]" custT="1"/>
      <dgm:spPr/>
      <dgm:t>
        <a:bodyPr/>
        <a:lstStyle/>
        <a:p>
          <a:r>
            <a:rPr lang="pt-BR" sz="2200" dirty="0"/>
            <a:t>Cópia digitalizada do Cadastro de Prestadores de Serviços Turísticos (</a:t>
          </a:r>
          <a:r>
            <a:rPr lang="pt-BR" sz="2200" dirty="0" err="1"/>
            <a:t>Cadastur</a:t>
          </a:r>
          <a:r>
            <a:rPr lang="pt-BR" sz="2200" dirty="0"/>
            <a:t>) junto ao Ministério do Turismo.</a:t>
          </a:r>
        </a:p>
      </dgm:t>
    </dgm:pt>
    <dgm:pt modelId="{5568F11D-7F74-466D-9A20-66772856B099}" type="parTrans" cxnId="{0D665D27-1D1A-45D2-BA29-026AF31EEBEF}">
      <dgm:prSet/>
      <dgm:spPr/>
      <dgm:t>
        <a:bodyPr/>
        <a:lstStyle/>
        <a:p>
          <a:endParaRPr lang="pt-BR"/>
        </a:p>
      </dgm:t>
    </dgm:pt>
    <dgm:pt modelId="{5FF41D9E-F2D7-40D1-AE22-D2EF7565D658}" type="sibTrans" cxnId="{0D665D27-1D1A-45D2-BA29-026AF31EEBEF}">
      <dgm:prSet/>
      <dgm:spPr/>
      <dgm:t>
        <a:bodyPr/>
        <a:lstStyle/>
        <a:p>
          <a:endParaRPr lang="pt-BR"/>
        </a:p>
      </dgm:t>
    </dgm:pt>
    <dgm:pt modelId="{D905E124-6F38-4988-84AB-B183501612DE}">
      <dgm:prSet phldrT="[Texto]" custT="1"/>
      <dgm:spPr/>
      <dgm:t>
        <a:bodyPr anchor="ctr"/>
        <a:lstStyle/>
        <a:p>
          <a:pPr>
            <a:lnSpc>
              <a:spcPct val="100000"/>
            </a:lnSpc>
          </a:pPr>
          <a:r>
            <a:rPr lang="pt-BR" sz="2000" b="0" dirty="0"/>
            <a:t>Orientação: envie uma cópia legível do </a:t>
          </a:r>
          <a:r>
            <a:rPr lang="pt-BR" sz="2000" b="0" dirty="0" err="1"/>
            <a:t>Cadastur</a:t>
          </a:r>
          <a:r>
            <a:rPr lang="pt-BR" sz="2000" b="0" dirty="0"/>
            <a:t> por e-mail ou pelo Sistema E-Ambiente;</a:t>
          </a:r>
          <a:endParaRPr lang="pt-BR" sz="2000" dirty="0"/>
        </a:p>
      </dgm:t>
    </dgm:pt>
    <dgm:pt modelId="{4EE53952-E4EF-4F1B-B844-CA7EA00F9B62}" type="parTrans" cxnId="{2CA60729-6F80-4787-A1E9-63753BC0E36A}">
      <dgm:prSet/>
      <dgm:spPr/>
      <dgm:t>
        <a:bodyPr/>
        <a:lstStyle/>
        <a:p>
          <a:endParaRPr lang="pt-BR"/>
        </a:p>
      </dgm:t>
    </dgm:pt>
    <dgm:pt modelId="{3825DF18-71F1-425D-8670-3D80A2D976EE}" type="sibTrans" cxnId="{2CA60729-6F80-4787-A1E9-63753BC0E36A}">
      <dgm:prSet/>
      <dgm:spPr/>
      <dgm:t>
        <a:bodyPr/>
        <a:lstStyle/>
        <a:p>
          <a:endParaRPr lang="pt-BR"/>
        </a:p>
      </dgm:t>
    </dgm:pt>
    <dgm:pt modelId="{E6C73B34-ACAA-44AE-9462-FF1255543692}">
      <dgm:prSet phldrT="[Texto]" custT="1"/>
      <dgm:spPr/>
      <dgm:t>
        <a:bodyPr anchor="ctr"/>
        <a:lstStyle/>
        <a:p>
          <a:pPr>
            <a:lnSpc>
              <a:spcPct val="100000"/>
            </a:lnSpc>
          </a:pPr>
          <a:r>
            <a:rPr lang="pt-BR" sz="2000" dirty="0"/>
            <a:t>Para realizar o seu </a:t>
          </a:r>
          <a:r>
            <a:rPr lang="pt-BR" sz="2000" dirty="0" err="1"/>
            <a:t>Cadastur</a:t>
          </a:r>
          <a:r>
            <a:rPr lang="pt-BR" sz="2000" dirty="0"/>
            <a:t>, acesse: </a:t>
          </a:r>
          <a:r>
            <a:rPr lang="pt-BR" sz="2000" b="0" dirty="0">
              <a:hlinkClick xmlns:r="http://schemas.openxmlformats.org/officeDocument/2006/relationships" r:id="rId1"/>
            </a:rPr>
            <a:t>https://www.gov.br/pt-br/servicos/cadastrar-prestadora-de-servico-turistico</a:t>
          </a:r>
          <a:r>
            <a:rPr lang="pt-BR" sz="2000" b="0" dirty="0"/>
            <a:t> (&gt; Iniciar &gt; Sou prestador &gt; Selecione uma atividade &gt; Siga as orientações sobre o preenchimento de cadastro e envio de documentação).</a:t>
          </a:r>
          <a:endParaRPr lang="pt-BR" sz="2000" dirty="0"/>
        </a:p>
      </dgm:t>
    </dgm:pt>
    <dgm:pt modelId="{F6A03E60-8AF1-423B-BD69-A94A4E2EF836}" type="parTrans" cxnId="{B98EFB78-3E3E-4263-B80C-398AF8E690CF}">
      <dgm:prSet/>
      <dgm:spPr/>
      <dgm:t>
        <a:bodyPr/>
        <a:lstStyle/>
        <a:p>
          <a:endParaRPr lang="pt-BR"/>
        </a:p>
      </dgm:t>
    </dgm:pt>
    <dgm:pt modelId="{21C7245F-662A-46FF-8337-6A5E1BA38D83}" type="sibTrans" cxnId="{B98EFB78-3E3E-4263-B80C-398AF8E690CF}">
      <dgm:prSet/>
      <dgm:spPr/>
      <dgm:t>
        <a:bodyPr/>
        <a:lstStyle/>
        <a:p>
          <a:endParaRPr lang="pt-BR"/>
        </a:p>
      </dgm:t>
    </dgm:pt>
    <dgm:pt modelId="{6CAEFF30-E02A-4D99-9DC4-0B01AF44A144}">
      <dgm:prSet phldrT="[Texto]" custT="1"/>
      <dgm:spPr/>
      <dgm:t>
        <a:bodyPr anchor="ctr"/>
        <a:lstStyle/>
        <a:p>
          <a:pPr>
            <a:lnSpc>
              <a:spcPct val="100000"/>
            </a:lnSpc>
          </a:pPr>
          <a:endParaRPr lang="pt-BR" sz="2000" dirty="0"/>
        </a:p>
      </dgm:t>
    </dgm:pt>
    <dgm:pt modelId="{D0699C38-E130-43DD-8B63-F08C9924CBCC}" type="parTrans" cxnId="{8243732F-CEEC-44ED-BE85-807D684DA9B0}">
      <dgm:prSet/>
      <dgm:spPr/>
      <dgm:t>
        <a:bodyPr/>
        <a:lstStyle/>
        <a:p>
          <a:endParaRPr lang="pt-BR"/>
        </a:p>
      </dgm:t>
    </dgm:pt>
    <dgm:pt modelId="{B505AEBB-5E40-49E8-9422-5A0F958964FE}" type="sibTrans" cxnId="{8243732F-CEEC-44ED-BE85-807D684DA9B0}">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2" custScaleY="63135"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2" custScaleY="127111">
        <dgm:presLayoutVars>
          <dgm:bulletEnabled val="1"/>
        </dgm:presLayoutVars>
      </dgm:prSet>
      <dgm:spPr/>
    </dgm:pt>
    <dgm:pt modelId="{4AEB1761-3D19-4E7D-8B78-3A0CA599A9BE}" type="pres">
      <dgm:prSet presAssocID="{29BBEC6C-8F62-4858-93D5-DD4B86F9F0FE}" presName="parentText" presStyleLbl="node1" presStyleIdx="1" presStyleCnt="2" custScaleY="77345">
        <dgm:presLayoutVars>
          <dgm:chMax val="0"/>
          <dgm:bulletEnabled val="1"/>
        </dgm:presLayoutVars>
      </dgm:prSet>
      <dgm:spPr/>
    </dgm:pt>
    <dgm:pt modelId="{C0A3E38C-DB84-4D0F-BE67-2145DFE5DCD2}" type="pres">
      <dgm:prSet presAssocID="{29BBEC6C-8F62-4858-93D5-DD4B86F9F0FE}" presName="childText" presStyleLbl="revTx" presStyleIdx="1" presStyleCnt="2" custScaleY="125782">
        <dgm:presLayoutVars>
          <dgm:bulletEnabled val="1"/>
        </dgm:presLayoutVars>
      </dgm:prSet>
      <dgm:spPr/>
    </dgm:pt>
  </dgm:ptLst>
  <dgm:cxnLst>
    <dgm:cxn modelId="{FA5CBE26-7000-44EA-864D-193FC13647F5}" type="presOf" srcId="{D905E124-6F38-4988-84AB-B183501612DE}" destId="{C0A3E38C-DB84-4D0F-BE67-2145DFE5DCD2}" srcOrd="0" destOrd="0" presId="urn:microsoft.com/office/officeart/2005/8/layout/vList2"/>
    <dgm:cxn modelId="{0D665D27-1D1A-45D2-BA29-026AF31EEBEF}" srcId="{780E6255-B1A9-4781-B82F-2B8FC71F95EB}" destId="{29BBEC6C-8F62-4858-93D5-DD4B86F9F0FE}" srcOrd="1" destOrd="0" parTransId="{5568F11D-7F74-466D-9A20-66772856B099}" sibTransId="{5FF41D9E-F2D7-40D1-AE22-D2EF7565D658}"/>
    <dgm:cxn modelId="{2CA60729-6F80-4787-A1E9-63753BC0E36A}" srcId="{29BBEC6C-8F62-4858-93D5-DD4B86F9F0FE}" destId="{D905E124-6F38-4988-84AB-B183501612DE}" srcOrd="0" destOrd="0" parTransId="{4EE53952-E4EF-4F1B-B844-CA7EA00F9B62}" sibTransId="{3825DF18-71F1-425D-8670-3D80A2D976EE}"/>
    <dgm:cxn modelId="{8243732F-CEEC-44ED-BE85-807D684DA9B0}" srcId="{5AD2CD14-B047-40EF-BD1B-B86FBB120452}" destId="{6CAEFF30-E02A-4D99-9DC4-0B01AF44A144}" srcOrd="1" destOrd="0" parTransId="{D0699C38-E130-43DD-8B63-F08C9924CBCC}" sibTransId="{B505AEBB-5E40-49E8-9422-5A0F958964FE}"/>
    <dgm:cxn modelId="{DCBD9765-69D2-4704-B6F7-C5D9E3EE6013}" type="presOf" srcId="{E6C73B34-ACAA-44AE-9462-FF1255543692}" destId="{C0A3E38C-DB84-4D0F-BE67-2145DFE5DCD2}" srcOrd="0" destOrd="1" presId="urn:microsoft.com/office/officeart/2005/8/layout/vList2"/>
    <dgm:cxn modelId="{B98EFB78-3E3E-4263-B80C-398AF8E690CF}" srcId="{29BBEC6C-8F62-4858-93D5-DD4B86F9F0FE}" destId="{E6C73B34-ACAA-44AE-9462-FF1255543692}" srcOrd="1" destOrd="0" parTransId="{F6A03E60-8AF1-423B-BD69-A94A4E2EF836}" sibTransId="{21C7245F-662A-46FF-8337-6A5E1BA38D83}"/>
    <dgm:cxn modelId="{E84A17AA-9DE4-463E-8C62-5C21691C7690}" srcId="{780E6255-B1A9-4781-B82F-2B8FC71F95EB}" destId="{5AD2CD14-B047-40EF-BD1B-B86FBB120452}" srcOrd="0" destOrd="0" parTransId="{00046ECF-54BC-4D8E-8436-4BE907FE7A74}" sibTransId="{36D5B56B-6534-4828-BB1A-97E20E5DDDB9}"/>
    <dgm:cxn modelId="{C409F4AF-02AE-40B5-991D-954303A3347A}" type="presOf" srcId="{6CAEFF30-E02A-4D99-9DC4-0B01AF44A144}" destId="{1E25FA38-70AC-45B7-899F-A0D4C3524289}" srcOrd="0" destOrd="1" presId="urn:microsoft.com/office/officeart/2005/8/layout/vList2"/>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11EA9ECB-3232-4242-9047-227E62112784}" type="presOf" srcId="{29BBEC6C-8F62-4858-93D5-DD4B86F9F0FE}" destId="{4AEB1761-3D19-4E7D-8B78-3A0CA599A9BE}" srcOrd="0" destOrd="0"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 modelId="{0C93066D-DEEC-46CF-9ECA-FE0016EC63FF}" type="presParOf" srcId="{8972079E-9CA7-4A8E-A5ED-61CFFC1A4793}" destId="{4AEB1761-3D19-4E7D-8B78-3A0CA599A9BE}" srcOrd="2" destOrd="0" presId="urn:microsoft.com/office/officeart/2005/8/layout/vList2"/>
    <dgm:cxn modelId="{AA50AEAE-6545-4FA1-B952-98710D3E4054}" type="presParOf" srcId="{8972079E-9CA7-4A8E-A5ED-61CFFC1A4793}" destId="{C0A3E38C-DB84-4D0F-BE67-2145DFE5DC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Termo de Compromisso de Gestão de Resíduos Sólidos.</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pPr>
          <a:r>
            <a:rPr lang="pt-BR" sz="2000" dirty="0"/>
            <a:t>Se o envio de documentos for por e-mail: leia o Termo na íntegra, assine ao final (forma eletrônica ou física) e envie o documento assinado para o e-mail indicado no Edital de Chamamento Público;</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29BBEC6C-8F62-4858-93D5-DD4B86F9F0FE}">
      <dgm:prSet phldrT="[Texto]" custT="1"/>
      <dgm:spPr/>
      <dgm:t>
        <a:bodyPr/>
        <a:lstStyle/>
        <a:p>
          <a:r>
            <a:rPr lang="pt-BR" sz="2200" dirty="0"/>
            <a:t>Termo de Responsabilidade e Conhecimento de Riscos.</a:t>
          </a:r>
        </a:p>
      </dgm:t>
    </dgm:pt>
    <dgm:pt modelId="{5568F11D-7F74-466D-9A20-66772856B099}" type="parTrans" cxnId="{0D665D27-1D1A-45D2-BA29-026AF31EEBEF}">
      <dgm:prSet/>
      <dgm:spPr/>
      <dgm:t>
        <a:bodyPr/>
        <a:lstStyle/>
        <a:p>
          <a:endParaRPr lang="pt-BR"/>
        </a:p>
      </dgm:t>
    </dgm:pt>
    <dgm:pt modelId="{5FF41D9E-F2D7-40D1-AE22-D2EF7565D658}" type="sibTrans" cxnId="{0D665D27-1D1A-45D2-BA29-026AF31EEBEF}">
      <dgm:prSet/>
      <dgm:spPr/>
      <dgm:t>
        <a:bodyPr/>
        <a:lstStyle/>
        <a:p>
          <a:endParaRPr lang="pt-BR"/>
        </a:p>
      </dgm:t>
    </dgm:pt>
    <dgm:pt modelId="{D905E124-6F38-4988-84AB-B183501612DE}">
      <dgm:prSet phldrT="[Texto]" custT="1"/>
      <dgm:spPr/>
      <dgm:t>
        <a:bodyPr anchor="ctr"/>
        <a:lstStyle/>
        <a:p>
          <a:pPr>
            <a:lnSpc>
              <a:spcPct val="100000"/>
            </a:lnSpc>
          </a:pPr>
          <a:r>
            <a:rPr lang="pt-BR" sz="2000" dirty="0"/>
            <a:t>Se o envio de documentos for por e-mail: leia o Termo na íntegra, assine ao final (forma eletrônica ou física) e envie o documento assinado para o e-mail indicado no Edital de Chamamento Público;</a:t>
          </a:r>
        </a:p>
      </dgm:t>
    </dgm:pt>
    <dgm:pt modelId="{4EE53952-E4EF-4F1B-B844-CA7EA00F9B62}" type="parTrans" cxnId="{2CA60729-6F80-4787-A1E9-63753BC0E36A}">
      <dgm:prSet/>
      <dgm:spPr/>
      <dgm:t>
        <a:bodyPr/>
        <a:lstStyle/>
        <a:p>
          <a:endParaRPr lang="pt-BR"/>
        </a:p>
      </dgm:t>
    </dgm:pt>
    <dgm:pt modelId="{3825DF18-71F1-425D-8670-3D80A2D976EE}" type="sibTrans" cxnId="{2CA60729-6F80-4787-A1E9-63753BC0E36A}">
      <dgm:prSet/>
      <dgm:spPr/>
      <dgm:t>
        <a:bodyPr/>
        <a:lstStyle/>
        <a:p>
          <a:endParaRPr lang="pt-BR"/>
        </a:p>
      </dgm:t>
    </dgm:pt>
    <dgm:pt modelId="{01E55840-45EA-4E80-BF63-C633E23B51FA}">
      <dgm:prSet phldrT="[Texto]" custT="1"/>
      <dgm:spPr/>
      <dgm:t>
        <a:bodyPr anchor="ctr"/>
        <a:lstStyle/>
        <a:p>
          <a:pPr>
            <a:lnSpc>
              <a:spcPct val="100000"/>
            </a:lnSpc>
          </a:pPr>
          <a:r>
            <a:rPr lang="pt-BR" sz="2000" dirty="0"/>
            <a:t>Se o envio de documentos for pelo Sistema E-Ambiente: leia o Termo na íntegra e clique no </a:t>
          </a:r>
          <a:r>
            <a:rPr lang="pt-BR" sz="2000" i="1" dirty="0" err="1"/>
            <a:t>checkbox</a:t>
          </a:r>
          <a:r>
            <a:rPr lang="pt-BR" sz="2000" i="1" dirty="0"/>
            <a:t> </a:t>
          </a:r>
          <a:r>
            <a:rPr lang="pt-BR" sz="2000" dirty="0"/>
            <a:t>ao final, declarando que concorda com o disposto no documento.</a:t>
          </a:r>
        </a:p>
      </dgm:t>
    </dgm:pt>
    <dgm:pt modelId="{D4AFA62F-4858-47C4-9E92-B50397338A41}" type="parTrans" cxnId="{298851CF-A36C-45A5-AFEA-6FC0CCDB92CC}">
      <dgm:prSet/>
      <dgm:spPr/>
      <dgm:t>
        <a:bodyPr/>
        <a:lstStyle/>
        <a:p>
          <a:endParaRPr lang="pt-BR"/>
        </a:p>
      </dgm:t>
    </dgm:pt>
    <dgm:pt modelId="{CA9A7F3F-846F-44F6-8B49-45B608C2A0D2}" type="sibTrans" cxnId="{298851CF-A36C-45A5-AFEA-6FC0CCDB92CC}">
      <dgm:prSet/>
      <dgm:spPr/>
      <dgm:t>
        <a:bodyPr/>
        <a:lstStyle/>
        <a:p>
          <a:endParaRPr lang="pt-BR"/>
        </a:p>
      </dgm:t>
    </dgm:pt>
    <dgm:pt modelId="{843D1783-A40B-4556-B89A-6038223E941B}">
      <dgm:prSet custT="1"/>
      <dgm:spPr/>
      <dgm:t>
        <a:bodyPr/>
        <a:lstStyle/>
        <a:p>
          <a:pPr>
            <a:lnSpc>
              <a:spcPct val="100000"/>
            </a:lnSpc>
          </a:pPr>
          <a:r>
            <a:rPr lang="pt-BR" sz="2000" dirty="0"/>
            <a:t>Se o envio de documentos for pelo Sistema E-Ambiente: leia o Termo na íntegra e clique no </a:t>
          </a:r>
          <a:r>
            <a:rPr lang="pt-BR" sz="2000" i="1" dirty="0" err="1"/>
            <a:t>checkbox</a:t>
          </a:r>
          <a:r>
            <a:rPr lang="pt-BR" sz="2000" dirty="0"/>
            <a:t> ao final, declarando que concorda com o disposto no documento.</a:t>
          </a:r>
        </a:p>
      </dgm:t>
    </dgm:pt>
    <dgm:pt modelId="{C016A616-FF50-43C6-9FBF-FF79F1A8EF7E}" type="parTrans" cxnId="{FA1EC83E-54DC-4CEE-964C-1BFCA039DCEE}">
      <dgm:prSet/>
      <dgm:spPr/>
      <dgm:t>
        <a:bodyPr/>
        <a:lstStyle/>
        <a:p>
          <a:endParaRPr lang="pt-BR"/>
        </a:p>
      </dgm:t>
    </dgm:pt>
    <dgm:pt modelId="{603117E5-8309-4FC8-BFF3-CAD7CD24F8FE}" type="sibTrans" cxnId="{FA1EC83E-54DC-4CEE-964C-1BFCA039DCEE}">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2" custScaleY="52944"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2" custScaleY="127111">
        <dgm:presLayoutVars>
          <dgm:bulletEnabled val="1"/>
        </dgm:presLayoutVars>
      </dgm:prSet>
      <dgm:spPr/>
    </dgm:pt>
    <dgm:pt modelId="{4AEB1761-3D19-4E7D-8B78-3A0CA599A9BE}" type="pres">
      <dgm:prSet presAssocID="{29BBEC6C-8F62-4858-93D5-DD4B86F9F0FE}" presName="parentText" presStyleLbl="node1" presStyleIdx="1" presStyleCnt="2" custScaleY="54472">
        <dgm:presLayoutVars>
          <dgm:chMax val="0"/>
          <dgm:bulletEnabled val="1"/>
        </dgm:presLayoutVars>
      </dgm:prSet>
      <dgm:spPr/>
    </dgm:pt>
    <dgm:pt modelId="{C0A3E38C-DB84-4D0F-BE67-2145DFE5DCD2}" type="pres">
      <dgm:prSet presAssocID="{29BBEC6C-8F62-4858-93D5-DD4B86F9F0FE}" presName="childText" presStyleLbl="revTx" presStyleIdx="1" presStyleCnt="2" custScaleY="101162" custLinFactNeighborY="13541">
        <dgm:presLayoutVars>
          <dgm:bulletEnabled val="1"/>
        </dgm:presLayoutVars>
      </dgm:prSet>
      <dgm:spPr/>
    </dgm:pt>
  </dgm:ptLst>
  <dgm:cxnLst>
    <dgm:cxn modelId="{FA5CBE26-7000-44EA-864D-193FC13647F5}" type="presOf" srcId="{D905E124-6F38-4988-84AB-B183501612DE}" destId="{C0A3E38C-DB84-4D0F-BE67-2145DFE5DCD2}" srcOrd="0" destOrd="0" presId="urn:microsoft.com/office/officeart/2005/8/layout/vList2"/>
    <dgm:cxn modelId="{0D665D27-1D1A-45D2-BA29-026AF31EEBEF}" srcId="{780E6255-B1A9-4781-B82F-2B8FC71F95EB}" destId="{29BBEC6C-8F62-4858-93D5-DD4B86F9F0FE}" srcOrd="1" destOrd="0" parTransId="{5568F11D-7F74-466D-9A20-66772856B099}" sibTransId="{5FF41D9E-F2D7-40D1-AE22-D2EF7565D658}"/>
    <dgm:cxn modelId="{2CA60729-6F80-4787-A1E9-63753BC0E36A}" srcId="{29BBEC6C-8F62-4858-93D5-DD4B86F9F0FE}" destId="{D905E124-6F38-4988-84AB-B183501612DE}" srcOrd="0" destOrd="0" parTransId="{4EE53952-E4EF-4F1B-B844-CA7EA00F9B62}" sibTransId="{3825DF18-71F1-425D-8670-3D80A2D976EE}"/>
    <dgm:cxn modelId="{FA1EC83E-54DC-4CEE-964C-1BFCA039DCEE}" srcId="{29BBEC6C-8F62-4858-93D5-DD4B86F9F0FE}" destId="{843D1783-A40B-4556-B89A-6038223E941B}" srcOrd="1" destOrd="0" parTransId="{C016A616-FF50-43C6-9FBF-FF79F1A8EF7E}" sibTransId="{603117E5-8309-4FC8-BFF3-CAD7CD24F8FE}"/>
    <dgm:cxn modelId="{AF5DE257-6FC6-4832-8523-3FBB4802E28F}" type="presOf" srcId="{843D1783-A40B-4556-B89A-6038223E941B}" destId="{C0A3E38C-DB84-4D0F-BE67-2145DFE5DCD2}" srcOrd="0" destOrd="1"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11EA9ECB-3232-4242-9047-227E62112784}" type="presOf" srcId="{29BBEC6C-8F62-4858-93D5-DD4B86F9F0FE}" destId="{4AEB1761-3D19-4E7D-8B78-3A0CA599A9BE}" srcOrd="0" destOrd="0" presId="urn:microsoft.com/office/officeart/2005/8/layout/vList2"/>
    <dgm:cxn modelId="{298851CF-A36C-45A5-AFEA-6FC0CCDB92CC}" srcId="{5AD2CD14-B047-40EF-BD1B-B86FBB120452}" destId="{01E55840-45EA-4E80-BF63-C633E23B51FA}" srcOrd="1" destOrd="0" parTransId="{D4AFA62F-4858-47C4-9E92-B50397338A41}" sibTransId="{CA9A7F3F-846F-44F6-8B49-45B608C2A0D2}"/>
    <dgm:cxn modelId="{A1C6CCE8-4227-4FA4-AB72-0B36CB245BA6}" type="presOf" srcId="{01E55840-45EA-4E80-BF63-C633E23B51FA}" destId="{1E25FA38-70AC-45B7-899F-A0D4C3524289}" srcOrd="0" destOrd="1"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 modelId="{0C93066D-DEEC-46CF-9ECA-FE0016EC63FF}" type="presParOf" srcId="{8972079E-9CA7-4A8E-A5ED-61CFFC1A4793}" destId="{4AEB1761-3D19-4E7D-8B78-3A0CA599A9BE}" srcOrd="2" destOrd="0" presId="urn:microsoft.com/office/officeart/2005/8/layout/vList2"/>
    <dgm:cxn modelId="{AA50AEAE-6545-4FA1-B952-98710D3E4054}" type="presParOf" srcId="{8972079E-9CA7-4A8E-A5ED-61CFFC1A4793}" destId="{C0A3E38C-DB84-4D0F-BE67-2145DFE5DC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dirty="0"/>
            <a:t>Declaração de Conhecimento das Condições Locais para Prestação do Serviço em Unidade de Conservação.</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pPr>
          <a:r>
            <a:rPr lang="pt-BR" sz="2000" dirty="0"/>
            <a:t>Se o envio de documentos for por e-mail: preencha os campos faltantes, assine ao final (forma eletrônica ou física) e envie o documento assinado para o e-mail indicado no Edital de Chamamento Público;</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01E55840-45EA-4E80-BF63-C633E23B51FA}">
      <dgm:prSet phldrT="[Texto]" custT="1"/>
      <dgm:spPr/>
      <dgm:t>
        <a:bodyPr anchor="ctr"/>
        <a:lstStyle/>
        <a:p>
          <a:pPr>
            <a:lnSpc>
              <a:spcPct val="100000"/>
            </a:lnSpc>
          </a:pPr>
          <a:r>
            <a:rPr lang="pt-BR" sz="2000" dirty="0"/>
            <a:t>Se o envio de documentos for pelo Sistema E-Ambiente: preencha os campos faltantes pelo sistema e clique no </a:t>
          </a:r>
          <a:r>
            <a:rPr lang="pt-BR" sz="2000" i="1" dirty="0" err="1"/>
            <a:t>checkbox</a:t>
          </a:r>
          <a:r>
            <a:rPr lang="pt-BR" sz="2000" dirty="0"/>
            <a:t> ao final, declarando que concorda com o disposto no documento.</a:t>
          </a:r>
        </a:p>
      </dgm:t>
    </dgm:pt>
    <dgm:pt modelId="{D4AFA62F-4858-47C4-9E92-B50397338A41}" type="parTrans" cxnId="{298851CF-A36C-45A5-AFEA-6FC0CCDB92CC}">
      <dgm:prSet/>
      <dgm:spPr/>
      <dgm:t>
        <a:bodyPr/>
        <a:lstStyle/>
        <a:p>
          <a:endParaRPr lang="pt-BR"/>
        </a:p>
      </dgm:t>
    </dgm:pt>
    <dgm:pt modelId="{CA9A7F3F-846F-44F6-8B49-45B608C2A0D2}" type="sibTrans" cxnId="{298851CF-A36C-45A5-AFEA-6FC0CCDB92CC}">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80005"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27111">
        <dgm:presLayoutVars>
          <dgm:bulletEnabled val="1"/>
        </dgm:presLayoutVars>
      </dgm:prSet>
      <dgm:spPr/>
    </dgm:pt>
  </dgm:ptLst>
  <dgm:cxnLst>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298851CF-A36C-45A5-AFEA-6FC0CCDB92CC}" srcId="{5AD2CD14-B047-40EF-BD1B-B86FBB120452}" destId="{01E55840-45EA-4E80-BF63-C633E23B51FA}" srcOrd="1" destOrd="0" parTransId="{D4AFA62F-4858-47C4-9E92-B50397338A41}" sibTransId="{CA9A7F3F-846F-44F6-8B49-45B608C2A0D2}"/>
    <dgm:cxn modelId="{A1C6CCE8-4227-4FA4-AB72-0B36CB245BA6}" type="presOf" srcId="{01E55840-45EA-4E80-BF63-C633E23B51FA}" destId="{1E25FA38-70AC-45B7-899F-A0D4C3524289}" srcOrd="0" destOrd="1"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r>
            <a:rPr lang="pt-BR" sz="2200" u="sng" dirty="0"/>
            <a:t>Somente para </a:t>
          </a:r>
          <a:r>
            <a:rPr lang="pt-BR" sz="2200" i="1" u="sng" dirty="0"/>
            <a:t>Food </a:t>
          </a:r>
          <a:r>
            <a:rPr lang="pt-BR" sz="2200" i="1" u="sng" dirty="0" err="1"/>
            <a:t>Trucks</a:t>
          </a:r>
          <a:r>
            <a:rPr lang="pt-BR" sz="2200" dirty="0"/>
            <a:t>: </a:t>
          </a:r>
        </a:p>
        <a:p>
          <a:r>
            <a:rPr lang="pt-BR" sz="2200" dirty="0"/>
            <a:t>Cópia digitalizada do Certificado de Licença do Corpo de Bombeiros (CLCB).</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marL="0" indent="0">
            <a:lnSpc>
              <a:spcPct val="100000"/>
            </a:lnSpc>
            <a:buNone/>
          </a:pPr>
          <a:r>
            <a:rPr lang="pt-BR" sz="2000" dirty="0"/>
            <a:t>Orientação: como o </a:t>
          </a:r>
          <a:r>
            <a:rPr lang="pt-BR" sz="2000" i="1" dirty="0"/>
            <a:t>Food </a:t>
          </a:r>
          <a:r>
            <a:rPr lang="pt-BR" sz="2000" i="1" dirty="0" err="1"/>
            <a:t>Truck</a:t>
          </a:r>
          <a:r>
            <a:rPr lang="pt-BR" sz="2000" dirty="0"/>
            <a:t> possui uma cozinha móvel, a utilização de energia elétrica, gás e produtos químicos deve ser corretamente planejada e executada. Dessa forma, deve ser apresentada uma cópia digitalizada do CLCB, para demonstrar que o </a:t>
          </a:r>
          <a:r>
            <a:rPr lang="pt-BR" sz="2000" i="1" dirty="0"/>
            <a:t>Food </a:t>
          </a:r>
          <a:r>
            <a:rPr lang="pt-BR" sz="2000" i="1" dirty="0" err="1"/>
            <a:t>Truck</a:t>
          </a:r>
          <a:r>
            <a:rPr lang="pt-BR" sz="2000" dirty="0"/>
            <a:t> atende às exigências quanto às medidas de segurança contra incêndios;</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01E55840-45EA-4E80-BF63-C633E23B51FA}">
      <dgm:prSet phldrT="[Texto]" custT="1"/>
      <dgm:spPr/>
      <dgm:t>
        <a:bodyPr anchor="ctr"/>
        <a:lstStyle/>
        <a:p>
          <a:pPr marL="228600" indent="0">
            <a:lnSpc>
              <a:spcPct val="100000"/>
            </a:lnSpc>
          </a:pPr>
          <a:r>
            <a:rPr lang="pt-BR" sz="2000" dirty="0"/>
            <a:t> No Estado de São Paulo, o CLCB pode ser solicitado pelo Via Fácil:</a:t>
          </a:r>
        </a:p>
      </dgm:t>
    </dgm:pt>
    <dgm:pt modelId="{D4AFA62F-4858-47C4-9E92-B50397338A41}" type="parTrans" cxnId="{298851CF-A36C-45A5-AFEA-6FC0CCDB92CC}">
      <dgm:prSet/>
      <dgm:spPr/>
      <dgm:t>
        <a:bodyPr/>
        <a:lstStyle/>
        <a:p>
          <a:endParaRPr lang="pt-BR"/>
        </a:p>
      </dgm:t>
    </dgm:pt>
    <dgm:pt modelId="{CA9A7F3F-846F-44F6-8B49-45B608C2A0D2}" type="sibTrans" cxnId="{298851CF-A36C-45A5-AFEA-6FC0CCDB92CC}">
      <dgm:prSet/>
      <dgm:spPr/>
      <dgm:t>
        <a:bodyPr/>
        <a:lstStyle/>
        <a:p>
          <a:endParaRPr lang="pt-BR"/>
        </a:p>
      </dgm:t>
    </dgm:pt>
    <dgm:pt modelId="{30B84441-5C6C-470E-B3E3-7E225E8A0DD8}">
      <dgm:prSet phldrT="[Texto]" custT="1"/>
      <dgm:spPr/>
      <dgm:t>
        <a:bodyPr anchor="ctr"/>
        <a:lstStyle/>
        <a:p>
          <a:pPr marL="228600" indent="0">
            <a:lnSpc>
              <a:spcPct val="100000"/>
            </a:lnSpc>
          </a:pPr>
          <a:r>
            <a:rPr lang="pt-BR" sz="2000" dirty="0"/>
            <a:t> https://viafacil2.policiamilitar.sp.gov.br/</a:t>
          </a:r>
        </a:p>
      </dgm:t>
    </dgm:pt>
    <dgm:pt modelId="{A4513036-4C83-4F59-A4BE-2A74586FD112}" type="parTrans" cxnId="{66E4973B-6F66-4C16-ABC3-AAB712CD91D0}">
      <dgm:prSet/>
      <dgm:spPr/>
      <dgm:t>
        <a:bodyPr/>
        <a:lstStyle/>
        <a:p>
          <a:endParaRPr lang="pt-BR"/>
        </a:p>
      </dgm:t>
    </dgm:pt>
    <dgm:pt modelId="{9F1AA3D3-DB09-43E2-AAA1-7424099DF34F}" type="sibTrans" cxnId="{66E4973B-6F66-4C16-ABC3-AAB712CD91D0}">
      <dgm:prSet/>
      <dgm:spPr/>
      <dgm:t>
        <a:bodyPr/>
        <a:lstStyle/>
        <a:p>
          <a:endParaRPr lang="pt-BR"/>
        </a:p>
      </dgm:t>
    </dgm:pt>
    <dgm:pt modelId="{86594A93-1639-4089-8D43-CA7694F35BD8}">
      <dgm:prSet phldrT="[Texto]" custT="1"/>
      <dgm:spPr/>
      <dgm:t>
        <a:bodyPr anchor="ctr"/>
        <a:lstStyle/>
        <a:p>
          <a:pPr marL="228600" indent="0">
            <a:lnSpc>
              <a:spcPct val="100000"/>
            </a:lnSpc>
          </a:pPr>
          <a:r>
            <a:rPr lang="pt-BR" sz="2000" dirty="0"/>
            <a:t> (&gt; Acesso do Cidadão &gt; Não possuo cadastro</a:t>
          </a:r>
        </a:p>
      </dgm:t>
    </dgm:pt>
    <dgm:pt modelId="{CB0170D3-8DA6-458B-A44B-52C663BC281E}" type="parTrans" cxnId="{201B0B0A-4269-4691-AA12-C5C1349F0114}">
      <dgm:prSet/>
      <dgm:spPr/>
      <dgm:t>
        <a:bodyPr/>
        <a:lstStyle/>
        <a:p>
          <a:endParaRPr lang="pt-BR"/>
        </a:p>
      </dgm:t>
    </dgm:pt>
    <dgm:pt modelId="{23BBDC64-4F6E-4D1E-967D-F5981AB238AE}" type="sibTrans" cxnId="{201B0B0A-4269-4691-AA12-C5C1349F0114}">
      <dgm:prSet/>
      <dgm:spPr/>
      <dgm:t>
        <a:bodyPr/>
        <a:lstStyle/>
        <a:p>
          <a:endParaRPr lang="pt-BR"/>
        </a:p>
      </dgm:t>
    </dgm:pt>
    <dgm:pt modelId="{55E210FF-382F-43F8-A9C0-ED6F296A02AB}">
      <dgm:prSet phldrT="[Texto]" custT="1"/>
      <dgm:spPr/>
      <dgm:t>
        <a:bodyPr anchor="ctr"/>
        <a:lstStyle/>
        <a:p>
          <a:pPr marL="228600" indent="0">
            <a:lnSpc>
              <a:spcPct val="100000"/>
            </a:lnSpc>
          </a:pPr>
          <a:r>
            <a:rPr lang="pt-BR" sz="2000" dirty="0"/>
            <a:t> As exigências quanto às medidas de segurança contra incêndios pode variar conforme o município.</a:t>
          </a:r>
        </a:p>
      </dgm:t>
    </dgm:pt>
    <dgm:pt modelId="{52D2CB48-4B0C-4695-8B60-C3B93A3CBB9C}" type="parTrans" cxnId="{666BF1B3-D95C-4B4B-9612-B6C74D52414B}">
      <dgm:prSet/>
      <dgm:spPr/>
      <dgm:t>
        <a:bodyPr/>
        <a:lstStyle/>
        <a:p>
          <a:endParaRPr lang="pt-BR"/>
        </a:p>
      </dgm:t>
    </dgm:pt>
    <dgm:pt modelId="{25BD2528-D71A-46AD-B1B6-535FE26EC278}" type="sibTrans" cxnId="{666BF1B3-D95C-4B4B-9612-B6C74D52414B}">
      <dgm:prSet/>
      <dgm:spPr/>
      <dgm:t>
        <a:bodyPr/>
        <a:lstStyle/>
        <a:p>
          <a:endParaRPr lang="pt-BR"/>
        </a:p>
      </dgm:t>
    </dgm:pt>
    <dgm:pt modelId="{3A60C4B2-DA24-4BB6-A06C-F694BA7CEED6}">
      <dgm:prSet phldrT="[Texto]" custT="1"/>
      <dgm:spPr/>
      <dgm:t>
        <a:bodyPr anchor="ctr"/>
        <a:lstStyle/>
        <a:p>
          <a:pPr marL="228600" indent="0">
            <a:lnSpc>
              <a:spcPct val="100000"/>
            </a:lnSpc>
          </a:pPr>
          <a:r>
            <a:rPr lang="pt-BR" sz="2000" dirty="0"/>
            <a:t> (&gt; Realizar o cadastro e seguir o trâmite para solicitação e obtenção do certificado);</a:t>
          </a:r>
        </a:p>
      </dgm:t>
    </dgm:pt>
    <dgm:pt modelId="{D81CD465-FEE3-4C07-BA89-DC011D557427}" type="parTrans" cxnId="{CC282B84-785B-45D0-BB41-FEE66874160D}">
      <dgm:prSet/>
      <dgm:spPr/>
      <dgm:t>
        <a:bodyPr/>
        <a:lstStyle/>
        <a:p>
          <a:endParaRPr lang="pt-BR"/>
        </a:p>
      </dgm:t>
    </dgm:pt>
    <dgm:pt modelId="{D34058C6-02E7-4DBE-A392-C444C456C012}" type="sibTrans" cxnId="{CC282B84-785B-45D0-BB41-FEE66874160D}">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102675"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11234">
        <dgm:presLayoutVars>
          <dgm:bulletEnabled val="1"/>
        </dgm:presLayoutVars>
      </dgm:prSet>
      <dgm:spPr/>
    </dgm:pt>
  </dgm:ptLst>
  <dgm:cxnLst>
    <dgm:cxn modelId="{201B0B0A-4269-4691-AA12-C5C1349F0114}" srcId="{5AD2CD14-B047-40EF-BD1B-B86FBB120452}" destId="{86594A93-1639-4089-8D43-CA7694F35BD8}" srcOrd="3" destOrd="0" parTransId="{CB0170D3-8DA6-458B-A44B-52C663BC281E}" sibTransId="{23BBDC64-4F6E-4D1E-967D-F5981AB238AE}"/>
    <dgm:cxn modelId="{66E4973B-6F66-4C16-ABC3-AAB712CD91D0}" srcId="{5AD2CD14-B047-40EF-BD1B-B86FBB120452}" destId="{30B84441-5C6C-470E-B3E3-7E225E8A0DD8}" srcOrd="2" destOrd="0" parTransId="{A4513036-4C83-4F59-A4BE-2A74586FD112}" sibTransId="{9F1AA3D3-DB09-43E2-AAA1-7424099DF34F}"/>
    <dgm:cxn modelId="{20358B40-F242-4009-AA4D-C24CC21A1B79}" type="presOf" srcId="{3A60C4B2-DA24-4BB6-A06C-F694BA7CEED6}" destId="{1E25FA38-70AC-45B7-899F-A0D4C3524289}" srcOrd="0" destOrd="4" presId="urn:microsoft.com/office/officeart/2005/8/layout/vList2"/>
    <dgm:cxn modelId="{34BBA546-504A-45FB-8D80-C22E1AFF529C}" type="presOf" srcId="{86594A93-1639-4089-8D43-CA7694F35BD8}" destId="{1E25FA38-70AC-45B7-899F-A0D4C3524289}" srcOrd="0" destOrd="3" presId="urn:microsoft.com/office/officeart/2005/8/layout/vList2"/>
    <dgm:cxn modelId="{CC282B84-785B-45D0-BB41-FEE66874160D}" srcId="{5AD2CD14-B047-40EF-BD1B-B86FBB120452}" destId="{3A60C4B2-DA24-4BB6-A06C-F694BA7CEED6}" srcOrd="4" destOrd="0" parTransId="{D81CD465-FEE3-4C07-BA89-DC011D557427}" sibTransId="{D34058C6-02E7-4DBE-A392-C444C456C012}"/>
    <dgm:cxn modelId="{2AFCA78A-ABE6-48A4-B7C2-2B927D520CB8}" type="presOf" srcId="{30B84441-5C6C-470E-B3E3-7E225E8A0DD8}" destId="{1E25FA38-70AC-45B7-899F-A0D4C3524289}" srcOrd="0" destOrd="2"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666BF1B3-D95C-4B4B-9612-B6C74D52414B}" srcId="{5AD2CD14-B047-40EF-BD1B-B86FBB120452}" destId="{55E210FF-382F-43F8-A9C0-ED6F296A02AB}" srcOrd="5" destOrd="0" parTransId="{52D2CB48-4B0C-4695-8B60-C3B93A3CBB9C}" sibTransId="{25BD2528-D71A-46AD-B1B6-535FE26EC278}"/>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298851CF-A36C-45A5-AFEA-6FC0CCDB92CC}" srcId="{5AD2CD14-B047-40EF-BD1B-B86FBB120452}" destId="{01E55840-45EA-4E80-BF63-C633E23B51FA}" srcOrd="1" destOrd="0" parTransId="{D4AFA62F-4858-47C4-9E92-B50397338A41}" sibTransId="{CA9A7F3F-846F-44F6-8B49-45B608C2A0D2}"/>
    <dgm:cxn modelId="{53138DD2-B7ED-4EF5-AE5C-EED1CE768B56}" type="presOf" srcId="{55E210FF-382F-43F8-A9C0-ED6F296A02AB}" destId="{1E25FA38-70AC-45B7-899F-A0D4C3524289}" srcOrd="0" destOrd="5" presId="urn:microsoft.com/office/officeart/2005/8/layout/vList2"/>
    <dgm:cxn modelId="{A1C6CCE8-4227-4FA4-AB72-0B36CB245BA6}" type="presOf" srcId="{01E55840-45EA-4E80-BF63-C633E23B51FA}" destId="{1E25FA38-70AC-45B7-899F-A0D4C3524289}" srcOrd="0" destOrd="1"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quando o serviço envolver a manipulação de alimentos</a:t>
          </a:r>
          <a:r>
            <a:rPr lang="pt-BR" sz="2200" dirty="0"/>
            <a:t>:</a:t>
          </a:r>
        </a:p>
        <a:p>
          <a:pPr>
            <a:lnSpc>
              <a:spcPct val="100000"/>
            </a:lnSpc>
          </a:pPr>
          <a:r>
            <a:rPr lang="pt-BR" sz="2200" dirty="0"/>
            <a:t>Cópia digitalizada do Certificado de Conclusão do Curso de Boas Práticas de Manipulação em Serviços de Alimentação, da Agência Nacional de Vigilância Sanitária (Anvisa).</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envie as cópias digitalizadas dos Certificados de </a:t>
          </a:r>
          <a:r>
            <a:rPr lang="pt-BR" sz="2000" b="1" dirty="0"/>
            <a:t>todos</a:t>
          </a:r>
          <a:r>
            <a:rPr lang="pt-BR" sz="2000" dirty="0"/>
            <a:t> os funcionários/colaboradores da Pessoa Jurídica que trabalharem com a manipulação de alimentos, por e-mail ou pelo Sistema E-Ambiente;</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01E55840-45EA-4E80-BF63-C633E23B51FA}">
      <dgm:prSet phldrT="[Texto]" custT="1"/>
      <dgm:spPr/>
      <dgm:t>
        <a:bodyPr anchor="ctr"/>
        <a:lstStyle/>
        <a:p>
          <a:pPr>
            <a:lnSpc>
              <a:spcPct val="100000"/>
            </a:lnSpc>
          </a:pPr>
          <a:r>
            <a:rPr lang="pt-BR" sz="2000" dirty="0"/>
            <a:t>Acesse: </a:t>
          </a:r>
          <a:r>
            <a:rPr lang="pt-BR" sz="2000" dirty="0">
              <a:hlinkClick xmlns:r="http://schemas.openxmlformats.org/officeDocument/2006/relationships" r:id="rId1"/>
            </a:rPr>
            <a:t>https://www.escolavirtual.gov.br/curso/287</a:t>
          </a:r>
          <a:r>
            <a:rPr lang="pt-BR" sz="2000" dirty="0"/>
            <a:t>;</a:t>
          </a:r>
        </a:p>
      </dgm:t>
    </dgm:pt>
    <dgm:pt modelId="{D4AFA62F-4858-47C4-9E92-B50397338A41}" type="parTrans" cxnId="{298851CF-A36C-45A5-AFEA-6FC0CCDB92CC}">
      <dgm:prSet/>
      <dgm:spPr/>
      <dgm:t>
        <a:bodyPr/>
        <a:lstStyle/>
        <a:p>
          <a:endParaRPr lang="pt-BR"/>
        </a:p>
      </dgm:t>
    </dgm:pt>
    <dgm:pt modelId="{CA9A7F3F-846F-44F6-8B49-45B608C2A0D2}" type="sibTrans" cxnId="{298851CF-A36C-45A5-AFEA-6FC0CCDB92CC}">
      <dgm:prSet/>
      <dgm:spPr/>
      <dgm:t>
        <a:bodyPr/>
        <a:lstStyle/>
        <a:p>
          <a:endParaRPr lang="pt-BR"/>
        </a:p>
      </dgm:t>
    </dgm:pt>
    <dgm:pt modelId="{55E210FF-382F-43F8-A9C0-ED6F296A02AB}">
      <dgm:prSet phldrT="[Texto]" custT="1"/>
      <dgm:spPr/>
      <dgm:t>
        <a:bodyPr anchor="ctr"/>
        <a:lstStyle/>
        <a:p>
          <a:pPr>
            <a:lnSpc>
              <a:spcPct val="100000"/>
            </a:lnSpc>
          </a:pPr>
          <a:r>
            <a:rPr lang="pt-BR" sz="2000" dirty="0"/>
            <a:t>O curso é on-line e possui 12 horas no total. Após o término, será emitido o Certificado digitalizado, cuja cópia deverá ser enviada por e-mail ou pelo Sistema E-Ambiente.</a:t>
          </a:r>
        </a:p>
      </dgm:t>
    </dgm:pt>
    <dgm:pt modelId="{52D2CB48-4B0C-4695-8B60-C3B93A3CBB9C}" type="parTrans" cxnId="{666BF1B3-D95C-4B4B-9612-B6C74D52414B}">
      <dgm:prSet/>
      <dgm:spPr/>
      <dgm:t>
        <a:bodyPr/>
        <a:lstStyle/>
        <a:p>
          <a:endParaRPr lang="pt-BR"/>
        </a:p>
      </dgm:t>
    </dgm:pt>
    <dgm:pt modelId="{25BD2528-D71A-46AD-B1B6-535FE26EC278}" type="sibTrans" cxnId="{666BF1B3-D95C-4B4B-9612-B6C74D52414B}">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102675" custLinFactNeighborY="1097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66928">
        <dgm:presLayoutVars>
          <dgm:bulletEnabled val="1"/>
        </dgm:presLayoutVars>
      </dgm:prSet>
      <dgm:spPr/>
    </dgm:pt>
  </dgm:ptLst>
  <dgm:cxnLst>
    <dgm:cxn modelId="{E84A17AA-9DE4-463E-8C62-5C21691C7690}" srcId="{780E6255-B1A9-4781-B82F-2B8FC71F95EB}" destId="{5AD2CD14-B047-40EF-BD1B-B86FBB120452}" srcOrd="0" destOrd="0" parTransId="{00046ECF-54BC-4D8E-8436-4BE907FE7A74}" sibTransId="{36D5B56B-6534-4828-BB1A-97E20E5DDDB9}"/>
    <dgm:cxn modelId="{666BF1B3-D95C-4B4B-9612-B6C74D52414B}" srcId="{5AD2CD14-B047-40EF-BD1B-B86FBB120452}" destId="{55E210FF-382F-43F8-A9C0-ED6F296A02AB}" srcOrd="2" destOrd="0" parTransId="{52D2CB48-4B0C-4695-8B60-C3B93A3CBB9C}" sibTransId="{25BD2528-D71A-46AD-B1B6-535FE26EC278}"/>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298851CF-A36C-45A5-AFEA-6FC0CCDB92CC}" srcId="{5AD2CD14-B047-40EF-BD1B-B86FBB120452}" destId="{01E55840-45EA-4E80-BF63-C633E23B51FA}" srcOrd="1" destOrd="0" parTransId="{D4AFA62F-4858-47C4-9E92-B50397338A41}" sibTransId="{CA9A7F3F-846F-44F6-8B49-45B608C2A0D2}"/>
    <dgm:cxn modelId="{53138DD2-B7ED-4EF5-AE5C-EED1CE768B56}" type="presOf" srcId="{55E210FF-382F-43F8-A9C0-ED6F296A02AB}" destId="{1E25FA38-70AC-45B7-899F-A0D4C3524289}" srcOrd="0" destOrd="2" presId="urn:microsoft.com/office/officeart/2005/8/layout/vList2"/>
    <dgm:cxn modelId="{A1C6CCE8-4227-4FA4-AB72-0B36CB245BA6}" type="presOf" srcId="{01E55840-45EA-4E80-BF63-C633E23B51FA}" destId="{1E25FA38-70AC-45B7-899F-A0D4C3524289}" srcOrd="0" destOrd="1" presId="urn:microsoft.com/office/officeart/2005/8/layout/vList2"/>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para </a:t>
          </a:r>
          <a:r>
            <a:rPr lang="pt-BR" sz="2200" i="1" u="sng" dirty="0"/>
            <a:t>Food </a:t>
          </a:r>
          <a:r>
            <a:rPr lang="pt-BR" sz="2200" i="1" u="sng" dirty="0" err="1"/>
            <a:t>Trucks</a:t>
          </a:r>
          <a:r>
            <a:rPr lang="pt-BR" sz="2200" dirty="0"/>
            <a:t>:</a:t>
          </a:r>
        </a:p>
        <a:p>
          <a:pPr>
            <a:lnSpc>
              <a:spcPct val="100000"/>
            </a:lnSpc>
          </a:pPr>
          <a:r>
            <a:rPr lang="pt-BR" sz="2200" dirty="0"/>
            <a:t>Cópia digitalizada da Carteira Nacional de Habilitação (CNH) de </a:t>
          </a:r>
          <a:r>
            <a:rPr lang="pt-BR" sz="2200" b="1" dirty="0"/>
            <a:t>todos</a:t>
          </a:r>
          <a:r>
            <a:rPr lang="pt-BR" sz="2200" dirty="0"/>
            <a:t> os funcionários/colaboradores da Pessoa Jurídica que irão dirigir o </a:t>
          </a:r>
          <a:r>
            <a:rPr lang="pt-BR" sz="2200" i="1" dirty="0"/>
            <a:t>Food </a:t>
          </a:r>
          <a:r>
            <a:rPr lang="pt-BR" sz="2200" i="1" dirty="0" err="1"/>
            <a:t>Truck</a:t>
          </a:r>
          <a:r>
            <a:rPr lang="pt-BR" sz="2200" dirty="0"/>
            <a:t>.</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pPr>
          <a:r>
            <a:rPr lang="pt-BR" sz="2000" dirty="0"/>
            <a:t>Orientação: envie uma imagem legível da CNH de </a:t>
          </a:r>
          <a:r>
            <a:rPr lang="pt-BR" sz="2000" b="1" dirty="0"/>
            <a:t>todos</a:t>
          </a:r>
          <a:r>
            <a:rPr lang="pt-BR" sz="2000" dirty="0"/>
            <a:t> os funcionários/colaboradores que irão dirigir o </a:t>
          </a:r>
          <a:r>
            <a:rPr lang="pt-BR" sz="2000" i="1" dirty="0"/>
            <a:t>Food </a:t>
          </a:r>
          <a:r>
            <a:rPr lang="pt-BR" sz="2000" i="1" dirty="0" err="1"/>
            <a:t>Truck</a:t>
          </a:r>
          <a:r>
            <a:rPr lang="pt-BR" sz="2000" i="1" dirty="0"/>
            <a:t>, </a:t>
          </a:r>
          <a:r>
            <a:rPr lang="pt-BR" sz="2000" dirty="0"/>
            <a:t>por e-mail ou pelo Sistema E-Ambiente;</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0FF55DDE-872A-4FE6-A11B-3C3C35493E27}">
      <dgm:prSet phldrT="[Texto]" custT="1"/>
      <dgm:spPr/>
      <dgm:t>
        <a:bodyPr anchor="ctr"/>
        <a:lstStyle/>
        <a:p>
          <a:pPr>
            <a:lnSpc>
              <a:spcPct val="100000"/>
            </a:lnSpc>
          </a:pPr>
          <a:r>
            <a:rPr lang="pt-BR" sz="2000" dirty="0"/>
            <a:t>Tal exigência é feita por questões de segurança, para garantir que todos os motoristas sejam habilitados.</a:t>
          </a:r>
        </a:p>
      </dgm:t>
    </dgm:pt>
    <dgm:pt modelId="{D3F82F91-2F7A-419A-A735-905CD39572B3}" type="parTrans" cxnId="{53EF6484-55B6-4F93-AEB1-691F47F0210C}">
      <dgm:prSet/>
      <dgm:spPr/>
      <dgm:t>
        <a:bodyPr/>
        <a:lstStyle/>
        <a:p>
          <a:endParaRPr lang="pt-BR"/>
        </a:p>
      </dgm:t>
    </dgm:pt>
    <dgm:pt modelId="{0594C5BE-7049-4169-89A2-6C92DC9991F0}" type="sibTrans" cxnId="{53EF6484-55B6-4F93-AEB1-691F47F0210C}">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102675" custLinFactNeighborX="-500" custLinFactNeighborY="-26128">
        <dgm:presLayoutVars>
          <dgm:chMax val="0"/>
          <dgm:bulletEnabled val="1"/>
        </dgm:presLayoutVars>
      </dgm:prSet>
      <dgm:spPr/>
    </dgm:pt>
    <dgm:pt modelId="{1E25FA38-70AC-45B7-899F-A0D4C3524289}" type="pres">
      <dgm:prSet presAssocID="{5AD2CD14-B047-40EF-BD1B-B86FBB120452}" presName="childText" presStyleLbl="revTx" presStyleIdx="0" presStyleCnt="1" custScaleY="166928" custLinFactNeighborX="-500" custLinFactNeighborY="-25487">
        <dgm:presLayoutVars>
          <dgm:bulletEnabled val="1"/>
        </dgm:presLayoutVars>
      </dgm:prSet>
      <dgm:spPr/>
    </dgm:pt>
  </dgm:ptLst>
  <dgm:cxnLst>
    <dgm:cxn modelId="{53EF6484-55B6-4F93-AEB1-691F47F0210C}" srcId="{5AD2CD14-B047-40EF-BD1B-B86FBB120452}" destId="{0FF55DDE-872A-4FE6-A11B-3C3C35493E27}" srcOrd="1" destOrd="0" parTransId="{D3F82F91-2F7A-419A-A735-905CD39572B3}" sibTransId="{0594C5BE-7049-4169-89A2-6C92DC9991F0}"/>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5B9687ED-2B17-4FE8-A8EB-877EE4FE0367}" type="presOf" srcId="{CAFE88C1-2DB7-4C0A-9876-C9D199C8B7EC}" destId="{1E25FA38-70AC-45B7-899F-A0D4C3524289}" srcOrd="0" destOrd="0" presId="urn:microsoft.com/office/officeart/2005/8/layout/vList2"/>
    <dgm:cxn modelId="{D077A3F6-AD52-4153-A5CF-EDCBAB556B5C}" type="presOf" srcId="{0FF55DDE-872A-4FE6-A11B-3C3C35493E27}" destId="{1E25FA38-70AC-45B7-899F-A0D4C3524289}" srcOrd="0" destOrd="1"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0E6255-B1A9-4781-B82F-2B8FC71F9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AD2CD14-B047-40EF-BD1B-B86FBB120452}">
      <dgm:prSet phldrT="[Texto]" custT="1"/>
      <dgm:spPr/>
      <dgm:t>
        <a:bodyPr/>
        <a:lstStyle/>
        <a:p>
          <a:pPr>
            <a:lnSpc>
              <a:spcPct val="100000"/>
            </a:lnSpc>
          </a:pPr>
          <a:r>
            <a:rPr lang="pt-BR" sz="2200" u="sng" dirty="0"/>
            <a:t>Somente para o serviço de comercialização de alimentos e bebidas</a:t>
          </a:r>
          <a:r>
            <a:rPr lang="pt-BR" sz="2200" dirty="0"/>
            <a:t>:</a:t>
          </a:r>
        </a:p>
        <a:p>
          <a:pPr>
            <a:lnSpc>
              <a:spcPct val="100000"/>
            </a:lnSpc>
          </a:pPr>
          <a:r>
            <a:rPr lang="pt-BR" sz="2200" dirty="0"/>
            <a:t>Cópia digitalizada do Alvará/Licença de Vigilância Sanitária emitido junto à Secretaria de Saúde do Município onde será prestado o serviço na Unidade de Conservação.</a:t>
          </a:r>
        </a:p>
      </dgm:t>
    </dgm:pt>
    <dgm:pt modelId="{00046ECF-54BC-4D8E-8436-4BE907FE7A74}" type="parTrans" cxnId="{E84A17AA-9DE4-463E-8C62-5C21691C7690}">
      <dgm:prSet/>
      <dgm:spPr/>
      <dgm:t>
        <a:bodyPr/>
        <a:lstStyle/>
        <a:p>
          <a:endParaRPr lang="pt-BR"/>
        </a:p>
      </dgm:t>
    </dgm:pt>
    <dgm:pt modelId="{36D5B56B-6534-4828-BB1A-97E20E5DDDB9}" type="sibTrans" cxnId="{E84A17AA-9DE4-463E-8C62-5C21691C7690}">
      <dgm:prSet/>
      <dgm:spPr/>
      <dgm:t>
        <a:bodyPr/>
        <a:lstStyle/>
        <a:p>
          <a:endParaRPr lang="pt-BR"/>
        </a:p>
      </dgm:t>
    </dgm:pt>
    <dgm:pt modelId="{CAFE88C1-2DB7-4C0A-9876-C9D199C8B7EC}">
      <dgm:prSet phldrT="[Texto]" custT="1"/>
      <dgm:spPr/>
      <dgm:t>
        <a:bodyPr anchor="ctr"/>
        <a:lstStyle/>
        <a:p>
          <a:pPr>
            <a:lnSpc>
              <a:spcPct val="100000"/>
            </a:lnSpc>
            <a:buNone/>
          </a:pPr>
          <a:r>
            <a:rPr lang="pt-BR" sz="2000" dirty="0"/>
            <a:t>Orientação: entre em contato com a Secretaria de Saúde do Município onde será prestado o serviço e verifique o procedimento para obtenção de Alvará/Licença Sanitária para comercialização de alimentos e bebidas;</a:t>
          </a:r>
        </a:p>
      </dgm:t>
    </dgm:pt>
    <dgm:pt modelId="{D1D40D92-813E-4EF1-B4DE-3295DC53CE31}" type="parTrans" cxnId="{1EF118C6-93ED-4D8D-AD5D-DDC23098F450}">
      <dgm:prSet/>
      <dgm:spPr/>
      <dgm:t>
        <a:bodyPr/>
        <a:lstStyle/>
        <a:p>
          <a:endParaRPr lang="pt-BR"/>
        </a:p>
      </dgm:t>
    </dgm:pt>
    <dgm:pt modelId="{46BCC823-5759-468F-AA43-13E692DE9FA9}" type="sibTrans" cxnId="{1EF118C6-93ED-4D8D-AD5D-DDC23098F450}">
      <dgm:prSet/>
      <dgm:spPr/>
      <dgm:t>
        <a:bodyPr/>
        <a:lstStyle/>
        <a:p>
          <a:endParaRPr lang="pt-BR"/>
        </a:p>
      </dgm:t>
    </dgm:pt>
    <dgm:pt modelId="{44A3F1D8-2D88-4EC9-9A08-DE7413753128}">
      <dgm:prSet phldrT="[Texto]" custT="1"/>
      <dgm:spPr/>
      <dgm:t>
        <a:bodyPr anchor="ctr"/>
        <a:lstStyle/>
        <a:p>
          <a:pPr>
            <a:lnSpc>
              <a:spcPct val="100000"/>
            </a:lnSpc>
          </a:pPr>
          <a:r>
            <a:rPr lang="pt-BR" sz="2000" dirty="0"/>
            <a:t>Uma cópia digitalizada deste Alvará/Licença Sanitária deverá ser enviada por e-mail ou pelo Sistema E-Ambiente.</a:t>
          </a:r>
        </a:p>
      </dgm:t>
    </dgm:pt>
    <dgm:pt modelId="{F09F78B2-633E-42AD-A89A-67E998785AE1}" type="parTrans" cxnId="{C72FA6E1-1B46-4B50-B3C9-3AD4559FEDAE}">
      <dgm:prSet/>
      <dgm:spPr/>
      <dgm:t>
        <a:bodyPr/>
        <a:lstStyle/>
        <a:p>
          <a:endParaRPr lang="pt-BR"/>
        </a:p>
      </dgm:t>
    </dgm:pt>
    <dgm:pt modelId="{259F2AA0-583F-4C55-998E-1981CB91478E}" type="sibTrans" cxnId="{C72FA6E1-1B46-4B50-B3C9-3AD4559FEDAE}">
      <dgm:prSet/>
      <dgm:spPr/>
      <dgm:t>
        <a:bodyPr/>
        <a:lstStyle/>
        <a:p>
          <a:endParaRPr lang="pt-BR"/>
        </a:p>
      </dgm:t>
    </dgm:pt>
    <dgm:pt modelId="{8972079E-9CA7-4A8E-A5ED-61CFFC1A4793}" type="pres">
      <dgm:prSet presAssocID="{780E6255-B1A9-4781-B82F-2B8FC71F95EB}" presName="linear" presStyleCnt="0">
        <dgm:presLayoutVars>
          <dgm:animLvl val="lvl"/>
          <dgm:resizeHandles val="exact"/>
        </dgm:presLayoutVars>
      </dgm:prSet>
      <dgm:spPr/>
    </dgm:pt>
    <dgm:pt modelId="{6812DCEC-BE3C-4F21-A64F-E1AB1861ADA2}" type="pres">
      <dgm:prSet presAssocID="{5AD2CD14-B047-40EF-BD1B-B86FBB120452}" presName="parentText" presStyleLbl="node1" presStyleIdx="0" presStyleCnt="1" custScaleY="102675" custLinFactNeighborX="-88946" custLinFactNeighborY="-4261">
        <dgm:presLayoutVars>
          <dgm:chMax val="0"/>
          <dgm:bulletEnabled val="1"/>
        </dgm:presLayoutVars>
      </dgm:prSet>
      <dgm:spPr/>
    </dgm:pt>
    <dgm:pt modelId="{1E25FA38-70AC-45B7-899F-A0D4C3524289}" type="pres">
      <dgm:prSet presAssocID="{5AD2CD14-B047-40EF-BD1B-B86FBB120452}" presName="childText" presStyleLbl="revTx" presStyleIdx="0" presStyleCnt="1" custScaleY="166928" custLinFactNeighborX="-500" custLinFactNeighborY="-19590">
        <dgm:presLayoutVars>
          <dgm:bulletEnabled val="1"/>
        </dgm:presLayoutVars>
      </dgm:prSet>
      <dgm:spPr/>
    </dgm:pt>
  </dgm:ptLst>
  <dgm:cxnLst>
    <dgm:cxn modelId="{BED7E242-B56F-4135-B582-E529A02D05B8}" type="presOf" srcId="{44A3F1D8-2D88-4EC9-9A08-DE7413753128}" destId="{1E25FA38-70AC-45B7-899F-A0D4C3524289}" srcOrd="0" destOrd="1" presId="urn:microsoft.com/office/officeart/2005/8/layout/vList2"/>
    <dgm:cxn modelId="{E84A17AA-9DE4-463E-8C62-5C21691C7690}" srcId="{780E6255-B1A9-4781-B82F-2B8FC71F95EB}" destId="{5AD2CD14-B047-40EF-BD1B-B86FBB120452}" srcOrd="0" destOrd="0" parTransId="{00046ECF-54BC-4D8E-8436-4BE907FE7A74}" sibTransId="{36D5B56B-6534-4828-BB1A-97E20E5DDDB9}"/>
    <dgm:cxn modelId="{027E9CC1-2785-4636-A8E1-863F4AFD4AB6}" type="presOf" srcId="{780E6255-B1A9-4781-B82F-2B8FC71F95EB}" destId="{8972079E-9CA7-4A8E-A5ED-61CFFC1A4793}" srcOrd="0" destOrd="0" presId="urn:microsoft.com/office/officeart/2005/8/layout/vList2"/>
    <dgm:cxn modelId="{1EF118C6-93ED-4D8D-AD5D-DDC23098F450}" srcId="{5AD2CD14-B047-40EF-BD1B-B86FBB120452}" destId="{CAFE88C1-2DB7-4C0A-9876-C9D199C8B7EC}" srcOrd="0" destOrd="0" parTransId="{D1D40D92-813E-4EF1-B4DE-3295DC53CE31}" sibTransId="{46BCC823-5759-468F-AA43-13E692DE9FA9}"/>
    <dgm:cxn modelId="{C72FA6E1-1B46-4B50-B3C9-3AD4559FEDAE}" srcId="{5AD2CD14-B047-40EF-BD1B-B86FBB120452}" destId="{44A3F1D8-2D88-4EC9-9A08-DE7413753128}" srcOrd="1" destOrd="0" parTransId="{F09F78B2-633E-42AD-A89A-67E998785AE1}" sibTransId="{259F2AA0-583F-4C55-998E-1981CB91478E}"/>
    <dgm:cxn modelId="{5B9687ED-2B17-4FE8-A8EB-877EE4FE0367}" type="presOf" srcId="{CAFE88C1-2DB7-4C0A-9876-C9D199C8B7EC}" destId="{1E25FA38-70AC-45B7-899F-A0D4C3524289}" srcOrd="0" destOrd="0" presId="urn:microsoft.com/office/officeart/2005/8/layout/vList2"/>
    <dgm:cxn modelId="{5EE55BFE-D627-48AE-8736-3D5664DE874A}" type="presOf" srcId="{5AD2CD14-B047-40EF-BD1B-B86FBB120452}" destId="{6812DCEC-BE3C-4F21-A64F-E1AB1861ADA2}" srcOrd="0" destOrd="0" presId="urn:microsoft.com/office/officeart/2005/8/layout/vList2"/>
    <dgm:cxn modelId="{BC2DEE18-455B-4F5C-A981-7318F2A9F64C}" type="presParOf" srcId="{8972079E-9CA7-4A8E-A5ED-61CFFC1A4793}" destId="{6812DCEC-BE3C-4F21-A64F-E1AB1861ADA2}" srcOrd="0" destOrd="0" presId="urn:microsoft.com/office/officeart/2005/8/layout/vList2"/>
    <dgm:cxn modelId="{0D4FCBAA-66AC-472E-835B-A78126D1AA49}" type="presParOf" srcId="{8972079E-9CA7-4A8E-A5ED-61CFFC1A4793}" destId="{1E25FA38-70AC-45B7-899F-A0D4C352428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DE707-568F-45E2-A397-1AF85FAF84F1}">
      <dsp:nvSpPr>
        <dsp:cNvPr id="0" name=""/>
        <dsp:cNvSpPr/>
      </dsp:nvSpPr>
      <dsp:spPr>
        <a:xfrm>
          <a:off x="0" y="4559"/>
          <a:ext cx="11029950" cy="97344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895350" lvl="0" indent="0" algn="l" defTabSz="977900">
            <a:lnSpc>
              <a:spcPct val="90000"/>
            </a:lnSpc>
            <a:spcBef>
              <a:spcPct val="0"/>
            </a:spcBef>
            <a:spcAft>
              <a:spcPct val="35000"/>
            </a:spcAft>
            <a:buNone/>
          </a:pPr>
          <a:r>
            <a:rPr lang="pt-BR" sz="2200" kern="1200" dirty="0"/>
            <a:t>Caso </a:t>
          </a:r>
          <a:r>
            <a:rPr lang="pt-BR" sz="2200" u="sng" kern="1200" dirty="0"/>
            <a:t>não</a:t>
          </a:r>
          <a:r>
            <a:rPr lang="pt-BR" sz="2200" kern="1200" dirty="0"/>
            <a:t> exista Edital de Chamamento Público em aberto para cadastro do serviço que você presta:</a:t>
          </a:r>
        </a:p>
      </dsp:txBody>
      <dsp:txXfrm>
        <a:off x="47519" y="52078"/>
        <a:ext cx="10934912" cy="878402"/>
      </dsp:txXfrm>
    </dsp:sp>
    <dsp:sp modelId="{486D09F4-2AA9-495C-B5DC-D807A20E9E64}">
      <dsp:nvSpPr>
        <dsp:cNvPr id="0" name=""/>
        <dsp:cNvSpPr/>
      </dsp:nvSpPr>
      <dsp:spPr>
        <a:xfrm>
          <a:off x="0" y="977999"/>
          <a:ext cx="1102995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b="0" kern="1200" dirty="0"/>
            <a:t>Siga as instruções do item 3 deste manual (Manifestação de Interesse Privado – MIP);</a:t>
          </a:r>
        </a:p>
      </dsp:txBody>
      <dsp:txXfrm>
        <a:off x="0" y="977999"/>
        <a:ext cx="11029950" cy="861120"/>
      </dsp:txXfrm>
    </dsp:sp>
    <dsp:sp modelId="{7A26BABE-0C11-4A72-8268-4D43EBABB418}">
      <dsp:nvSpPr>
        <dsp:cNvPr id="0" name=""/>
        <dsp:cNvSpPr/>
      </dsp:nvSpPr>
      <dsp:spPr>
        <a:xfrm>
          <a:off x="0" y="1839119"/>
          <a:ext cx="11029950" cy="97344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895350" lvl="0" indent="0" algn="l" defTabSz="977900">
            <a:lnSpc>
              <a:spcPct val="90000"/>
            </a:lnSpc>
            <a:spcBef>
              <a:spcPct val="0"/>
            </a:spcBef>
            <a:spcAft>
              <a:spcPct val="35000"/>
            </a:spcAft>
            <a:buNone/>
          </a:pPr>
          <a:r>
            <a:rPr lang="pt-BR" sz="2200" kern="1200" dirty="0"/>
            <a:t>Caso exista Edital de Chamamento Público em aberto para cadastro do serviço que você presta:</a:t>
          </a:r>
        </a:p>
      </dsp:txBody>
      <dsp:txXfrm>
        <a:off x="47519" y="1886638"/>
        <a:ext cx="10934912" cy="878402"/>
      </dsp:txXfrm>
    </dsp:sp>
    <dsp:sp modelId="{71C32CEB-8A27-45F4-9A17-F31BCDF4C1E2}">
      <dsp:nvSpPr>
        <dsp:cNvPr id="0" name=""/>
        <dsp:cNvSpPr/>
      </dsp:nvSpPr>
      <dsp:spPr>
        <a:xfrm>
          <a:off x="0" y="2812559"/>
          <a:ext cx="1102995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kern="1200" dirty="0"/>
            <a:t>Siga as instruções do item 4 deste manual (Envio de Documentos – Conforme Edital de Chamamento Público).</a:t>
          </a:r>
        </a:p>
      </dsp:txBody>
      <dsp:txXfrm>
        <a:off x="0" y="2812559"/>
        <a:ext cx="11029950" cy="861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85369" cy="145244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para o serviço de comercialização de alimentos e bebidas</a:t>
          </a:r>
          <a:r>
            <a:rPr lang="pt-BR" sz="2200" kern="1200" dirty="0"/>
            <a:t>:</a:t>
          </a:r>
        </a:p>
        <a:p>
          <a:pPr marL="0" lvl="0" indent="0" algn="l" defTabSz="977900">
            <a:lnSpc>
              <a:spcPct val="100000"/>
            </a:lnSpc>
            <a:spcBef>
              <a:spcPct val="0"/>
            </a:spcBef>
            <a:spcAft>
              <a:spcPct val="35000"/>
            </a:spcAft>
            <a:buNone/>
          </a:pPr>
          <a:r>
            <a:rPr lang="pt-BR" sz="2200" kern="1200" dirty="0"/>
            <a:t>Lista de alimentos e bebidas que serão comercializados.</a:t>
          </a:r>
        </a:p>
      </dsp:txBody>
      <dsp:txXfrm>
        <a:off x="70902" y="70902"/>
        <a:ext cx="10943565" cy="1310638"/>
      </dsp:txXfrm>
    </dsp:sp>
    <dsp:sp modelId="{1E25FA38-70AC-45B7-899F-A0D4C3524289}">
      <dsp:nvSpPr>
        <dsp:cNvPr id="0" name=""/>
        <dsp:cNvSpPr/>
      </dsp:nvSpPr>
      <dsp:spPr>
        <a:xfrm>
          <a:off x="0" y="1452559"/>
          <a:ext cx="11085369" cy="336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envie uma cópia digitalizada do cardápio ou da lista completa dos alimentos e bebidas que serão comercializados;</a:t>
          </a:r>
        </a:p>
        <a:p>
          <a:pPr marL="228600" lvl="1" indent="-228600" algn="l" defTabSz="889000">
            <a:lnSpc>
              <a:spcPct val="100000"/>
            </a:lnSpc>
            <a:spcBef>
              <a:spcPct val="0"/>
            </a:spcBef>
            <a:spcAft>
              <a:spcPct val="20000"/>
            </a:spcAft>
            <a:buChar char="•"/>
          </a:pPr>
          <a:r>
            <a:rPr lang="pt-BR" sz="2000" b="1" kern="1200" dirty="0"/>
            <a:t>Recomenda-se priorizar:</a:t>
          </a:r>
          <a:endParaRPr lang="pt-BR" sz="2000" kern="1200" dirty="0"/>
        </a:p>
        <a:p>
          <a:pPr marL="228600" lvl="1" indent="-228600" algn="l" defTabSz="889000">
            <a:lnSpc>
              <a:spcPct val="100000"/>
            </a:lnSpc>
            <a:spcBef>
              <a:spcPct val="0"/>
            </a:spcBef>
            <a:spcAft>
              <a:spcPct val="20000"/>
            </a:spcAft>
            <a:buChar char="•"/>
          </a:pPr>
          <a:r>
            <a:rPr lang="pt-BR" sz="2000" kern="1200" dirty="0"/>
            <a:t>Produtos que tenham relação com ações de conservação e/ou que favoreçam a proteção do bioma típico da Unidade de Conservação: Exemplos: sucos com frutas nativas do bioma Mata Atlântica (juçara, pitanga, mangaba, </a:t>
          </a:r>
          <a:r>
            <a:rPr lang="pt-BR" sz="2000" kern="1200" dirty="0" err="1"/>
            <a:t>cambuci</a:t>
          </a:r>
          <a:r>
            <a:rPr lang="pt-BR" sz="2000" kern="1200" dirty="0"/>
            <a:t> e outras);</a:t>
          </a:r>
        </a:p>
        <a:p>
          <a:pPr marL="228600" lvl="1" indent="-228600" algn="l" defTabSz="889000">
            <a:lnSpc>
              <a:spcPct val="100000"/>
            </a:lnSpc>
            <a:spcBef>
              <a:spcPct val="0"/>
            </a:spcBef>
            <a:spcAft>
              <a:spcPct val="20000"/>
            </a:spcAft>
            <a:buChar char="•"/>
          </a:pPr>
          <a:r>
            <a:rPr lang="pt-BR" sz="2000" kern="1200" dirty="0"/>
            <a:t>Alimentos naturais, orgânicos, integrais;</a:t>
          </a:r>
        </a:p>
        <a:p>
          <a:pPr marL="228600" lvl="1" indent="-228600" algn="l" defTabSz="889000">
            <a:lnSpc>
              <a:spcPct val="100000"/>
            </a:lnSpc>
            <a:spcBef>
              <a:spcPct val="0"/>
            </a:spcBef>
            <a:spcAft>
              <a:spcPct val="20000"/>
            </a:spcAft>
            <a:buChar char="•"/>
          </a:pPr>
          <a:r>
            <a:rPr lang="pt-BR" sz="2000" kern="1200" dirty="0"/>
            <a:t>Produtos agroecológicos locais e regionais, para valorizar a cadeia agroecológica da região;</a:t>
          </a:r>
        </a:p>
        <a:p>
          <a:pPr marL="228600" lvl="1" indent="-228600" algn="l" defTabSz="889000">
            <a:lnSpc>
              <a:spcPct val="100000"/>
            </a:lnSpc>
            <a:spcBef>
              <a:spcPct val="0"/>
            </a:spcBef>
            <a:spcAft>
              <a:spcPct val="20000"/>
            </a:spcAft>
            <a:buChar char="•"/>
          </a:pPr>
          <a:r>
            <a:rPr lang="pt-BR" sz="2000" kern="1200" dirty="0"/>
            <a:t>Produtos com certificação, para evitar o consumo de produtos oriundos de extração ilegal;</a:t>
          </a:r>
        </a:p>
        <a:p>
          <a:pPr marL="228600" lvl="1" indent="-228600" algn="l" defTabSz="889000">
            <a:lnSpc>
              <a:spcPct val="100000"/>
            </a:lnSpc>
            <a:spcBef>
              <a:spcPct val="0"/>
            </a:spcBef>
            <a:spcAft>
              <a:spcPct val="20000"/>
            </a:spcAft>
            <a:buChar char="•"/>
          </a:pPr>
          <a:r>
            <a:rPr lang="pt-BR" sz="2000" kern="1200" dirty="0"/>
            <a:t>Alimentos típicos da região, para valorizar a cultura local e regional.</a:t>
          </a:r>
        </a:p>
      </dsp:txBody>
      <dsp:txXfrm>
        <a:off x="0" y="1452559"/>
        <a:ext cx="11085369" cy="3361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85369" cy="147639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para o serviço de aluguel de equipamentos para fins turísticos</a:t>
          </a:r>
          <a:r>
            <a:rPr lang="pt-BR" sz="2200" kern="1200" dirty="0"/>
            <a:t>:</a:t>
          </a:r>
        </a:p>
        <a:p>
          <a:pPr marL="0" lvl="0" indent="0" algn="l" defTabSz="977900">
            <a:lnSpc>
              <a:spcPct val="100000"/>
            </a:lnSpc>
            <a:spcBef>
              <a:spcPct val="0"/>
            </a:spcBef>
            <a:spcAft>
              <a:spcPct val="35000"/>
            </a:spcAft>
            <a:buNone/>
          </a:pPr>
          <a:r>
            <a:rPr lang="pt-BR" sz="2200" kern="1200" dirty="0"/>
            <a:t>Lista de equipamentos para locação.</a:t>
          </a:r>
        </a:p>
      </dsp:txBody>
      <dsp:txXfrm>
        <a:off x="72072" y="72072"/>
        <a:ext cx="10941225" cy="1332253"/>
      </dsp:txXfrm>
    </dsp:sp>
    <dsp:sp modelId="{1E25FA38-70AC-45B7-899F-A0D4C3524289}">
      <dsp:nvSpPr>
        <dsp:cNvPr id="0" name=""/>
        <dsp:cNvSpPr/>
      </dsp:nvSpPr>
      <dsp:spPr>
        <a:xfrm>
          <a:off x="0" y="1478640"/>
          <a:ext cx="11085369" cy="333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faça uma lista dos equipamentos que serão objeto de locação, indicando a </a:t>
          </a:r>
          <a:r>
            <a:rPr lang="pt-BR" sz="2000" b="1" kern="1200" dirty="0"/>
            <a:t>quantidade</a:t>
          </a:r>
          <a:r>
            <a:rPr lang="pt-BR" sz="2000" kern="1200" dirty="0"/>
            <a:t> e o </a:t>
          </a:r>
          <a:r>
            <a:rPr lang="pt-BR" sz="2000" b="1" kern="1200" dirty="0"/>
            <a:t>tipo de cada equipamento (marca, modelo etc.)</a:t>
          </a:r>
          <a:r>
            <a:rPr lang="pt-BR" sz="2000" b="0" kern="1200" dirty="0"/>
            <a:t>, e envie uma cópia digitalizada por e-mail ou pelo Sistema E-Ambiente;</a:t>
          </a:r>
        </a:p>
        <a:p>
          <a:pPr marL="228600" lvl="1" indent="-228600" algn="l" defTabSz="889000">
            <a:lnSpc>
              <a:spcPct val="100000"/>
            </a:lnSpc>
            <a:spcBef>
              <a:spcPct val="0"/>
            </a:spcBef>
            <a:spcAft>
              <a:spcPct val="20000"/>
            </a:spcAft>
            <a:buChar char="•"/>
          </a:pPr>
          <a:r>
            <a:rPr lang="pt-BR" sz="2000" kern="1200" dirty="0"/>
            <a:t>Os equipamentos deverão ser higienizados a cada uso, estar em boas condições e atender aos padrões mínimos de qualidade e segurança;</a:t>
          </a:r>
        </a:p>
        <a:p>
          <a:pPr marL="228600" lvl="1" indent="-228600" algn="l" defTabSz="889000">
            <a:lnSpc>
              <a:spcPct val="100000"/>
            </a:lnSpc>
            <a:spcBef>
              <a:spcPct val="0"/>
            </a:spcBef>
            <a:spcAft>
              <a:spcPct val="20000"/>
            </a:spcAft>
            <a:buChar char="•"/>
          </a:pPr>
          <a:r>
            <a:rPr lang="pt-BR" sz="2000" kern="1200" dirty="0"/>
            <a:t>A depender do equipamento, outras informações podem ser solicitadas pela equipe da Fundação Florestal;</a:t>
          </a:r>
        </a:p>
        <a:p>
          <a:pPr marL="228600" lvl="1" indent="-228600" algn="l" defTabSz="889000">
            <a:lnSpc>
              <a:spcPct val="100000"/>
            </a:lnSpc>
            <a:spcBef>
              <a:spcPct val="0"/>
            </a:spcBef>
            <a:spcAft>
              <a:spcPct val="20000"/>
            </a:spcAft>
            <a:buChar char="•"/>
          </a:pPr>
          <a:r>
            <a:rPr lang="pt-BR" sz="2000" kern="1200" dirty="0"/>
            <a:t>O </a:t>
          </a:r>
          <a:r>
            <a:rPr lang="pt-BR" sz="2000" b="1" kern="1200" dirty="0"/>
            <a:t>ANEXO II </a:t>
          </a:r>
          <a:r>
            <a:rPr lang="pt-BR" sz="2000" kern="1200" dirty="0"/>
            <a:t>da Portaria Normativa FF/DE nº 372/2023 traz uma lista de exemplos de equipamentos para fins turísticos que podem ser objeto de locação nas Unidades de Conservação.</a:t>
          </a:r>
        </a:p>
        <a:p>
          <a:pPr marL="228600" lvl="1" indent="-228600" algn="l" defTabSz="889000">
            <a:lnSpc>
              <a:spcPct val="100000"/>
            </a:lnSpc>
            <a:spcBef>
              <a:spcPct val="0"/>
            </a:spcBef>
            <a:spcAft>
              <a:spcPct val="20000"/>
            </a:spcAft>
            <a:buChar char="•"/>
          </a:pPr>
          <a:endParaRPr lang="pt-BR" sz="2000" kern="1200" dirty="0"/>
        </a:p>
      </dsp:txBody>
      <dsp:txXfrm>
        <a:off x="0" y="1478640"/>
        <a:ext cx="11085369" cy="3333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85369" cy="137777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para venda de </a:t>
          </a:r>
          <a:r>
            <a:rPr lang="pt-BR" sz="2200" i="1" u="sng" kern="1200" dirty="0"/>
            <a:t>souvenirs</a:t>
          </a:r>
          <a:r>
            <a:rPr lang="pt-BR" sz="2200" u="sng" kern="1200" dirty="0"/>
            <a:t>, artesanato e produtos de primeira necessidade</a:t>
          </a:r>
          <a:r>
            <a:rPr lang="pt-BR" sz="2200" kern="1200" dirty="0"/>
            <a:t>:</a:t>
          </a:r>
        </a:p>
        <a:p>
          <a:pPr marL="0" lvl="0" indent="0" algn="l" defTabSz="977900">
            <a:lnSpc>
              <a:spcPct val="100000"/>
            </a:lnSpc>
            <a:spcBef>
              <a:spcPct val="0"/>
            </a:spcBef>
            <a:spcAft>
              <a:spcPct val="35000"/>
            </a:spcAft>
            <a:buNone/>
          </a:pPr>
          <a:r>
            <a:rPr lang="pt-BR" sz="2200" kern="1200" dirty="0"/>
            <a:t>Lista de itens a serem comercializados.</a:t>
          </a:r>
        </a:p>
      </dsp:txBody>
      <dsp:txXfrm>
        <a:off x="67257" y="67257"/>
        <a:ext cx="10950855" cy="1243256"/>
      </dsp:txXfrm>
    </dsp:sp>
    <dsp:sp modelId="{1E25FA38-70AC-45B7-899F-A0D4C3524289}">
      <dsp:nvSpPr>
        <dsp:cNvPr id="0" name=""/>
        <dsp:cNvSpPr/>
      </dsp:nvSpPr>
      <dsp:spPr>
        <a:xfrm>
          <a:off x="0" y="1475592"/>
          <a:ext cx="11085369" cy="324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0" lvl="1" indent="0" algn="l" defTabSz="889000">
            <a:lnSpc>
              <a:spcPct val="100000"/>
            </a:lnSpc>
            <a:spcBef>
              <a:spcPct val="0"/>
            </a:spcBef>
            <a:spcAft>
              <a:spcPct val="20000"/>
            </a:spcAft>
            <a:buNone/>
          </a:pPr>
          <a:r>
            <a:rPr lang="pt-BR" sz="2000" kern="1200" dirty="0"/>
            <a:t>Orientação: faça uma lista dos itens que serão objeto de comercialização, indicando a </a:t>
          </a:r>
          <a:r>
            <a:rPr lang="pt-BR" sz="2000" b="1" kern="1200" dirty="0"/>
            <a:t>quantidade</a:t>
          </a:r>
          <a:r>
            <a:rPr lang="pt-BR" sz="2000" kern="1200" dirty="0"/>
            <a:t> e o </a:t>
          </a:r>
          <a:r>
            <a:rPr lang="pt-BR" sz="2000" b="1" kern="1200" dirty="0"/>
            <a:t>tipo de cada item</a:t>
          </a:r>
          <a:r>
            <a:rPr lang="pt-BR" sz="2000" b="0" kern="1200" dirty="0"/>
            <a:t>, e envie por e-mail ou pelo Sistema E-Ambiente;</a:t>
          </a:r>
        </a:p>
        <a:p>
          <a:pPr marL="228600" lvl="1" indent="0" algn="l" defTabSz="889000">
            <a:lnSpc>
              <a:spcPct val="100000"/>
            </a:lnSpc>
            <a:spcBef>
              <a:spcPct val="0"/>
            </a:spcBef>
            <a:spcAft>
              <a:spcPct val="20000"/>
            </a:spcAft>
            <a:buChar char="•"/>
          </a:pPr>
          <a:r>
            <a:rPr lang="pt-BR" sz="2000" kern="1200" dirty="0"/>
            <a:t>Sempre que possível, os </a:t>
          </a:r>
          <a:r>
            <a:rPr lang="pt-BR" sz="2000" i="1" kern="1200" dirty="0"/>
            <a:t>souvenirs</a:t>
          </a:r>
          <a:r>
            <a:rPr lang="pt-BR" sz="2000" kern="1200" dirty="0"/>
            <a:t> deverão ser temáticos sobre a Unidade de Conservação, em relação aos seus atributos naturais, espécies da fauna e flora e outros;</a:t>
          </a:r>
        </a:p>
        <a:p>
          <a:pPr marL="228600" lvl="1" indent="0" algn="l" defTabSz="889000">
            <a:lnSpc>
              <a:spcPct val="100000"/>
            </a:lnSpc>
            <a:spcBef>
              <a:spcPct val="0"/>
            </a:spcBef>
            <a:spcAft>
              <a:spcPct val="20000"/>
            </a:spcAft>
            <a:buChar char="•"/>
          </a:pPr>
          <a:r>
            <a:rPr lang="pt-BR" sz="2000" kern="1200" dirty="0"/>
            <a:t>Sempre que possível, os produtos de artesanato devem ser de artesãos da região, de forma a valorizar a cultura local e regional;</a:t>
          </a:r>
        </a:p>
        <a:p>
          <a:pPr marL="228600" lvl="1" indent="0" algn="l" defTabSz="889000">
            <a:lnSpc>
              <a:spcPct val="100000"/>
            </a:lnSpc>
            <a:spcBef>
              <a:spcPct val="0"/>
            </a:spcBef>
            <a:spcAft>
              <a:spcPct val="20000"/>
            </a:spcAft>
            <a:buChar char="•"/>
          </a:pPr>
          <a:r>
            <a:rPr lang="pt-BR" sz="2000" kern="1200" dirty="0"/>
            <a:t>A depender do item a ser comercializado, a equipe da Fundação Florestal poderá exigir o atendimento do Manual de Identidade Visual da Fundação Florestal;</a:t>
          </a:r>
        </a:p>
        <a:p>
          <a:pPr marL="228600" lvl="1" indent="0" algn="l" defTabSz="889000">
            <a:lnSpc>
              <a:spcPct val="100000"/>
            </a:lnSpc>
            <a:spcBef>
              <a:spcPct val="0"/>
            </a:spcBef>
            <a:spcAft>
              <a:spcPct val="20000"/>
            </a:spcAft>
            <a:buChar char="•"/>
          </a:pPr>
          <a:r>
            <a:rPr lang="pt-BR" sz="2000" kern="1200" dirty="0"/>
            <a:t>O </a:t>
          </a:r>
          <a:r>
            <a:rPr lang="pt-BR" sz="2000" b="1" kern="1200" dirty="0"/>
            <a:t>ANEXO II </a:t>
          </a:r>
          <a:r>
            <a:rPr lang="pt-BR" sz="2000" kern="1200" dirty="0"/>
            <a:t>da Portaria Normativa FF/DE nº 372/2023 traz uma lista de exemplos de itens que podem ser comercializados nas Unidades de Conservação.</a:t>
          </a:r>
        </a:p>
      </dsp:txBody>
      <dsp:txXfrm>
        <a:off x="0" y="1475592"/>
        <a:ext cx="11085369" cy="32406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80110"/>
          <a:ext cx="11137360" cy="54903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Comprovação de prazo mínimo de experiência na operação da atividade.</a:t>
          </a:r>
        </a:p>
      </dsp:txBody>
      <dsp:txXfrm>
        <a:off x="26802" y="206912"/>
        <a:ext cx="11083756" cy="495428"/>
      </dsp:txXfrm>
    </dsp:sp>
    <dsp:sp modelId="{1E25FA38-70AC-45B7-899F-A0D4C3524289}">
      <dsp:nvSpPr>
        <dsp:cNvPr id="0" name=""/>
        <dsp:cNvSpPr/>
      </dsp:nvSpPr>
      <dsp:spPr>
        <a:xfrm>
          <a:off x="0" y="792235"/>
          <a:ext cx="11137360" cy="110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611"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serão aceitos documentos que comprovem o tempo de operação mínimo (indicado no Edital de Chamamento Público), como atestados e registros;</a:t>
          </a:r>
        </a:p>
        <a:p>
          <a:pPr marL="228600" lvl="1" indent="-228600" algn="l" defTabSz="889000">
            <a:lnSpc>
              <a:spcPct val="100000"/>
            </a:lnSpc>
            <a:spcBef>
              <a:spcPct val="0"/>
            </a:spcBef>
            <a:spcAft>
              <a:spcPct val="20000"/>
            </a:spcAft>
            <a:buChar char="•"/>
          </a:pPr>
          <a:r>
            <a:rPr lang="pt-BR" sz="2000" kern="1200" dirty="0"/>
            <a:t>As cópias digitalizadas desses documentos deverão ser enviadas por e-mail ou pelo Sist. E-Ambiente.</a:t>
          </a:r>
        </a:p>
      </dsp:txBody>
      <dsp:txXfrm>
        <a:off x="0" y="792235"/>
        <a:ext cx="11137360" cy="1108285"/>
      </dsp:txXfrm>
    </dsp:sp>
    <dsp:sp modelId="{4AEB1761-3D19-4E7D-8B78-3A0CA599A9BE}">
      <dsp:nvSpPr>
        <dsp:cNvPr id="0" name=""/>
        <dsp:cNvSpPr/>
      </dsp:nvSpPr>
      <dsp:spPr>
        <a:xfrm>
          <a:off x="0" y="1900520"/>
          <a:ext cx="11137360" cy="77702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u="sng" kern="1200" dirty="0"/>
            <a:t>Caso não seja possível comprovar o item acima</a:t>
          </a:r>
          <a:r>
            <a:rPr lang="pt-BR" sz="2200" kern="1200" dirty="0"/>
            <a:t>:</a:t>
          </a:r>
        </a:p>
        <a:p>
          <a:pPr marL="0" lvl="0" indent="0" algn="l" defTabSz="977900">
            <a:lnSpc>
              <a:spcPct val="90000"/>
            </a:lnSpc>
            <a:spcBef>
              <a:spcPct val="0"/>
            </a:spcBef>
            <a:spcAft>
              <a:spcPct val="35000"/>
            </a:spcAft>
            <a:buNone/>
          </a:pPr>
          <a:r>
            <a:rPr lang="pt-BR" sz="2200" kern="1200" dirty="0"/>
            <a:t>Nomeação e apresentação de documentação de Responsável Técnico.</a:t>
          </a:r>
        </a:p>
      </dsp:txBody>
      <dsp:txXfrm>
        <a:off x="37931" y="1938451"/>
        <a:ext cx="11061498" cy="701164"/>
      </dsp:txXfrm>
    </dsp:sp>
    <dsp:sp modelId="{C0A3E38C-DB84-4D0F-BE67-2145DFE5DCD2}">
      <dsp:nvSpPr>
        <dsp:cNvPr id="0" name=""/>
        <dsp:cNvSpPr/>
      </dsp:nvSpPr>
      <dsp:spPr>
        <a:xfrm>
          <a:off x="0" y="2786009"/>
          <a:ext cx="11137360" cy="214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61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Documento pessoal com foto, que comprove idade mínima de 18 anos;</a:t>
          </a:r>
        </a:p>
        <a:p>
          <a:pPr marL="228600" lvl="1" indent="-228600" algn="l" defTabSz="889000">
            <a:lnSpc>
              <a:spcPct val="100000"/>
            </a:lnSpc>
            <a:spcBef>
              <a:spcPct val="0"/>
            </a:spcBef>
            <a:spcAft>
              <a:spcPct val="20000"/>
            </a:spcAft>
            <a:buChar char="•"/>
          </a:pPr>
          <a:r>
            <a:rPr lang="pt-BR" sz="2000" kern="1200" dirty="0"/>
            <a:t>Comprovação de atendimento às Normas ABNT aplicáveis à atividade;</a:t>
          </a:r>
        </a:p>
        <a:p>
          <a:pPr marL="228600" lvl="1" indent="-228600" algn="l" defTabSz="889000">
            <a:lnSpc>
              <a:spcPct val="100000"/>
            </a:lnSpc>
            <a:spcBef>
              <a:spcPct val="0"/>
            </a:spcBef>
            <a:spcAft>
              <a:spcPct val="20000"/>
            </a:spcAft>
            <a:buChar char="•"/>
          </a:pPr>
          <a:r>
            <a:rPr lang="pt-BR" sz="2000" kern="1200" dirty="0"/>
            <a:t>Comprovação de experiência mínima com a atividade;</a:t>
          </a:r>
        </a:p>
        <a:p>
          <a:pPr marL="228600" lvl="1" indent="-228600" algn="l" defTabSz="889000">
            <a:lnSpc>
              <a:spcPct val="100000"/>
            </a:lnSpc>
            <a:spcBef>
              <a:spcPct val="0"/>
            </a:spcBef>
            <a:spcAft>
              <a:spcPct val="20000"/>
            </a:spcAft>
            <a:buChar char="•"/>
          </a:pPr>
          <a:r>
            <a:rPr lang="pt-BR" sz="2000" kern="1200" dirty="0"/>
            <a:t>Atestado de capacitação em primeiros socorros;</a:t>
          </a:r>
        </a:p>
        <a:p>
          <a:pPr marL="228600" lvl="1" indent="-228600" algn="l" defTabSz="889000">
            <a:lnSpc>
              <a:spcPct val="100000"/>
            </a:lnSpc>
            <a:spcBef>
              <a:spcPct val="0"/>
            </a:spcBef>
            <a:spcAft>
              <a:spcPct val="20000"/>
            </a:spcAft>
            <a:buChar char="•"/>
          </a:pPr>
          <a:r>
            <a:rPr lang="pt-BR" sz="2000" kern="1200" dirty="0"/>
            <a:t>Atestado médico atualizado;</a:t>
          </a:r>
        </a:p>
        <a:p>
          <a:pPr marL="228600" lvl="1" indent="-228600" algn="l" defTabSz="889000">
            <a:lnSpc>
              <a:spcPct val="100000"/>
            </a:lnSpc>
            <a:spcBef>
              <a:spcPct val="0"/>
            </a:spcBef>
            <a:spcAft>
              <a:spcPct val="20000"/>
            </a:spcAft>
            <a:buChar char="•"/>
          </a:pPr>
          <a:r>
            <a:rPr lang="pt-BR" sz="2000" kern="1200" dirty="0"/>
            <a:t>Atestado de aptidão física, emitido por profissional ou entidade habilitada.</a:t>
          </a:r>
        </a:p>
      </dsp:txBody>
      <dsp:txXfrm>
        <a:off x="0" y="2786009"/>
        <a:ext cx="11137360" cy="2144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85369" cy="12032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kern="1200" dirty="0"/>
            <a:t>Apresentação de Projeto de Gestão de Riscos, em conformidade à ABNT NBR ISO 21101 – Sistemas de Gestão de Segurança no Turismo de Aventura, específico para a atividade na Unidade de Conservação.</a:t>
          </a:r>
        </a:p>
      </dsp:txBody>
      <dsp:txXfrm>
        <a:off x="58740" y="58740"/>
        <a:ext cx="10967889" cy="1085818"/>
      </dsp:txXfrm>
    </dsp:sp>
    <dsp:sp modelId="{1E25FA38-70AC-45B7-899F-A0D4C3524289}">
      <dsp:nvSpPr>
        <dsp:cNvPr id="0" name=""/>
        <dsp:cNvSpPr/>
      </dsp:nvSpPr>
      <dsp:spPr>
        <a:xfrm>
          <a:off x="0" y="1512424"/>
          <a:ext cx="11085369" cy="29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0" lvl="1" indent="0" algn="l" defTabSz="889000">
            <a:lnSpc>
              <a:spcPct val="100000"/>
            </a:lnSpc>
            <a:spcBef>
              <a:spcPct val="0"/>
            </a:spcBef>
            <a:spcAft>
              <a:spcPct val="20000"/>
            </a:spcAft>
            <a:buNone/>
          </a:pPr>
          <a:r>
            <a:rPr lang="pt-BR" sz="2000" kern="1200" dirty="0"/>
            <a:t>Orientação: leia a Norma ABNT aplicável e elabore projeto seguindo os requisitos/parâmetros de referida norma, de forma a demonstrar que a execução da atividade na Unidade de Conservação irá atender aos padrões mínimos de segurança aplicáveis;</a:t>
          </a:r>
          <a:endParaRPr lang="pt-BR" sz="2000" b="0" kern="1200" dirty="0"/>
        </a:p>
        <a:p>
          <a:pPr marL="228600" lvl="1" indent="0" algn="l" defTabSz="889000">
            <a:lnSpc>
              <a:spcPct val="100000"/>
            </a:lnSpc>
            <a:spcBef>
              <a:spcPct val="0"/>
            </a:spcBef>
            <a:spcAft>
              <a:spcPct val="20000"/>
            </a:spcAft>
            <a:buChar char="•"/>
          </a:pPr>
          <a:r>
            <a:rPr lang="pt-BR" sz="2000" b="0" kern="1200" dirty="0"/>
            <a:t>Outras Normas ABNT específicas para a atividade poderão ser utilizadas;</a:t>
          </a:r>
        </a:p>
        <a:p>
          <a:pPr marL="228600" lvl="1" indent="0" algn="l" defTabSz="889000">
            <a:lnSpc>
              <a:spcPct val="100000"/>
            </a:lnSpc>
            <a:spcBef>
              <a:spcPct val="0"/>
            </a:spcBef>
            <a:spcAft>
              <a:spcPct val="20000"/>
            </a:spcAft>
            <a:buChar char="•"/>
          </a:pPr>
          <a:r>
            <a:rPr lang="pt-BR" sz="2000" b="0" kern="1200" dirty="0"/>
            <a:t>O Projeto de Gestão de Riscos deverá ser assinado pelo Representante Legal da Pessoa Jurídica (forma eletrônica ou física) e enviado por e-mail ou pelo Sistema E-Ambiente;</a:t>
          </a:r>
        </a:p>
        <a:p>
          <a:pPr marL="228600" lvl="1" indent="0" algn="l" defTabSz="889000">
            <a:lnSpc>
              <a:spcPct val="100000"/>
            </a:lnSpc>
            <a:spcBef>
              <a:spcPct val="0"/>
            </a:spcBef>
            <a:spcAft>
              <a:spcPct val="20000"/>
            </a:spcAft>
            <a:buChar char="•"/>
          </a:pPr>
          <a:r>
            <a:rPr lang="pt-BR" sz="2000" b="0" kern="1200" dirty="0"/>
            <a:t>A equipe da Fundação Florestal poderá solicitar alterações/complementações no projeto.</a:t>
          </a:r>
        </a:p>
        <a:p>
          <a:pPr marL="228600" lvl="1" indent="0" algn="l" defTabSz="889000">
            <a:lnSpc>
              <a:spcPct val="100000"/>
            </a:lnSpc>
            <a:spcBef>
              <a:spcPct val="0"/>
            </a:spcBef>
            <a:spcAft>
              <a:spcPct val="20000"/>
            </a:spcAft>
            <a:buChar char="•"/>
          </a:pPr>
          <a:endParaRPr lang="pt-BR" sz="2000" b="0" kern="1200" dirty="0"/>
        </a:p>
        <a:p>
          <a:pPr marL="228600" lvl="1" indent="0" algn="l" defTabSz="889000">
            <a:lnSpc>
              <a:spcPct val="100000"/>
            </a:lnSpc>
            <a:spcBef>
              <a:spcPct val="0"/>
            </a:spcBef>
            <a:spcAft>
              <a:spcPct val="20000"/>
            </a:spcAft>
            <a:buChar char="•"/>
          </a:pPr>
          <a:endParaRPr lang="pt-BR" sz="2000" b="0" kern="1200" dirty="0"/>
        </a:p>
      </dsp:txBody>
      <dsp:txXfrm>
        <a:off x="0" y="1512424"/>
        <a:ext cx="11085369" cy="29924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25496"/>
          <a:ext cx="11085369" cy="113251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kern="1200" dirty="0"/>
            <a:t>Apresentação de comprovação de atendimento à ABNT NBR ISO 21103 – Informações para Participantes.</a:t>
          </a:r>
        </a:p>
      </dsp:txBody>
      <dsp:txXfrm>
        <a:off x="55285" y="180781"/>
        <a:ext cx="10974799" cy="1021946"/>
      </dsp:txXfrm>
    </dsp:sp>
    <dsp:sp modelId="{1E25FA38-70AC-45B7-899F-A0D4C3524289}">
      <dsp:nvSpPr>
        <dsp:cNvPr id="0" name=""/>
        <dsp:cNvSpPr/>
      </dsp:nvSpPr>
      <dsp:spPr>
        <a:xfrm>
          <a:off x="0" y="1477033"/>
          <a:ext cx="11085369" cy="29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leia a Norma ABNT aplicável e elabore documento seguindo os requisitos/parâmetros de referida norma, de forma a demonstrar que os participantes da atividade serão informados sobre os riscos inerentes à atividade e as medidas de segurança aplicáveis;</a:t>
          </a:r>
          <a:endParaRPr lang="pt-BR" sz="2000" b="0" kern="1200" dirty="0"/>
        </a:p>
        <a:p>
          <a:pPr marL="228600" lvl="1" indent="-228600" algn="l" defTabSz="889000">
            <a:lnSpc>
              <a:spcPct val="100000"/>
            </a:lnSpc>
            <a:spcBef>
              <a:spcPct val="0"/>
            </a:spcBef>
            <a:spcAft>
              <a:spcPct val="20000"/>
            </a:spcAft>
            <a:buChar char="•"/>
          </a:pPr>
          <a:r>
            <a:rPr lang="pt-BR" sz="2000" b="0" kern="1200" dirty="0"/>
            <a:t>Outras Normas ABNT específicas para a atividade poderão ser utilizadas;</a:t>
          </a:r>
        </a:p>
        <a:p>
          <a:pPr marL="228600" lvl="1" indent="-228600" algn="l" defTabSz="889000">
            <a:lnSpc>
              <a:spcPct val="100000"/>
            </a:lnSpc>
            <a:spcBef>
              <a:spcPct val="0"/>
            </a:spcBef>
            <a:spcAft>
              <a:spcPct val="20000"/>
            </a:spcAft>
            <a:buChar char="•"/>
          </a:pPr>
          <a:r>
            <a:rPr lang="pt-BR" sz="2000" b="0" kern="1200" dirty="0"/>
            <a:t>O documento deverá ser assinado pelo Representante Legal da Pessoa Jurídica (de forma eletrônica ou física) e enviado por e-mail ou pelo Sistema E-Ambiente;</a:t>
          </a:r>
        </a:p>
        <a:p>
          <a:pPr marL="228600" lvl="1" indent="-228600" algn="l" defTabSz="889000">
            <a:lnSpc>
              <a:spcPct val="100000"/>
            </a:lnSpc>
            <a:spcBef>
              <a:spcPct val="0"/>
            </a:spcBef>
            <a:spcAft>
              <a:spcPct val="20000"/>
            </a:spcAft>
            <a:buChar char="•"/>
          </a:pPr>
          <a:r>
            <a:rPr lang="pt-BR" sz="2000" b="0" kern="1200" dirty="0"/>
            <a:t>A equipe da Fundação Florestal poderá solicitar alterações/complementações no documento.</a:t>
          </a:r>
        </a:p>
        <a:p>
          <a:pPr marL="228600" lvl="1" indent="-228600" algn="l" defTabSz="889000">
            <a:lnSpc>
              <a:spcPct val="100000"/>
            </a:lnSpc>
            <a:spcBef>
              <a:spcPct val="0"/>
            </a:spcBef>
            <a:spcAft>
              <a:spcPct val="20000"/>
            </a:spcAft>
            <a:buChar char="•"/>
          </a:pPr>
          <a:endParaRPr lang="pt-BR" sz="2000" b="0" kern="1200" dirty="0"/>
        </a:p>
        <a:p>
          <a:pPr marL="228600" lvl="1" indent="-228600" algn="l" defTabSz="889000">
            <a:lnSpc>
              <a:spcPct val="100000"/>
            </a:lnSpc>
            <a:spcBef>
              <a:spcPct val="0"/>
            </a:spcBef>
            <a:spcAft>
              <a:spcPct val="20000"/>
            </a:spcAft>
            <a:buChar char="•"/>
          </a:pPr>
          <a:endParaRPr lang="pt-BR" sz="2000" b="0" kern="1200" dirty="0"/>
        </a:p>
      </dsp:txBody>
      <dsp:txXfrm>
        <a:off x="0" y="1477033"/>
        <a:ext cx="11085369" cy="29924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85369" cy="115133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kern="1200" dirty="0"/>
            <a:t>Atendimento de Portaria Normativa da Fundação Florestal específica para a atividade (</a:t>
          </a:r>
          <a:r>
            <a:rPr lang="pt-BR" sz="2200" kern="1200"/>
            <a:t>quando houver).</a:t>
          </a:r>
          <a:endParaRPr lang="pt-BR" sz="2200" kern="1200" dirty="0"/>
        </a:p>
      </dsp:txBody>
      <dsp:txXfrm>
        <a:off x="56204" y="56204"/>
        <a:ext cx="10972961" cy="1038928"/>
      </dsp:txXfrm>
    </dsp:sp>
    <dsp:sp modelId="{1E25FA38-70AC-45B7-899F-A0D4C3524289}">
      <dsp:nvSpPr>
        <dsp:cNvPr id="0" name=""/>
        <dsp:cNvSpPr/>
      </dsp:nvSpPr>
      <dsp:spPr>
        <a:xfrm>
          <a:off x="0" y="1205573"/>
          <a:ext cx="11085369" cy="35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a Fundação Florestal possui Portarias Normativas específicas para algumas atividades.</a:t>
          </a:r>
          <a:endParaRPr lang="pt-BR" sz="2000" b="0" kern="1200" dirty="0"/>
        </a:p>
        <a:p>
          <a:pPr marL="228600" lvl="1" indent="-228600" algn="l" defTabSz="889000">
            <a:lnSpc>
              <a:spcPct val="100000"/>
            </a:lnSpc>
            <a:spcBef>
              <a:spcPct val="0"/>
            </a:spcBef>
            <a:spcAft>
              <a:spcPct val="20000"/>
            </a:spcAft>
            <a:buNone/>
          </a:pPr>
          <a:r>
            <a:rPr lang="pt-BR" sz="2000" b="1" kern="1200" dirty="0"/>
            <a:t>Exemplos:</a:t>
          </a:r>
          <a:endParaRPr lang="pt-BR" sz="2000" b="0" kern="1200" dirty="0"/>
        </a:p>
        <a:p>
          <a:pPr marL="228600" lvl="1" indent="-228600" algn="l" defTabSz="889000">
            <a:lnSpc>
              <a:spcPct val="100000"/>
            </a:lnSpc>
            <a:spcBef>
              <a:spcPct val="0"/>
            </a:spcBef>
            <a:spcAft>
              <a:spcPct val="20000"/>
            </a:spcAft>
            <a:buChar char="•"/>
          </a:pPr>
          <a:r>
            <a:rPr lang="pt-BR" sz="2000" b="0" kern="1200" dirty="0"/>
            <a:t>Portaria Normativa FF/DE nº 236/2016 (Observação de Aves);</a:t>
          </a:r>
        </a:p>
        <a:p>
          <a:pPr marL="228600" lvl="1" indent="-228600" algn="l" defTabSz="889000">
            <a:lnSpc>
              <a:spcPct val="100000"/>
            </a:lnSpc>
            <a:spcBef>
              <a:spcPct val="0"/>
            </a:spcBef>
            <a:spcAft>
              <a:spcPct val="20000"/>
            </a:spcAft>
            <a:buChar char="•"/>
          </a:pPr>
          <a:r>
            <a:rPr lang="pt-BR" sz="2000" b="0" kern="1200" dirty="0"/>
            <a:t>Portaria Normativa FF/DE nº 324/2020 (Observação de Primatas);</a:t>
          </a:r>
        </a:p>
        <a:p>
          <a:pPr marL="228600" lvl="1" indent="-228600" algn="l" defTabSz="889000">
            <a:lnSpc>
              <a:spcPct val="100000"/>
            </a:lnSpc>
            <a:spcBef>
              <a:spcPct val="0"/>
            </a:spcBef>
            <a:spcAft>
              <a:spcPct val="20000"/>
            </a:spcAft>
            <a:buChar char="•"/>
          </a:pPr>
          <a:r>
            <a:rPr lang="pt-BR" sz="2000" b="0" kern="1200" dirty="0"/>
            <a:t>Portaria Normativa FF/DE nº 345/2022 (</a:t>
          </a:r>
          <a:r>
            <a:rPr lang="pt-BR" sz="2000" b="0" i="1" kern="1200" dirty="0"/>
            <a:t>Rafting</a:t>
          </a:r>
          <a:r>
            <a:rPr lang="pt-BR" sz="2000" b="0" kern="1200" dirty="0"/>
            <a:t>, </a:t>
          </a:r>
          <a:r>
            <a:rPr lang="pt-BR" sz="2000" b="0" i="1" kern="1200" dirty="0" err="1"/>
            <a:t>Ducking</a:t>
          </a:r>
          <a:r>
            <a:rPr lang="pt-BR" sz="2000" b="0" kern="1200" dirty="0"/>
            <a:t>, Boia-Cross e Canoagem);</a:t>
          </a:r>
        </a:p>
        <a:p>
          <a:pPr marL="228600" lvl="1" indent="-228600" algn="l" defTabSz="889000">
            <a:lnSpc>
              <a:spcPct val="100000"/>
            </a:lnSpc>
            <a:spcBef>
              <a:spcPct val="0"/>
            </a:spcBef>
            <a:spcAft>
              <a:spcPct val="20000"/>
            </a:spcAft>
            <a:buChar char="•"/>
          </a:pPr>
          <a:r>
            <a:rPr lang="pt-BR" sz="2000" b="0" kern="1200" dirty="0"/>
            <a:t>Portaria Normativa FF/DE nº 354/2022 (Mergulho Autônomo);</a:t>
          </a:r>
        </a:p>
        <a:p>
          <a:pPr marL="228600" lvl="1" indent="-228600" algn="l" defTabSz="889000">
            <a:lnSpc>
              <a:spcPct val="100000"/>
            </a:lnSpc>
            <a:spcBef>
              <a:spcPct val="0"/>
            </a:spcBef>
            <a:spcAft>
              <a:spcPct val="20000"/>
            </a:spcAft>
            <a:buChar char="•"/>
          </a:pPr>
          <a:r>
            <a:rPr lang="pt-BR" sz="2000" b="0" kern="1200" dirty="0"/>
            <a:t>Portaria Normativa FF/DE nº 375/2023 (Escalada em Rocha);</a:t>
          </a:r>
        </a:p>
        <a:p>
          <a:pPr marL="228600" lvl="1" indent="-228600" algn="l" defTabSz="889000">
            <a:lnSpc>
              <a:spcPct val="100000"/>
            </a:lnSpc>
            <a:spcBef>
              <a:spcPct val="0"/>
            </a:spcBef>
            <a:spcAft>
              <a:spcPct val="20000"/>
            </a:spcAft>
            <a:buChar char="•"/>
          </a:pPr>
          <a:r>
            <a:rPr lang="pt-BR" sz="2000" b="0" kern="1200" dirty="0"/>
            <a:t>Portaria Normativa FF/DE nº 376/2023 (Rapel e </a:t>
          </a:r>
          <a:r>
            <a:rPr lang="pt-BR" sz="2000" b="0" i="1" kern="1200" dirty="0" err="1"/>
            <a:t>Cascading</a:t>
          </a:r>
          <a:r>
            <a:rPr lang="pt-BR" sz="2000" b="0" kern="1200" dirty="0"/>
            <a:t> – </a:t>
          </a:r>
          <a:r>
            <a:rPr lang="pt-BR" sz="2000" b="0" kern="1200" dirty="0" err="1"/>
            <a:t>Canionismo</a:t>
          </a:r>
          <a:r>
            <a:rPr lang="pt-BR" sz="2000" b="0" kern="1200" dirty="0"/>
            <a:t>).</a:t>
          </a:r>
        </a:p>
        <a:p>
          <a:pPr marL="228600" lvl="1" indent="-228600" algn="l" defTabSz="889000">
            <a:lnSpc>
              <a:spcPct val="100000"/>
            </a:lnSpc>
            <a:spcBef>
              <a:spcPct val="0"/>
            </a:spcBef>
            <a:spcAft>
              <a:spcPct val="20000"/>
            </a:spcAft>
            <a:buChar char="•"/>
          </a:pPr>
          <a:r>
            <a:rPr lang="pt-BR" sz="2000" b="0" kern="1200" dirty="0"/>
            <a:t>Se houver Portaria específica para a atividade que se pretende executar, os requisitos da normativa deverão ser atendidos e comprovados, conforme Edital de Chamamento Público.</a:t>
          </a:r>
        </a:p>
      </dsp:txBody>
      <dsp:txXfrm>
        <a:off x="0" y="1205573"/>
        <a:ext cx="11085369" cy="35542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18196"/>
          <a:ext cx="9644586" cy="55568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E-MAIL:</a:t>
          </a:r>
        </a:p>
      </dsp:txBody>
      <dsp:txXfrm>
        <a:off x="27126" y="145322"/>
        <a:ext cx="9590334" cy="501429"/>
      </dsp:txXfrm>
    </dsp:sp>
    <dsp:sp modelId="{1E25FA38-70AC-45B7-899F-A0D4C3524289}">
      <dsp:nvSpPr>
        <dsp:cNvPr id="0" name=""/>
        <dsp:cNvSpPr/>
      </dsp:nvSpPr>
      <dsp:spPr>
        <a:xfrm>
          <a:off x="0" y="556224"/>
          <a:ext cx="9644586" cy="168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6"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Envie sua dúvida ou solicitação para </a:t>
          </a:r>
          <a:r>
            <a:rPr lang="pt-BR" sz="2000" kern="1200" dirty="0">
              <a:hlinkClick xmlns:r="http://schemas.openxmlformats.org/officeDocument/2006/relationships" r:id="rId1"/>
            </a:rPr>
            <a:t>parcerias@fflorestal.sp.gov.br</a:t>
          </a:r>
          <a:r>
            <a:rPr lang="pt-BR" sz="2000" kern="1200" dirty="0"/>
            <a:t>, informando:</a:t>
          </a:r>
        </a:p>
        <a:p>
          <a:pPr marL="228600" lvl="1" indent="-228600" algn="l" defTabSz="889000">
            <a:lnSpc>
              <a:spcPct val="100000"/>
            </a:lnSpc>
            <a:spcBef>
              <a:spcPct val="0"/>
            </a:spcBef>
            <a:spcAft>
              <a:spcPct val="20000"/>
            </a:spcAft>
            <a:buChar char="•"/>
          </a:pPr>
          <a:r>
            <a:rPr lang="pt-BR" sz="2000" kern="1200" dirty="0"/>
            <a:t>Nome ou Razão Social;</a:t>
          </a:r>
        </a:p>
        <a:p>
          <a:pPr marL="228600" lvl="1" indent="-228600" algn="l" defTabSz="889000">
            <a:lnSpc>
              <a:spcPct val="100000"/>
            </a:lnSpc>
            <a:spcBef>
              <a:spcPct val="0"/>
            </a:spcBef>
            <a:spcAft>
              <a:spcPct val="20000"/>
            </a:spcAft>
            <a:buChar char="•"/>
          </a:pPr>
          <a:r>
            <a:rPr lang="pt-BR" sz="2000" kern="1200" dirty="0"/>
            <a:t>CPF ou CNPJ;</a:t>
          </a:r>
        </a:p>
        <a:p>
          <a:pPr marL="228600" lvl="1" indent="-228600" algn="l" defTabSz="889000">
            <a:lnSpc>
              <a:spcPct val="100000"/>
            </a:lnSpc>
            <a:spcBef>
              <a:spcPct val="0"/>
            </a:spcBef>
            <a:spcAft>
              <a:spcPct val="20000"/>
            </a:spcAft>
            <a:buChar char="•"/>
          </a:pPr>
          <a:r>
            <a:rPr lang="pt-BR" sz="2000" kern="1200" dirty="0"/>
            <a:t>Número do Processo no Sistema E-Ambiente ou Código de Cadastro.</a:t>
          </a:r>
        </a:p>
      </dsp:txBody>
      <dsp:txXfrm>
        <a:off x="0" y="556224"/>
        <a:ext cx="9644586" cy="1684607"/>
      </dsp:txXfrm>
    </dsp:sp>
    <dsp:sp modelId="{4AEB1761-3D19-4E7D-8B78-3A0CA599A9BE}">
      <dsp:nvSpPr>
        <dsp:cNvPr id="0" name=""/>
        <dsp:cNvSpPr/>
      </dsp:nvSpPr>
      <dsp:spPr>
        <a:xfrm>
          <a:off x="0" y="2240832"/>
          <a:ext cx="9644586" cy="59651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TELEFONE:</a:t>
          </a:r>
        </a:p>
      </dsp:txBody>
      <dsp:txXfrm>
        <a:off x="29120" y="2269952"/>
        <a:ext cx="9586346" cy="538276"/>
      </dsp:txXfrm>
    </dsp:sp>
    <dsp:sp modelId="{C0A3E38C-DB84-4D0F-BE67-2145DFE5DCD2}">
      <dsp:nvSpPr>
        <dsp:cNvPr id="0" name=""/>
        <dsp:cNvSpPr/>
      </dsp:nvSpPr>
      <dsp:spPr>
        <a:xfrm>
          <a:off x="0" y="2837892"/>
          <a:ext cx="9644586" cy="2125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6"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Você poderá entrar em contato diretamente com as equipes de gestão das Unidades de Conservação. Consulte o telefone de cada Unidade pelo Guia de Áreas Protegidas: </a:t>
          </a:r>
          <a:r>
            <a:rPr lang="pt-BR" sz="2000" b="1" kern="1200" dirty="0"/>
            <a:t>guiadeareasprotegidas.sp.gov.br</a:t>
          </a:r>
          <a:r>
            <a:rPr lang="pt-BR" sz="2000" kern="1200" dirty="0"/>
            <a:t>; </a:t>
          </a:r>
          <a:endParaRPr lang="pt-BR" sz="2000" b="1" kern="1200" dirty="0"/>
        </a:p>
        <a:p>
          <a:pPr marL="228600" lvl="1" indent="-228600" algn="l" defTabSz="889000">
            <a:lnSpc>
              <a:spcPct val="100000"/>
            </a:lnSpc>
            <a:spcBef>
              <a:spcPct val="0"/>
            </a:spcBef>
            <a:spcAft>
              <a:spcPct val="20000"/>
            </a:spcAft>
            <a:buChar char="•"/>
          </a:pPr>
          <a:r>
            <a:rPr lang="pt-BR" sz="2000" kern="1200" dirty="0"/>
            <a:t>Você também poderá entrar em contato com a equipe da sede da Fundação Florestal: </a:t>
          </a:r>
          <a:r>
            <a:rPr lang="pt-BR" sz="2000" b="1" kern="1200" dirty="0"/>
            <a:t>(11) 2997-5000 </a:t>
          </a:r>
          <a:r>
            <a:rPr lang="pt-BR" sz="2000" kern="1200" dirty="0"/>
            <a:t>– Solicitar transferência para o ramal do Núcleo de Negócios e Parcerias para Sustentabilidade (NNPS/FF).</a:t>
          </a:r>
        </a:p>
      </dsp:txBody>
      <dsp:txXfrm>
        <a:off x="0" y="2837892"/>
        <a:ext cx="9644586" cy="2125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42704"/>
          <a:ext cx="11029950" cy="59163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Cópia digitalizada de documento com foto do Representante Legal da Pessoa Jurídica;</a:t>
          </a:r>
        </a:p>
      </dsp:txBody>
      <dsp:txXfrm>
        <a:off x="28881" y="171585"/>
        <a:ext cx="10972188" cy="533870"/>
      </dsp:txXfrm>
    </dsp:sp>
    <dsp:sp modelId="{1E25FA38-70AC-45B7-899F-A0D4C3524289}">
      <dsp:nvSpPr>
        <dsp:cNvPr id="0" name=""/>
        <dsp:cNvSpPr/>
      </dsp:nvSpPr>
      <dsp:spPr>
        <a:xfrm>
          <a:off x="0" y="734337"/>
          <a:ext cx="11029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Orientação: envie uma imagem legível do documento com foto (exemplo: RG, CNH) do Representante Legal da Pessoa Jurídica, por e-mail ou pelo Sistema E-Ambiente.</a:t>
          </a:r>
        </a:p>
      </dsp:txBody>
      <dsp:txXfrm>
        <a:off x="0" y="734337"/>
        <a:ext cx="11029950" cy="1076400"/>
      </dsp:txXfrm>
    </dsp:sp>
    <dsp:sp modelId="{4AEB1761-3D19-4E7D-8B78-3A0CA599A9BE}">
      <dsp:nvSpPr>
        <dsp:cNvPr id="0" name=""/>
        <dsp:cNvSpPr/>
      </dsp:nvSpPr>
      <dsp:spPr>
        <a:xfrm>
          <a:off x="0" y="1810737"/>
          <a:ext cx="11029950" cy="93953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Cópia digitalizada do Contrato Social da Pessoa Jurídica, com objeto social adequado à atividade solicitada.</a:t>
          </a:r>
        </a:p>
      </dsp:txBody>
      <dsp:txXfrm>
        <a:off x="45865" y="1856602"/>
        <a:ext cx="10938220" cy="847809"/>
      </dsp:txXfrm>
    </dsp:sp>
    <dsp:sp modelId="{C0A3E38C-DB84-4D0F-BE67-2145DFE5DCD2}">
      <dsp:nvSpPr>
        <dsp:cNvPr id="0" name=""/>
        <dsp:cNvSpPr/>
      </dsp:nvSpPr>
      <dsp:spPr>
        <a:xfrm>
          <a:off x="0" y="2750277"/>
          <a:ext cx="11029950" cy="178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Orientação: se o Edital de Chamamento Público for, por exemplo, para cadastro de prestadores de serviços que comercializem alimentos e bebidas, o Contrato Social deverá ter em seu Objeto a “comercialização de alimentos e bebidas”*;</a:t>
          </a:r>
        </a:p>
        <a:p>
          <a:pPr marL="228600" lvl="1" indent="-228600" algn="l" defTabSz="889000">
            <a:lnSpc>
              <a:spcPct val="100000"/>
            </a:lnSpc>
            <a:spcBef>
              <a:spcPct val="0"/>
            </a:spcBef>
            <a:spcAft>
              <a:spcPct val="20000"/>
            </a:spcAft>
            <a:buChar char="•"/>
          </a:pPr>
          <a:r>
            <a:rPr lang="pt-BR" sz="2000" kern="1200" dirty="0"/>
            <a:t>Se o Contrato Social da sua empresa preencher este requisito, envie uma cópia digitalizada do documento por e-mail ou pelo Sistema E-Ambiente.</a:t>
          </a:r>
        </a:p>
      </dsp:txBody>
      <dsp:txXfrm>
        <a:off x="0" y="2750277"/>
        <a:ext cx="11029950" cy="1783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0"/>
          <a:ext cx="11029950" cy="626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Cópia digitalizada do comprovante de endereço da Pessoa Jurídica (últimos 3 meses).</a:t>
          </a:r>
        </a:p>
      </dsp:txBody>
      <dsp:txXfrm>
        <a:off x="30578" y="30578"/>
        <a:ext cx="10968794" cy="565244"/>
      </dsp:txXfrm>
    </dsp:sp>
    <dsp:sp modelId="{1E25FA38-70AC-45B7-899F-A0D4C3524289}">
      <dsp:nvSpPr>
        <dsp:cNvPr id="0" name=""/>
        <dsp:cNvSpPr/>
      </dsp:nvSpPr>
      <dsp:spPr>
        <a:xfrm>
          <a:off x="0" y="637882"/>
          <a:ext cx="11029950" cy="163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b="0" kern="1200" dirty="0"/>
            <a:t>Orientação: envie uma imagem legível do comprovante de endereço (exemplo: conta de energia elétrica, água, gás, telefone*) que consta no CNPJ da Pessoa Jurídica, por e-mail ou pelo Sistema E-Ambiente.  </a:t>
          </a:r>
          <a:r>
            <a:rPr lang="pt-BR" sz="2000" b="1" kern="1200" dirty="0"/>
            <a:t>Atenção: </a:t>
          </a:r>
          <a:r>
            <a:rPr lang="pt-BR" sz="2000" b="0" kern="1200" dirty="0"/>
            <a:t>o comprovante deverá ser atualizado (últimos 3 meses).</a:t>
          </a:r>
          <a:endParaRPr lang="pt-BR" sz="2000" kern="1200" dirty="0"/>
        </a:p>
        <a:p>
          <a:pPr marL="228600" lvl="1" indent="-228600" algn="l" defTabSz="889000">
            <a:lnSpc>
              <a:spcPct val="100000"/>
            </a:lnSpc>
            <a:spcBef>
              <a:spcPct val="0"/>
            </a:spcBef>
            <a:spcAft>
              <a:spcPct val="20000"/>
            </a:spcAft>
            <a:buChar char="•"/>
          </a:pPr>
          <a:endParaRPr lang="pt-BR" sz="2000" kern="1200" dirty="0"/>
        </a:p>
      </dsp:txBody>
      <dsp:txXfrm>
        <a:off x="0" y="637882"/>
        <a:ext cx="11029950" cy="1638578"/>
      </dsp:txXfrm>
    </dsp:sp>
    <dsp:sp modelId="{4AEB1761-3D19-4E7D-8B78-3A0CA599A9BE}">
      <dsp:nvSpPr>
        <dsp:cNvPr id="0" name=""/>
        <dsp:cNvSpPr/>
      </dsp:nvSpPr>
      <dsp:spPr>
        <a:xfrm>
          <a:off x="0" y="2276461"/>
          <a:ext cx="11029950" cy="76738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Cópia digitalizada do Cadastro de Prestadores de Serviços Turísticos (</a:t>
          </a:r>
          <a:r>
            <a:rPr lang="pt-BR" sz="2200" kern="1200" dirty="0" err="1"/>
            <a:t>Cadastur</a:t>
          </a:r>
          <a:r>
            <a:rPr lang="pt-BR" sz="2200" kern="1200" dirty="0"/>
            <a:t>) junto ao Ministério do Turismo.</a:t>
          </a:r>
        </a:p>
      </dsp:txBody>
      <dsp:txXfrm>
        <a:off x="37461" y="2313922"/>
        <a:ext cx="10955028" cy="692464"/>
      </dsp:txXfrm>
    </dsp:sp>
    <dsp:sp modelId="{C0A3E38C-DB84-4D0F-BE67-2145DFE5DCD2}">
      <dsp:nvSpPr>
        <dsp:cNvPr id="0" name=""/>
        <dsp:cNvSpPr/>
      </dsp:nvSpPr>
      <dsp:spPr>
        <a:xfrm>
          <a:off x="0" y="3043847"/>
          <a:ext cx="11029950" cy="1621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b="0" kern="1200" dirty="0"/>
            <a:t>Orientação: envie uma cópia legível do </a:t>
          </a:r>
          <a:r>
            <a:rPr lang="pt-BR" sz="2000" b="0" kern="1200" dirty="0" err="1"/>
            <a:t>Cadastur</a:t>
          </a:r>
          <a:r>
            <a:rPr lang="pt-BR" sz="2000" b="0" kern="1200" dirty="0"/>
            <a:t> por e-mail ou pelo Sistema E-Ambiente;</a:t>
          </a:r>
          <a:endParaRPr lang="pt-BR" sz="2000" kern="1200" dirty="0"/>
        </a:p>
        <a:p>
          <a:pPr marL="228600" lvl="1" indent="-228600" algn="l" defTabSz="889000">
            <a:lnSpc>
              <a:spcPct val="100000"/>
            </a:lnSpc>
            <a:spcBef>
              <a:spcPct val="0"/>
            </a:spcBef>
            <a:spcAft>
              <a:spcPct val="20000"/>
            </a:spcAft>
            <a:buChar char="•"/>
          </a:pPr>
          <a:r>
            <a:rPr lang="pt-BR" sz="2000" kern="1200" dirty="0"/>
            <a:t>Para realizar o seu </a:t>
          </a:r>
          <a:r>
            <a:rPr lang="pt-BR" sz="2000" kern="1200" dirty="0" err="1"/>
            <a:t>Cadastur</a:t>
          </a:r>
          <a:r>
            <a:rPr lang="pt-BR" sz="2000" kern="1200" dirty="0"/>
            <a:t>, acesse: </a:t>
          </a:r>
          <a:r>
            <a:rPr lang="pt-BR" sz="2000" b="0" kern="1200" dirty="0">
              <a:hlinkClick xmlns:r="http://schemas.openxmlformats.org/officeDocument/2006/relationships" r:id="rId1"/>
            </a:rPr>
            <a:t>https://www.gov.br/pt-br/servicos/cadastrar-prestadora-de-servico-turistico</a:t>
          </a:r>
          <a:r>
            <a:rPr lang="pt-BR" sz="2000" b="0" kern="1200" dirty="0"/>
            <a:t> (&gt; Iniciar &gt; Sou prestador &gt; Selecione uma atividade &gt; Siga as orientações sobre o preenchimento de cadastro e envio de documentação).</a:t>
          </a:r>
          <a:endParaRPr lang="pt-BR" sz="2000" kern="1200" dirty="0"/>
        </a:p>
      </dsp:txBody>
      <dsp:txXfrm>
        <a:off x="0" y="3043847"/>
        <a:ext cx="11029950" cy="1621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254081"/>
          <a:ext cx="11029950" cy="64422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Termo de Compromisso de Gestão de Resíduos Sólidos.</a:t>
          </a:r>
        </a:p>
      </dsp:txBody>
      <dsp:txXfrm>
        <a:off x="31448" y="285529"/>
        <a:ext cx="10967054" cy="581326"/>
      </dsp:txXfrm>
    </dsp:sp>
    <dsp:sp modelId="{1E25FA38-70AC-45B7-899F-A0D4C3524289}">
      <dsp:nvSpPr>
        <dsp:cNvPr id="0" name=""/>
        <dsp:cNvSpPr/>
      </dsp:nvSpPr>
      <dsp:spPr>
        <a:xfrm>
          <a:off x="0" y="954202"/>
          <a:ext cx="11029950" cy="166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Se o envio de documentos for por e-mail: leia o Termo na íntegra, assine ao final (forma eletrônica ou física) e envie o documento assinado para o e-mail indicado no Edital de Chamamento Público;</a:t>
          </a:r>
        </a:p>
        <a:p>
          <a:pPr marL="228600" lvl="1" indent="-228600" algn="l" defTabSz="889000">
            <a:lnSpc>
              <a:spcPct val="100000"/>
            </a:lnSpc>
            <a:spcBef>
              <a:spcPct val="0"/>
            </a:spcBef>
            <a:spcAft>
              <a:spcPct val="20000"/>
            </a:spcAft>
            <a:buChar char="•"/>
          </a:pPr>
          <a:r>
            <a:rPr lang="pt-BR" sz="2000" kern="1200" dirty="0"/>
            <a:t>Se o envio de documentos for pelo Sistema E-Ambiente: leia o Termo na íntegra e clique no </a:t>
          </a:r>
          <a:r>
            <a:rPr lang="pt-BR" sz="2000" i="1" kern="1200" dirty="0" err="1"/>
            <a:t>checkbox</a:t>
          </a:r>
          <a:r>
            <a:rPr lang="pt-BR" sz="2000" i="1" kern="1200" dirty="0"/>
            <a:t> </a:t>
          </a:r>
          <a:r>
            <a:rPr lang="pt-BR" sz="2000" kern="1200" dirty="0"/>
            <a:t>ao final, declarando que concorda com o disposto no documento.</a:t>
          </a:r>
        </a:p>
      </dsp:txBody>
      <dsp:txXfrm>
        <a:off x="0" y="954202"/>
        <a:ext cx="11029950" cy="1667521"/>
      </dsp:txXfrm>
    </dsp:sp>
    <dsp:sp modelId="{4AEB1761-3D19-4E7D-8B78-3A0CA599A9BE}">
      <dsp:nvSpPr>
        <dsp:cNvPr id="0" name=""/>
        <dsp:cNvSpPr/>
      </dsp:nvSpPr>
      <dsp:spPr>
        <a:xfrm>
          <a:off x="0" y="2621723"/>
          <a:ext cx="11029950" cy="66281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Termo de Responsabilidade e Conhecimento de Riscos.</a:t>
          </a:r>
        </a:p>
      </dsp:txBody>
      <dsp:txXfrm>
        <a:off x="32356" y="2654079"/>
        <a:ext cx="10965238" cy="598103"/>
      </dsp:txXfrm>
    </dsp:sp>
    <dsp:sp modelId="{C0A3E38C-DB84-4D0F-BE67-2145DFE5DCD2}">
      <dsp:nvSpPr>
        <dsp:cNvPr id="0" name=""/>
        <dsp:cNvSpPr/>
      </dsp:nvSpPr>
      <dsp:spPr>
        <a:xfrm>
          <a:off x="0" y="3449305"/>
          <a:ext cx="11029950" cy="132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Se o envio de documentos for por e-mail: leia o Termo na íntegra, assine ao final (forma eletrônica ou física) e envie o documento assinado para o e-mail indicado no Edital de Chamamento Público;</a:t>
          </a:r>
        </a:p>
        <a:p>
          <a:pPr marL="228600" lvl="1" indent="-228600" algn="l" defTabSz="889000">
            <a:lnSpc>
              <a:spcPct val="100000"/>
            </a:lnSpc>
            <a:spcBef>
              <a:spcPct val="0"/>
            </a:spcBef>
            <a:spcAft>
              <a:spcPct val="20000"/>
            </a:spcAft>
            <a:buChar char="•"/>
          </a:pPr>
          <a:r>
            <a:rPr lang="pt-BR" sz="2000" kern="1200" dirty="0"/>
            <a:t>Se o envio de documentos for pelo Sistema E-Ambiente: leia o Termo na íntegra e clique no </a:t>
          </a:r>
          <a:r>
            <a:rPr lang="pt-BR" sz="2000" i="1" kern="1200" dirty="0" err="1"/>
            <a:t>checkbox</a:t>
          </a:r>
          <a:r>
            <a:rPr lang="pt-BR" sz="2000" kern="1200" dirty="0"/>
            <a:t> ao final, declarando que concorda com o disposto no documento.</a:t>
          </a:r>
        </a:p>
      </dsp:txBody>
      <dsp:txXfrm>
        <a:off x="0" y="3449305"/>
        <a:ext cx="11029950" cy="1327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529470"/>
          <a:ext cx="11029616" cy="973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kern="1200" dirty="0"/>
            <a:t>Declaração de Conhecimento das Condições Locais para Prestação do Serviço em Unidade de Conservação.</a:t>
          </a:r>
        </a:p>
      </dsp:txBody>
      <dsp:txXfrm>
        <a:off x="47522" y="576992"/>
        <a:ext cx="10934572" cy="878456"/>
      </dsp:txXfrm>
    </dsp:sp>
    <dsp:sp modelId="{1E25FA38-70AC-45B7-899F-A0D4C3524289}">
      <dsp:nvSpPr>
        <dsp:cNvPr id="0" name=""/>
        <dsp:cNvSpPr/>
      </dsp:nvSpPr>
      <dsp:spPr>
        <a:xfrm>
          <a:off x="0" y="1571769"/>
          <a:ext cx="11029616" cy="205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Se o envio de documentos for por e-mail: preencha os campos faltantes, assine ao final (forma eletrônica ou física) e envie o documento assinado para o e-mail indicado no Edital de Chamamento Público;</a:t>
          </a:r>
        </a:p>
        <a:p>
          <a:pPr marL="228600" lvl="1" indent="-228600" algn="l" defTabSz="889000">
            <a:lnSpc>
              <a:spcPct val="100000"/>
            </a:lnSpc>
            <a:spcBef>
              <a:spcPct val="0"/>
            </a:spcBef>
            <a:spcAft>
              <a:spcPct val="20000"/>
            </a:spcAft>
            <a:buChar char="•"/>
          </a:pPr>
          <a:r>
            <a:rPr lang="pt-BR" sz="2000" kern="1200" dirty="0"/>
            <a:t>Se o envio de documentos for pelo Sistema E-Ambiente: preencha os campos faltantes pelo sistema e clique no </a:t>
          </a:r>
          <a:r>
            <a:rPr lang="pt-BR" sz="2000" i="1" kern="1200" dirty="0" err="1"/>
            <a:t>checkbox</a:t>
          </a:r>
          <a:r>
            <a:rPr lang="pt-BR" sz="2000" kern="1200" dirty="0"/>
            <a:t> ao final, declarando que concorda com o disposto no documento.</a:t>
          </a:r>
        </a:p>
      </dsp:txBody>
      <dsp:txXfrm>
        <a:off x="0" y="1571769"/>
        <a:ext cx="11029616" cy="2052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23406"/>
          <a:ext cx="11223738" cy="124934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u="sng" kern="1200" dirty="0"/>
            <a:t>Somente para </a:t>
          </a:r>
          <a:r>
            <a:rPr lang="pt-BR" sz="2200" i="1" u="sng" kern="1200" dirty="0"/>
            <a:t>Food </a:t>
          </a:r>
          <a:r>
            <a:rPr lang="pt-BR" sz="2200" i="1" u="sng" kern="1200" dirty="0" err="1"/>
            <a:t>Trucks</a:t>
          </a:r>
          <a:r>
            <a:rPr lang="pt-BR" sz="2200" kern="1200" dirty="0"/>
            <a:t>: </a:t>
          </a:r>
        </a:p>
        <a:p>
          <a:pPr marL="0" lvl="0" indent="0" algn="l" defTabSz="977900">
            <a:lnSpc>
              <a:spcPct val="90000"/>
            </a:lnSpc>
            <a:spcBef>
              <a:spcPct val="0"/>
            </a:spcBef>
            <a:spcAft>
              <a:spcPct val="35000"/>
            </a:spcAft>
            <a:buNone/>
          </a:pPr>
          <a:r>
            <a:rPr lang="pt-BR" sz="2200" kern="1200" dirty="0"/>
            <a:t>Cópia digitalizada do Certificado de Licença do Corpo de Bombeiros (CLCB).</a:t>
          </a:r>
        </a:p>
      </dsp:txBody>
      <dsp:txXfrm>
        <a:off x="60988" y="84394"/>
        <a:ext cx="11101762" cy="1127373"/>
      </dsp:txXfrm>
    </dsp:sp>
    <dsp:sp modelId="{1E25FA38-70AC-45B7-899F-A0D4C3524289}">
      <dsp:nvSpPr>
        <dsp:cNvPr id="0" name=""/>
        <dsp:cNvSpPr/>
      </dsp:nvSpPr>
      <dsp:spPr>
        <a:xfrm>
          <a:off x="0" y="1401752"/>
          <a:ext cx="11223738" cy="336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54" tIns="25400" rIns="142240" bIns="25400" numCol="1" spcCol="1270" anchor="ctr" anchorCtr="0">
          <a:noAutofit/>
        </a:bodyPr>
        <a:lstStyle/>
        <a:p>
          <a:pPr marL="0" lvl="1" indent="0" algn="l" defTabSz="889000">
            <a:lnSpc>
              <a:spcPct val="100000"/>
            </a:lnSpc>
            <a:spcBef>
              <a:spcPct val="0"/>
            </a:spcBef>
            <a:spcAft>
              <a:spcPct val="20000"/>
            </a:spcAft>
            <a:buNone/>
          </a:pPr>
          <a:r>
            <a:rPr lang="pt-BR" sz="2000" kern="1200" dirty="0"/>
            <a:t>Orientação: como o </a:t>
          </a:r>
          <a:r>
            <a:rPr lang="pt-BR" sz="2000" i="1" kern="1200" dirty="0"/>
            <a:t>Food </a:t>
          </a:r>
          <a:r>
            <a:rPr lang="pt-BR" sz="2000" i="1" kern="1200" dirty="0" err="1"/>
            <a:t>Truck</a:t>
          </a:r>
          <a:r>
            <a:rPr lang="pt-BR" sz="2000" kern="1200" dirty="0"/>
            <a:t> possui uma cozinha móvel, a utilização de energia elétrica, gás e produtos químicos deve ser corretamente planejada e executada. Dessa forma, deve ser apresentada uma cópia digitalizada do CLCB, para demonstrar que o </a:t>
          </a:r>
          <a:r>
            <a:rPr lang="pt-BR" sz="2000" i="1" kern="1200" dirty="0"/>
            <a:t>Food </a:t>
          </a:r>
          <a:r>
            <a:rPr lang="pt-BR" sz="2000" i="1" kern="1200" dirty="0" err="1"/>
            <a:t>Truck</a:t>
          </a:r>
          <a:r>
            <a:rPr lang="pt-BR" sz="2000" kern="1200" dirty="0"/>
            <a:t> atende às exigências quanto às medidas de segurança contra incêndios;</a:t>
          </a:r>
        </a:p>
        <a:p>
          <a:pPr marL="228600" lvl="1" indent="0" algn="l" defTabSz="889000">
            <a:lnSpc>
              <a:spcPct val="100000"/>
            </a:lnSpc>
            <a:spcBef>
              <a:spcPct val="0"/>
            </a:spcBef>
            <a:spcAft>
              <a:spcPct val="20000"/>
            </a:spcAft>
            <a:buChar char="•"/>
          </a:pPr>
          <a:r>
            <a:rPr lang="pt-BR" sz="2000" kern="1200" dirty="0"/>
            <a:t> No Estado de São Paulo, o CLCB pode ser solicitado pelo Via Fácil:</a:t>
          </a:r>
        </a:p>
        <a:p>
          <a:pPr marL="228600" lvl="1" indent="0" algn="l" defTabSz="889000">
            <a:lnSpc>
              <a:spcPct val="100000"/>
            </a:lnSpc>
            <a:spcBef>
              <a:spcPct val="0"/>
            </a:spcBef>
            <a:spcAft>
              <a:spcPct val="20000"/>
            </a:spcAft>
            <a:buChar char="•"/>
          </a:pPr>
          <a:r>
            <a:rPr lang="pt-BR" sz="2000" kern="1200" dirty="0"/>
            <a:t> https://viafacil2.policiamilitar.sp.gov.br/</a:t>
          </a:r>
        </a:p>
        <a:p>
          <a:pPr marL="228600" lvl="1" indent="0" algn="l" defTabSz="889000">
            <a:lnSpc>
              <a:spcPct val="100000"/>
            </a:lnSpc>
            <a:spcBef>
              <a:spcPct val="0"/>
            </a:spcBef>
            <a:spcAft>
              <a:spcPct val="20000"/>
            </a:spcAft>
            <a:buChar char="•"/>
          </a:pPr>
          <a:r>
            <a:rPr lang="pt-BR" sz="2000" kern="1200" dirty="0"/>
            <a:t> (&gt; Acesso do Cidadão &gt; Não possuo cadastro</a:t>
          </a:r>
        </a:p>
        <a:p>
          <a:pPr marL="228600" lvl="1" indent="0" algn="l" defTabSz="889000">
            <a:lnSpc>
              <a:spcPct val="100000"/>
            </a:lnSpc>
            <a:spcBef>
              <a:spcPct val="0"/>
            </a:spcBef>
            <a:spcAft>
              <a:spcPct val="20000"/>
            </a:spcAft>
            <a:buChar char="•"/>
          </a:pPr>
          <a:r>
            <a:rPr lang="pt-BR" sz="2000" kern="1200" dirty="0"/>
            <a:t> (&gt; Realizar o cadastro e seguir o trâmite para solicitação e obtenção do certificado);</a:t>
          </a:r>
        </a:p>
        <a:p>
          <a:pPr marL="228600" lvl="1" indent="0" algn="l" defTabSz="889000">
            <a:lnSpc>
              <a:spcPct val="100000"/>
            </a:lnSpc>
            <a:spcBef>
              <a:spcPct val="0"/>
            </a:spcBef>
            <a:spcAft>
              <a:spcPct val="20000"/>
            </a:spcAft>
            <a:buChar char="•"/>
          </a:pPr>
          <a:r>
            <a:rPr lang="pt-BR" sz="2000" kern="1200" dirty="0"/>
            <a:t> As exigências quanto às medidas de segurança contra incêndios pode variar conforme o município.</a:t>
          </a:r>
        </a:p>
      </dsp:txBody>
      <dsp:txXfrm>
        <a:off x="0" y="1401752"/>
        <a:ext cx="11223738" cy="3367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324212"/>
          <a:ext cx="11085369" cy="14445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quando o serviço envolver a manipulação de alimentos</a:t>
          </a:r>
          <a:r>
            <a:rPr lang="pt-BR" sz="2200" kern="1200" dirty="0"/>
            <a:t>:</a:t>
          </a:r>
        </a:p>
        <a:p>
          <a:pPr marL="0" lvl="0" indent="0" algn="l" defTabSz="977900">
            <a:lnSpc>
              <a:spcPct val="100000"/>
            </a:lnSpc>
            <a:spcBef>
              <a:spcPct val="0"/>
            </a:spcBef>
            <a:spcAft>
              <a:spcPct val="35000"/>
            </a:spcAft>
            <a:buNone/>
          </a:pPr>
          <a:r>
            <a:rPr lang="pt-BR" sz="2200" kern="1200" dirty="0"/>
            <a:t>Cópia digitalizada do Certificado de Conclusão do Curso de Boas Práticas de Manipulação em Serviços de Alimentação, da Agência Nacional de Vigilância Sanitária (Anvisa).</a:t>
          </a:r>
        </a:p>
      </dsp:txBody>
      <dsp:txXfrm>
        <a:off x="70518" y="394730"/>
        <a:ext cx="10944333" cy="1303524"/>
      </dsp:txXfrm>
    </dsp:sp>
    <dsp:sp modelId="{1E25FA38-70AC-45B7-899F-A0D4C3524289}">
      <dsp:nvSpPr>
        <dsp:cNvPr id="0" name=""/>
        <dsp:cNvSpPr/>
      </dsp:nvSpPr>
      <dsp:spPr>
        <a:xfrm>
          <a:off x="0" y="1554730"/>
          <a:ext cx="11085369" cy="325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envie as cópias digitalizadas dos Certificados de </a:t>
          </a:r>
          <a:r>
            <a:rPr lang="pt-BR" sz="2000" b="1" kern="1200" dirty="0"/>
            <a:t>todos</a:t>
          </a:r>
          <a:r>
            <a:rPr lang="pt-BR" sz="2000" kern="1200" dirty="0"/>
            <a:t> os funcionários/colaboradores da Pessoa Jurídica que trabalharem com a manipulação de alimentos, por e-mail ou pelo Sistema E-Ambiente;</a:t>
          </a:r>
        </a:p>
        <a:p>
          <a:pPr marL="228600" lvl="1" indent="-228600" algn="l" defTabSz="889000">
            <a:lnSpc>
              <a:spcPct val="100000"/>
            </a:lnSpc>
            <a:spcBef>
              <a:spcPct val="0"/>
            </a:spcBef>
            <a:spcAft>
              <a:spcPct val="20000"/>
            </a:spcAft>
            <a:buChar char="•"/>
          </a:pPr>
          <a:r>
            <a:rPr lang="pt-BR" sz="2000" kern="1200" dirty="0"/>
            <a:t>Acesse: </a:t>
          </a:r>
          <a:r>
            <a:rPr lang="pt-BR" sz="2000" kern="1200" dirty="0">
              <a:hlinkClick xmlns:r="http://schemas.openxmlformats.org/officeDocument/2006/relationships" r:id="rId1"/>
            </a:rPr>
            <a:t>https://www.escolavirtual.gov.br/curso/287</a:t>
          </a:r>
          <a:r>
            <a:rPr lang="pt-BR" sz="2000" kern="1200" dirty="0"/>
            <a:t>;</a:t>
          </a:r>
        </a:p>
        <a:p>
          <a:pPr marL="228600" lvl="1" indent="-228600" algn="l" defTabSz="889000">
            <a:lnSpc>
              <a:spcPct val="100000"/>
            </a:lnSpc>
            <a:spcBef>
              <a:spcPct val="0"/>
            </a:spcBef>
            <a:spcAft>
              <a:spcPct val="20000"/>
            </a:spcAft>
            <a:buChar char="•"/>
          </a:pPr>
          <a:r>
            <a:rPr lang="pt-BR" sz="2000" kern="1200" dirty="0"/>
            <a:t>O curso é on-line e possui 12 horas no total. Após o término, será emitido o Certificado digitalizado, cuja cópia deverá ser enviada por e-mail ou pelo Sistema E-Ambiente.</a:t>
          </a:r>
        </a:p>
      </dsp:txBody>
      <dsp:txXfrm>
        <a:off x="0" y="1554730"/>
        <a:ext cx="11085369" cy="3256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26024"/>
          <a:ext cx="11085369" cy="14445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para </a:t>
          </a:r>
          <a:r>
            <a:rPr lang="pt-BR" sz="2200" i="1" u="sng" kern="1200" dirty="0"/>
            <a:t>Food </a:t>
          </a:r>
          <a:r>
            <a:rPr lang="pt-BR" sz="2200" i="1" u="sng" kern="1200" dirty="0" err="1"/>
            <a:t>Trucks</a:t>
          </a:r>
          <a:r>
            <a:rPr lang="pt-BR" sz="2200" kern="1200" dirty="0"/>
            <a:t>:</a:t>
          </a:r>
        </a:p>
        <a:p>
          <a:pPr marL="0" lvl="0" indent="0" algn="l" defTabSz="977900">
            <a:lnSpc>
              <a:spcPct val="100000"/>
            </a:lnSpc>
            <a:spcBef>
              <a:spcPct val="0"/>
            </a:spcBef>
            <a:spcAft>
              <a:spcPct val="35000"/>
            </a:spcAft>
            <a:buNone/>
          </a:pPr>
          <a:r>
            <a:rPr lang="pt-BR" sz="2200" kern="1200" dirty="0"/>
            <a:t>Cópia digitalizada da Carteira Nacional de Habilitação (CNH) de </a:t>
          </a:r>
          <a:r>
            <a:rPr lang="pt-BR" sz="2200" b="1" kern="1200" dirty="0"/>
            <a:t>todos</a:t>
          </a:r>
          <a:r>
            <a:rPr lang="pt-BR" sz="2200" kern="1200" dirty="0"/>
            <a:t> os funcionários/colaboradores da Pessoa Jurídica que irão dirigir o </a:t>
          </a:r>
          <a:r>
            <a:rPr lang="pt-BR" sz="2200" i="1" kern="1200" dirty="0"/>
            <a:t>Food </a:t>
          </a:r>
          <a:r>
            <a:rPr lang="pt-BR" sz="2200" i="1" kern="1200" dirty="0" err="1"/>
            <a:t>Truck</a:t>
          </a:r>
          <a:r>
            <a:rPr lang="pt-BR" sz="2200" kern="1200" dirty="0"/>
            <a:t>.</a:t>
          </a:r>
        </a:p>
      </dsp:txBody>
      <dsp:txXfrm>
        <a:off x="70518" y="196542"/>
        <a:ext cx="10944333" cy="1303524"/>
      </dsp:txXfrm>
    </dsp:sp>
    <dsp:sp modelId="{1E25FA38-70AC-45B7-899F-A0D4C3524289}">
      <dsp:nvSpPr>
        <dsp:cNvPr id="0" name=""/>
        <dsp:cNvSpPr/>
      </dsp:nvSpPr>
      <dsp:spPr>
        <a:xfrm>
          <a:off x="0" y="1554764"/>
          <a:ext cx="11085369" cy="218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Char char="•"/>
          </a:pPr>
          <a:r>
            <a:rPr lang="pt-BR" sz="2000" kern="1200" dirty="0"/>
            <a:t>Orientação: envie uma imagem legível da CNH de </a:t>
          </a:r>
          <a:r>
            <a:rPr lang="pt-BR" sz="2000" b="1" kern="1200" dirty="0"/>
            <a:t>todos</a:t>
          </a:r>
          <a:r>
            <a:rPr lang="pt-BR" sz="2000" kern="1200" dirty="0"/>
            <a:t> os funcionários/colaboradores que irão dirigir o </a:t>
          </a:r>
          <a:r>
            <a:rPr lang="pt-BR" sz="2000" i="1" kern="1200" dirty="0"/>
            <a:t>Food </a:t>
          </a:r>
          <a:r>
            <a:rPr lang="pt-BR" sz="2000" i="1" kern="1200" dirty="0" err="1"/>
            <a:t>Truck</a:t>
          </a:r>
          <a:r>
            <a:rPr lang="pt-BR" sz="2000" i="1" kern="1200" dirty="0"/>
            <a:t>, </a:t>
          </a:r>
          <a:r>
            <a:rPr lang="pt-BR" sz="2000" kern="1200" dirty="0"/>
            <a:t>por e-mail ou pelo Sistema E-Ambiente;</a:t>
          </a:r>
        </a:p>
        <a:p>
          <a:pPr marL="228600" lvl="1" indent="-228600" algn="l" defTabSz="889000">
            <a:lnSpc>
              <a:spcPct val="100000"/>
            </a:lnSpc>
            <a:spcBef>
              <a:spcPct val="0"/>
            </a:spcBef>
            <a:spcAft>
              <a:spcPct val="20000"/>
            </a:spcAft>
            <a:buChar char="•"/>
          </a:pPr>
          <a:r>
            <a:rPr lang="pt-BR" sz="2000" kern="1200" dirty="0"/>
            <a:t>Tal exigência é feita por questões de segurança, para garantir que todos os motoristas sejam habilitados.</a:t>
          </a:r>
        </a:p>
      </dsp:txBody>
      <dsp:txXfrm>
        <a:off x="0" y="1554764"/>
        <a:ext cx="11085369" cy="21898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CEC-BE3C-4F21-A64F-E1AB1861ADA2}">
      <dsp:nvSpPr>
        <dsp:cNvPr id="0" name=""/>
        <dsp:cNvSpPr/>
      </dsp:nvSpPr>
      <dsp:spPr>
        <a:xfrm>
          <a:off x="0" y="147312"/>
          <a:ext cx="11085369" cy="14445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pt-BR" sz="2200" u="sng" kern="1200" dirty="0"/>
            <a:t>Somente para o serviço de comercialização de alimentos e bebidas</a:t>
          </a:r>
          <a:r>
            <a:rPr lang="pt-BR" sz="2200" kern="1200" dirty="0"/>
            <a:t>:</a:t>
          </a:r>
        </a:p>
        <a:p>
          <a:pPr marL="0" lvl="0" indent="0" algn="l" defTabSz="977900">
            <a:lnSpc>
              <a:spcPct val="100000"/>
            </a:lnSpc>
            <a:spcBef>
              <a:spcPct val="0"/>
            </a:spcBef>
            <a:spcAft>
              <a:spcPct val="35000"/>
            </a:spcAft>
            <a:buNone/>
          </a:pPr>
          <a:r>
            <a:rPr lang="pt-BR" sz="2200" kern="1200" dirty="0"/>
            <a:t>Cópia digitalizada do Alvará/Licença de Vigilância Sanitária emitido junto à Secretaria de Saúde do Município onde será prestado o serviço na Unidade de Conservação.</a:t>
          </a:r>
        </a:p>
      </dsp:txBody>
      <dsp:txXfrm>
        <a:off x="70518" y="217830"/>
        <a:ext cx="10944333" cy="1303524"/>
      </dsp:txXfrm>
    </dsp:sp>
    <dsp:sp modelId="{1E25FA38-70AC-45B7-899F-A0D4C3524289}">
      <dsp:nvSpPr>
        <dsp:cNvPr id="0" name=""/>
        <dsp:cNvSpPr/>
      </dsp:nvSpPr>
      <dsp:spPr>
        <a:xfrm>
          <a:off x="0" y="1385054"/>
          <a:ext cx="11085369" cy="269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960" tIns="25400" rIns="142240" bIns="25400" numCol="1" spcCol="1270" anchor="ctr" anchorCtr="0">
          <a:noAutofit/>
        </a:bodyPr>
        <a:lstStyle/>
        <a:p>
          <a:pPr marL="228600" lvl="1" indent="-228600" algn="l" defTabSz="889000">
            <a:lnSpc>
              <a:spcPct val="100000"/>
            </a:lnSpc>
            <a:spcBef>
              <a:spcPct val="0"/>
            </a:spcBef>
            <a:spcAft>
              <a:spcPct val="20000"/>
            </a:spcAft>
            <a:buNone/>
          </a:pPr>
          <a:r>
            <a:rPr lang="pt-BR" sz="2000" kern="1200" dirty="0"/>
            <a:t>Orientação: entre em contato com a Secretaria de Saúde do Município onde será prestado o serviço e verifique o procedimento para obtenção de Alvará/Licença Sanitária para comercialização de alimentos e bebidas;</a:t>
          </a:r>
        </a:p>
        <a:p>
          <a:pPr marL="228600" lvl="1" indent="-228600" algn="l" defTabSz="889000">
            <a:lnSpc>
              <a:spcPct val="100000"/>
            </a:lnSpc>
            <a:spcBef>
              <a:spcPct val="0"/>
            </a:spcBef>
            <a:spcAft>
              <a:spcPct val="20000"/>
            </a:spcAft>
            <a:buChar char="•"/>
          </a:pPr>
          <a:r>
            <a:rPr lang="pt-BR" sz="2000" kern="1200" dirty="0"/>
            <a:t>Uma cópia digitalizada deste Alvará/Licença Sanitária deverá ser enviada por e-mail ou pelo Sistema E-Ambiente.</a:t>
          </a:r>
        </a:p>
      </dsp:txBody>
      <dsp:txXfrm>
        <a:off x="0" y="1385054"/>
        <a:ext cx="11085369" cy="26952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63F5C-1C91-45A0-8965-E017E1E2014A}" type="datetimeFigureOut">
              <a:rPr lang="pt-BR" smtClean="0"/>
              <a:t>03/03/2023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29D9D-0752-4A8E-8256-B3AF6AEDE82D}" type="slidenum">
              <a:rPr lang="pt-BR" smtClean="0"/>
              <a:t>‹nº›</a:t>
            </a:fld>
            <a:endParaRPr lang="pt-BR"/>
          </a:p>
        </p:txBody>
      </p:sp>
    </p:spTree>
    <p:extLst>
      <p:ext uri="{BB962C8B-B14F-4D97-AF65-F5344CB8AC3E}">
        <p14:creationId xmlns:p14="http://schemas.microsoft.com/office/powerpoint/2010/main" val="237563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23</a:t>
            </a:fld>
            <a:endParaRPr lang="pt-BR"/>
          </a:p>
        </p:txBody>
      </p:sp>
    </p:spTree>
    <p:extLst>
      <p:ext uri="{BB962C8B-B14F-4D97-AF65-F5344CB8AC3E}">
        <p14:creationId xmlns:p14="http://schemas.microsoft.com/office/powerpoint/2010/main" val="414055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38</a:t>
            </a:fld>
            <a:endParaRPr lang="pt-BR"/>
          </a:p>
        </p:txBody>
      </p:sp>
    </p:spTree>
    <p:extLst>
      <p:ext uri="{BB962C8B-B14F-4D97-AF65-F5344CB8AC3E}">
        <p14:creationId xmlns:p14="http://schemas.microsoft.com/office/powerpoint/2010/main" val="50174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39</a:t>
            </a:fld>
            <a:endParaRPr lang="pt-BR"/>
          </a:p>
        </p:txBody>
      </p:sp>
    </p:spTree>
    <p:extLst>
      <p:ext uri="{BB962C8B-B14F-4D97-AF65-F5344CB8AC3E}">
        <p14:creationId xmlns:p14="http://schemas.microsoft.com/office/powerpoint/2010/main" val="163154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40</a:t>
            </a:fld>
            <a:endParaRPr lang="pt-BR"/>
          </a:p>
        </p:txBody>
      </p:sp>
    </p:spTree>
    <p:extLst>
      <p:ext uri="{BB962C8B-B14F-4D97-AF65-F5344CB8AC3E}">
        <p14:creationId xmlns:p14="http://schemas.microsoft.com/office/powerpoint/2010/main" val="355059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41</a:t>
            </a:fld>
            <a:endParaRPr lang="pt-BR"/>
          </a:p>
        </p:txBody>
      </p:sp>
    </p:spTree>
    <p:extLst>
      <p:ext uri="{BB962C8B-B14F-4D97-AF65-F5344CB8AC3E}">
        <p14:creationId xmlns:p14="http://schemas.microsoft.com/office/powerpoint/2010/main" val="337697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42</a:t>
            </a:fld>
            <a:endParaRPr lang="pt-BR"/>
          </a:p>
        </p:txBody>
      </p:sp>
    </p:spTree>
    <p:extLst>
      <p:ext uri="{BB962C8B-B14F-4D97-AF65-F5344CB8AC3E}">
        <p14:creationId xmlns:p14="http://schemas.microsoft.com/office/powerpoint/2010/main" val="408801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43</a:t>
            </a:fld>
            <a:endParaRPr lang="pt-BR"/>
          </a:p>
        </p:txBody>
      </p:sp>
    </p:spTree>
    <p:extLst>
      <p:ext uri="{BB962C8B-B14F-4D97-AF65-F5344CB8AC3E}">
        <p14:creationId xmlns:p14="http://schemas.microsoft.com/office/powerpoint/2010/main" val="312856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44</a:t>
            </a:fld>
            <a:endParaRPr lang="pt-BR"/>
          </a:p>
        </p:txBody>
      </p:sp>
    </p:spTree>
    <p:extLst>
      <p:ext uri="{BB962C8B-B14F-4D97-AF65-F5344CB8AC3E}">
        <p14:creationId xmlns:p14="http://schemas.microsoft.com/office/powerpoint/2010/main" val="326314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45</a:t>
            </a:fld>
            <a:endParaRPr lang="pt-BR"/>
          </a:p>
        </p:txBody>
      </p:sp>
    </p:spTree>
    <p:extLst>
      <p:ext uri="{BB962C8B-B14F-4D97-AF65-F5344CB8AC3E}">
        <p14:creationId xmlns:p14="http://schemas.microsoft.com/office/powerpoint/2010/main" val="300564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47</a:t>
            </a:fld>
            <a:endParaRPr lang="pt-BR"/>
          </a:p>
        </p:txBody>
      </p:sp>
    </p:spTree>
    <p:extLst>
      <p:ext uri="{BB962C8B-B14F-4D97-AF65-F5344CB8AC3E}">
        <p14:creationId xmlns:p14="http://schemas.microsoft.com/office/powerpoint/2010/main" val="3276325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48</a:t>
            </a:fld>
            <a:endParaRPr lang="pt-BR"/>
          </a:p>
        </p:txBody>
      </p:sp>
    </p:spTree>
    <p:extLst>
      <p:ext uri="{BB962C8B-B14F-4D97-AF65-F5344CB8AC3E}">
        <p14:creationId xmlns:p14="http://schemas.microsoft.com/office/powerpoint/2010/main" val="149973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27</a:t>
            </a:fld>
            <a:endParaRPr lang="pt-BR"/>
          </a:p>
        </p:txBody>
      </p:sp>
    </p:spTree>
    <p:extLst>
      <p:ext uri="{BB962C8B-B14F-4D97-AF65-F5344CB8AC3E}">
        <p14:creationId xmlns:p14="http://schemas.microsoft.com/office/powerpoint/2010/main" val="76518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49</a:t>
            </a:fld>
            <a:endParaRPr lang="pt-BR"/>
          </a:p>
        </p:txBody>
      </p:sp>
    </p:spTree>
    <p:extLst>
      <p:ext uri="{BB962C8B-B14F-4D97-AF65-F5344CB8AC3E}">
        <p14:creationId xmlns:p14="http://schemas.microsoft.com/office/powerpoint/2010/main" val="367339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50</a:t>
            </a:fld>
            <a:endParaRPr lang="pt-BR"/>
          </a:p>
        </p:txBody>
      </p:sp>
    </p:spTree>
    <p:extLst>
      <p:ext uri="{BB962C8B-B14F-4D97-AF65-F5344CB8AC3E}">
        <p14:creationId xmlns:p14="http://schemas.microsoft.com/office/powerpoint/2010/main" val="109904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52</a:t>
            </a:fld>
            <a:endParaRPr lang="pt-BR"/>
          </a:p>
        </p:txBody>
      </p:sp>
    </p:spTree>
    <p:extLst>
      <p:ext uri="{BB962C8B-B14F-4D97-AF65-F5344CB8AC3E}">
        <p14:creationId xmlns:p14="http://schemas.microsoft.com/office/powerpoint/2010/main" val="54483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53</a:t>
            </a:fld>
            <a:endParaRPr lang="pt-BR"/>
          </a:p>
        </p:txBody>
      </p:sp>
    </p:spTree>
    <p:extLst>
      <p:ext uri="{BB962C8B-B14F-4D97-AF65-F5344CB8AC3E}">
        <p14:creationId xmlns:p14="http://schemas.microsoft.com/office/powerpoint/2010/main" val="486368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54</a:t>
            </a:fld>
            <a:endParaRPr lang="pt-BR"/>
          </a:p>
        </p:txBody>
      </p:sp>
    </p:spTree>
    <p:extLst>
      <p:ext uri="{BB962C8B-B14F-4D97-AF65-F5344CB8AC3E}">
        <p14:creationId xmlns:p14="http://schemas.microsoft.com/office/powerpoint/2010/main" val="335095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55</a:t>
            </a:fld>
            <a:endParaRPr lang="pt-BR"/>
          </a:p>
        </p:txBody>
      </p:sp>
    </p:spTree>
    <p:extLst>
      <p:ext uri="{BB962C8B-B14F-4D97-AF65-F5344CB8AC3E}">
        <p14:creationId xmlns:p14="http://schemas.microsoft.com/office/powerpoint/2010/main" val="3024522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56</a:t>
            </a:fld>
            <a:endParaRPr lang="pt-BR"/>
          </a:p>
        </p:txBody>
      </p:sp>
    </p:spTree>
    <p:extLst>
      <p:ext uri="{BB962C8B-B14F-4D97-AF65-F5344CB8AC3E}">
        <p14:creationId xmlns:p14="http://schemas.microsoft.com/office/powerpoint/2010/main" val="3736141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57</a:t>
            </a:fld>
            <a:endParaRPr lang="pt-BR"/>
          </a:p>
        </p:txBody>
      </p:sp>
    </p:spTree>
    <p:extLst>
      <p:ext uri="{BB962C8B-B14F-4D97-AF65-F5344CB8AC3E}">
        <p14:creationId xmlns:p14="http://schemas.microsoft.com/office/powerpoint/2010/main" val="3040915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58</a:t>
            </a:fld>
            <a:endParaRPr lang="pt-BR"/>
          </a:p>
        </p:txBody>
      </p:sp>
    </p:spTree>
    <p:extLst>
      <p:ext uri="{BB962C8B-B14F-4D97-AF65-F5344CB8AC3E}">
        <p14:creationId xmlns:p14="http://schemas.microsoft.com/office/powerpoint/2010/main" val="1508706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59</a:t>
            </a:fld>
            <a:endParaRPr lang="pt-BR"/>
          </a:p>
        </p:txBody>
      </p:sp>
    </p:spTree>
    <p:extLst>
      <p:ext uri="{BB962C8B-B14F-4D97-AF65-F5344CB8AC3E}">
        <p14:creationId xmlns:p14="http://schemas.microsoft.com/office/powerpoint/2010/main" val="385268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29</a:t>
            </a:fld>
            <a:endParaRPr lang="pt-BR"/>
          </a:p>
        </p:txBody>
      </p:sp>
    </p:spTree>
    <p:extLst>
      <p:ext uri="{BB962C8B-B14F-4D97-AF65-F5344CB8AC3E}">
        <p14:creationId xmlns:p14="http://schemas.microsoft.com/office/powerpoint/2010/main" val="4115708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60</a:t>
            </a:fld>
            <a:endParaRPr lang="pt-BR"/>
          </a:p>
        </p:txBody>
      </p:sp>
    </p:spTree>
    <p:extLst>
      <p:ext uri="{BB962C8B-B14F-4D97-AF65-F5344CB8AC3E}">
        <p14:creationId xmlns:p14="http://schemas.microsoft.com/office/powerpoint/2010/main" val="337708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61</a:t>
            </a:fld>
            <a:endParaRPr lang="pt-BR"/>
          </a:p>
        </p:txBody>
      </p:sp>
    </p:spTree>
    <p:extLst>
      <p:ext uri="{BB962C8B-B14F-4D97-AF65-F5344CB8AC3E}">
        <p14:creationId xmlns:p14="http://schemas.microsoft.com/office/powerpoint/2010/main" val="3071841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62</a:t>
            </a:fld>
            <a:endParaRPr lang="pt-BR"/>
          </a:p>
        </p:txBody>
      </p:sp>
    </p:spTree>
    <p:extLst>
      <p:ext uri="{BB962C8B-B14F-4D97-AF65-F5344CB8AC3E}">
        <p14:creationId xmlns:p14="http://schemas.microsoft.com/office/powerpoint/2010/main" val="225252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63</a:t>
            </a:fld>
            <a:endParaRPr lang="pt-BR"/>
          </a:p>
        </p:txBody>
      </p:sp>
    </p:spTree>
    <p:extLst>
      <p:ext uri="{BB962C8B-B14F-4D97-AF65-F5344CB8AC3E}">
        <p14:creationId xmlns:p14="http://schemas.microsoft.com/office/powerpoint/2010/main" val="144503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64</a:t>
            </a:fld>
            <a:endParaRPr lang="pt-BR"/>
          </a:p>
        </p:txBody>
      </p:sp>
    </p:spTree>
    <p:extLst>
      <p:ext uri="{BB962C8B-B14F-4D97-AF65-F5344CB8AC3E}">
        <p14:creationId xmlns:p14="http://schemas.microsoft.com/office/powerpoint/2010/main" val="168571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65</a:t>
            </a:fld>
            <a:endParaRPr lang="pt-BR"/>
          </a:p>
        </p:txBody>
      </p:sp>
    </p:spTree>
    <p:extLst>
      <p:ext uri="{BB962C8B-B14F-4D97-AF65-F5344CB8AC3E}">
        <p14:creationId xmlns:p14="http://schemas.microsoft.com/office/powerpoint/2010/main" val="3233633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66</a:t>
            </a:fld>
            <a:endParaRPr lang="pt-BR"/>
          </a:p>
        </p:txBody>
      </p:sp>
    </p:spTree>
    <p:extLst>
      <p:ext uri="{BB962C8B-B14F-4D97-AF65-F5344CB8AC3E}">
        <p14:creationId xmlns:p14="http://schemas.microsoft.com/office/powerpoint/2010/main" val="2150097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67</a:t>
            </a:fld>
            <a:endParaRPr lang="pt-BR"/>
          </a:p>
        </p:txBody>
      </p:sp>
    </p:spTree>
    <p:extLst>
      <p:ext uri="{BB962C8B-B14F-4D97-AF65-F5344CB8AC3E}">
        <p14:creationId xmlns:p14="http://schemas.microsoft.com/office/powerpoint/2010/main" val="477851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68</a:t>
            </a:fld>
            <a:endParaRPr lang="pt-BR"/>
          </a:p>
        </p:txBody>
      </p:sp>
    </p:spTree>
    <p:extLst>
      <p:ext uri="{BB962C8B-B14F-4D97-AF65-F5344CB8AC3E}">
        <p14:creationId xmlns:p14="http://schemas.microsoft.com/office/powerpoint/2010/main" val="370957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69</a:t>
            </a:fld>
            <a:endParaRPr lang="pt-BR"/>
          </a:p>
        </p:txBody>
      </p:sp>
    </p:spTree>
    <p:extLst>
      <p:ext uri="{BB962C8B-B14F-4D97-AF65-F5344CB8AC3E}">
        <p14:creationId xmlns:p14="http://schemas.microsoft.com/office/powerpoint/2010/main" val="41477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32</a:t>
            </a:fld>
            <a:endParaRPr lang="pt-BR"/>
          </a:p>
        </p:txBody>
      </p:sp>
    </p:spTree>
    <p:extLst>
      <p:ext uri="{BB962C8B-B14F-4D97-AF65-F5344CB8AC3E}">
        <p14:creationId xmlns:p14="http://schemas.microsoft.com/office/powerpoint/2010/main" val="2681964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70</a:t>
            </a:fld>
            <a:endParaRPr lang="pt-BR"/>
          </a:p>
        </p:txBody>
      </p:sp>
    </p:spTree>
    <p:extLst>
      <p:ext uri="{BB962C8B-B14F-4D97-AF65-F5344CB8AC3E}">
        <p14:creationId xmlns:p14="http://schemas.microsoft.com/office/powerpoint/2010/main" val="3333756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71</a:t>
            </a:fld>
            <a:endParaRPr lang="pt-BR"/>
          </a:p>
        </p:txBody>
      </p:sp>
    </p:spTree>
    <p:extLst>
      <p:ext uri="{BB962C8B-B14F-4D97-AF65-F5344CB8AC3E}">
        <p14:creationId xmlns:p14="http://schemas.microsoft.com/office/powerpoint/2010/main" val="2900943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72</a:t>
            </a:fld>
            <a:endParaRPr lang="pt-BR"/>
          </a:p>
        </p:txBody>
      </p:sp>
    </p:spTree>
    <p:extLst>
      <p:ext uri="{BB962C8B-B14F-4D97-AF65-F5344CB8AC3E}">
        <p14:creationId xmlns:p14="http://schemas.microsoft.com/office/powerpoint/2010/main" val="1966427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73</a:t>
            </a:fld>
            <a:endParaRPr lang="pt-BR"/>
          </a:p>
        </p:txBody>
      </p:sp>
    </p:spTree>
    <p:extLst>
      <p:ext uri="{BB962C8B-B14F-4D97-AF65-F5344CB8AC3E}">
        <p14:creationId xmlns:p14="http://schemas.microsoft.com/office/powerpoint/2010/main" val="677224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74</a:t>
            </a:fld>
            <a:endParaRPr lang="pt-BR"/>
          </a:p>
        </p:txBody>
      </p:sp>
    </p:spTree>
    <p:extLst>
      <p:ext uri="{BB962C8B-B14F-4D97-AF65-F5344CB8AC3E}">
        <p14:creationId xmlns:p14="http://schemas.microsoft.com/office/powerpoint/2010/main" val="140694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33</a:t>
            </a:fld>
            <a:endParaRPr lang="pt-BR"/>
          </a:p>
        </p:txBody>
      </p:sp>
    </p:spTree>
    <p:extLst>
      <p:ext uri="{BB962C8B-B14F-4D97-AF65-F5344CB8AC3E}">
        <p14:creationId xmlns:p14="http://schemas.microsoft.com/office/powerpoint/2010/main" val="554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34</a:t>
            </a:fld>
            <a:endParaRPr lang="pt-BR"/>
          </a:p>
        </p:txBody>
      </p:sp>
    </p:spTree>
    <p:extLst>
      <p:ext uri="{BB962C8B-B14F-4D97-AF65-F5344CB8AC3E}">
        <p14:creationId xmlns:p14="http://schemas.microsoft.com/office/powerpoint/2010/main" val="40570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35</a:t>
            </a:fld>
            <a:endParaRPr lang="pt-BR"/>
          </a:p>
        </p:txBody>
      </p:sp>
    </p:spTree>
    <p:extLst>
      <p:ext uri="{BB962C8B-B14F-4D97-AF65-F5344CB8AC3E}">
        <p14:creationId xmlns:p14="http://schemas.microsoft.com/office/powerpoint/2010/main" val="235866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36</a:t>
            </a:fld>
            <a:endParaRPr lang="pt-BR"/>
          </a:p>
        </p:txBody>
      </p:sp>
    </p:spTree>
    <p:extLst>
      <p:ext uri="{BB962C8B-B14F-4D97-AF65-F5344CB8AC3E}">
        <p14:creationId xmlns:p14="http://schemas.microsoft.com/office/powerpoint/2010/main" val="63219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37</a:t>
            </a:fld>
            <a:endParaRPr lang="pt-BR"/>
          </a:p>
        </p:txBody>
      </p:sp>
    </p:spTree>
    <p:extLst>
      <p:ext uri="{BB962C8B-B14F-4D97-AF65-F5344CB8AC3E}">
        <p14:creationId xmlns:p14="http://schemas.microsoft.com/office/powerpoint/2010/main" val="74603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1B21219-9E0E-440F-A801-05DAC25FDE50}" type="datetimeFigureOut">
              <a:rPr lang="pt-BR" smtClean="0"/>
              <a:t>03/03/2023</a:t>
            </a:fld>
            <a:endParaRPr lang="pt-B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423052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1B21219-9E0E-440F-A801-05DAC25FDE50}" type="datetimeFigureOut">
              <a:rPr lang="pt-BR" smtClean="0"/>
              <a:t>03/03/2023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286452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1B21219-9E0E-440F-A801-05DAC25FDE50}" type="datetimeFigureOut">
              <a:rPr lang="pt-BR" smtClean="0"/>
              <a:t>03/03/2023</a:t>
            </a:fld>
            <a:endParaRPr lang="pt-BR"/>
          </a:p>
        </p:txBody>
      </p:sp>
      <p:sp>
        <p:nvSpPr>
          <p:cNvPr id="5" name="Footer Placeholder 4"/>
          <p:cNvSpPr>
            <a:spLocks noGrp="1"/>
          </p:cNvSpPr>
          <p:nvPr>
            <p:ph type="ftr" sz="quarter" idx="11"/>
          </p:nvPr>
        </p:nvSpPr>
        <p:spPr>
          <a:xfrm>
            <a:off x="774923" y="5951811"/>
            <a:ext cx="7896279" cy="365125"/>
          </a:xfrm>
        </p:spPr>
        <p:txBody>
          <a:bodyPr/>
          <a:lstStyle/>
          <a:p>
            <a:endParaRPr lang="pt-B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1536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1B21219-9E0E-440F-A801-05DAC25FDE50}" type="datetimeFigureOut">
              <a:rPr lang="pt-BR" smtClean="0"/>
              <a:t>03/03/2023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558300" y="5956137"/>
            <a:ext cx="1052508" cy="365125"/>
          </a:xfrm>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130640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1B21219-9E0E-440F-A801-05DAC25FDE50}" type="datetimeFigureOut">
              <a:rPr lang="pt-BR" smtClean="0"/>
              <a:t>03/03/2023</a:t>
            </a:fld>
            <a:endParaRPr lang="pt-B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229143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1B21219-9E0E-440F-A801-05DAC25FDE50}" type="datetimeFigureOut">
              <a:rPr lang="pt-BR" smtClean="0"/>
              <a:t>03/03/2023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141637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1B21219-9E0E-440F-A801-05DAC25FDE50}" type="datetimeFigureOut">
              <a:rPr lang="pt-BR" smtClean="0"/>
              <a:t>03/03/2023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412187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1B21219-9E0E-440F-A801-05DAC25FDE50}" type="datetimeFigureOut">
              <a:rPr lang="pt-BR" smtClean="0"/>
              <a:t>03/03/2023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35848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21219-9E0E-440F-A801-05DAC25FDE50}" type="datetimeFigureOut">
              <a:rPr lang="pt-BR" smtClean="0"/>
              <a:t>03/03/2023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205104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t-BR"/>
              <a:t>Clique para editar o título Mestre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1B21219-9E0E-440F-A801-05DAC25FDE50}" type="datetimeFigureOut">
              <a:rPr lang="pt-BR" smtClean="0"/>
              <a:t>03/03/2023</a:t>
            </a:fld>
            <a:endParaRPr lang="pt-B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344153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1B21219-9E0E-440F-A801-05DAC25FDE50}" type="datetimeFigureOut">
              <a:rPr lang="pt-BR" smtClean="0"/>
              <a:t>03/03/2023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90517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1B21219-9E0E-440F-A801-05DAC25FDE50}" type="datetimeFigureOut">
              <a:rPr lang="pt-BR" smtClean="0"/>
              <a:t>03/03/2023</a:t>
            </a:fld>
            <a:endParaRPr lang="pt-B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pt-B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681E783-5B8D-4DAE-9A17-A35AC35D0286}" type="slidenum">
              <a:rPr lang="pt-BR" smtClean="0"/>
              <a:t>‹nº›</a:t>
            </a:fld>
            <a:endParaRPr lang="pt-B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5713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infraestruturameioambiente.sp.gov.br/fundacaoflorestal/2023/01/portaria-normativa-ff-de-n-372-2023/" TargetMode="External"/><Relationship Id="rId2" Type="http://schemas.openxmlformats.org/officeDocument/2006/relationships/hyperlink" Target="https://www.infraestruturameioambiente.sp.gov.br/fundacaofloresta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nfraestruturameioambiente.sp.gov.br/fundacaofloresta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imprensaoficial.com.br/" TargetMode="Externa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4.svg"/><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rcerias@fflorestal.sp.gov.b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ov.br/pt-br/servicos/cadastrar-se-como-guia-de-turismo"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svg"/></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www.ingressosonline.fflorestal.sp.gov.b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44_27EC261F.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18/10/relationships/comments" Target="../comments/modernComment_153_6C5A0F33.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7.jpeg"/><Relationship Id="rId4" Type="http://schemas.openxmlformats.org/officeDocument/2006/relationships/diagramLayout" Target="../diagrams/layout17.xml"/><Relationship Id="rId9" Type="http://schemas.openxmlformats.org/officeDocument/2006/relationships/image" Target="../media/image56.jpeg"/></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470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D0E10-AE8D-49F8-A506-339010BF9DE0}"/>
              </a:ext>
            </a:extLst>
          </p:cNvPr>
          <p:cNvSpPr>
            <a:spLocks noGrp="1"/>
          </p:cNvSpPr>
          <p:nvPr>
            <p:ph type="ctrTitle"/>
          </p:nvPr>
        </p:nvSpPr>
        <p:spPr>
          <a:xfrm>
            <a:off x="581188" y="725270"/>
            <a:ext cx="10993549" cy="715603"/>
          </a:xfrm>
        </p:spPr>
        <p:txBody>
          <a:bodyPr>
            <a:normAutofit/>
          </a:bodyPr>
          <a:lstStyle/>
          <a:p>
            <a:r>
              <a:rPr lang="pt-BR" b="1" dirty="0">
                <a:solidFill>
                  <a:schemeClr val="bg1"/>
                </a:solidFill>
              </a:rPr>
              <a:t>MANUAL PARA OPERADORES</a:t>
            </a:r>
          </a:p>
        </p:txBody>
      </p:sp>
      <p:sp>
        <p:nvSpPr>
          <p:cNvPr id="3" name="Subtítulo 2">
            <a:extLst>
              <a:ext uri="{FF2B5EF4-FFF2-40B4-BE49-F238E27FC236}">
                <a16:creationId xmlns:a16="http://schemas.microsoft.com/office/drawing/2014/main" id="{1575D016-2069-4961-AF6E-A95A5AB675BC}"/>
              </a:ext>
            </a:extLst>
          </p:cNvPr>
          <p:cNvSpPr>
            <a:spLocks noGrp="1"/>
          </p:cNvSpPr>
          <p:nvPr>
            <p:ph type="subTitle" idx="1"/>
          </p:nvPr>
        </p:nvSpPr>
        <p:spPr>
          <a:xfrm>
            <a:off x="581194" y="1772087"/>
            <a:ext cx="10993546" cy="1193839"/>
          </a:xfrm>
        </p:spPr>
        <p:txBody>
          <a:bodyPr>
            <a:normAutofit/>
          </a:bodyPr>
          <a:lstStyle/>
          <a:p>
            <a:r>
              <a:rPr lang="pt-BR" sz="2400" dirty="0">
                <a:solidFill>
                  <a:schemeClr val="bg1">
                    <a:lumMod val="85000"/>
                  </a:schemeClr>
                </a:solidFill>
              </a:rPr>
              <a:t>AUTORIZAÇÕES DE USO DE ÁREA EM UNIDADES DE CONSERVAÇÃO</a:t>
            </a:r>
          </a:p>
          <a:p>
            <a:endParaRPr lang="pt-BR" sz="1800" dirty="0">
              <a:solidFill>
                <a:schemeClr val="bg1">
                  <a:lumMod val="85000"/>
                </a:schemeClr>
              </a:solidFill>
            </a:endParaRPr>
          </a:p>
        </p:txBody>
      </p:sp>
      <p:pic>
        <p:nvPicPr>
          <p:cNvPr id="6" name="Imagem 5">
            <a:extLst>
              <a:ext uri="{FF2B5EF4-FFF2-40B4-BE49-F238E27FC236}">
                <a16:creationId xmlns:a16="http://schemas.microsoft.com/office/drawing/2014/main" id="{5927F77E-21A4-4CAB-B286-55BDF9990D1E}"/>
              </a:ext>
            </a:extLst>
          </p:cNvPr>
          <p:cNvPicPr>
            <a:picLocks noChangeAspect="1"/>
          </p:cNvPicPr>
          <p:nvPr/>
        </p:nvPicPr>
        <p:blipFill>
          <a:blip r:embed="rId2"/>
          <a:stretch>
            <a:fillRect/>
          </a:stretch>
        </p:blipFill>
        <p:spPr>
          <a:xfrm>
            <a:off x="6698822" y="3429000"/>
            <a:ext cx="4875915" cy="2825295"/>
          </a:xfrm>
          <a:prstGeom prst="rect">
            <a:avLst/>
          </a:prstGeom>
        </p:spPr>
      </p:pic>
      <p:sp>
        <p:nvSpPr>
          <p:cNvPr id="5" name="Subtítulo 2">
            <a:extLst>
              <a:ext uri="{FF2B5EF4-FFF2-40B4-BE49-F238E27FC236}">
                <a16:creationId xmlns:a16="http://schemas.microsoft.com/office/drawing/2014/main" id="{2E91C470-0757-4D4A-A98F-7AF4835CC4FC}"/>
              </a:ext>
            </a:extLst>
          </p:cNvPr>
          <p:cNvSpPr txBox="1">
            <a:spLocks/>
          </p:cNvSpPr>
          <p:nvPr/>
        </p:nvSpPr>
        <p:spPr>
          <a:xfrm>
            <a:off x="581188" y="4277129"/>
            <a:ext cx="5574305" cy="19771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pt-BR" sz="700" b="0" i="0" u="none" strike="noStrike" baseline="0" dirty="0">
              <a:solidFill>
                <a:srgbClr val="000000"/>
              </a:solidFill>
              <a:latin typeface="Calibri" panose="020F0502020204030204" pitchFamily="34" charset="0"/>
            </a:endParaRPr>
          </a:p>
          <a:p>
            <a:r>
              <a:rPr lang="pt-BR" sz="1400" b="0" i="0" u="none" strike="noStrike" baseline="0" dirty="0">
                <a:solidFill>
                  <a:srgbClr val="FFFFFF"/>
                </a:solidFill>
                <a:latin typeface="Calibri" panose="020F0502020204030204" pitchFamily="34" charset="0"/>
              </a:rPr>
              <a:t>Núcleo de Negócios e Parcerias para Sustentabilidade</a:t>
            </a:r>
          </a:p>
          <a:p>
            <a:r>
              <a:rPr lang="pt-BR" sz="1400" b="0" i="0" u="none" strike="noStrike" baseline="0" dirty="0">
                <a:solidFill>
                  <a:srgbClr val="FFFFFF"/>
                </a:solidFill>
                <a:latin typeface="Calibri" panose="020F0502020204030204" pitchFamily="34" charset="0"/>
              </a:rPr>
              <a:t>parcerias@fflorestal.sp.gov.br</a:t>
            </a:r>
          </a:p>
          <a:p>
            <a:r>
              <a:rPr lang="pt-BR" sz="1400" b="0" i="0" u="none" strike="noStrike" baseline="0" dirty="0">
                <a:solidFill>
                  <a:srgbClr val="FFFFFF"/>
                </a:solidFill>
                <a:latin typeface="Calibri" panose="020F0502020204030204" pitchFamily="34" charset="0"/>
              </a:rPr>
              <a:t>Av. Professor Frederico Hermann Junior, 345</a:t>
            </a:r>
            <a:r>
              <a:rPr lang="pt-BR" sz="1400" dirty="0">
                <a:solidFill>
                  <a:srgbClr val="FFFFFF"/>
                </a:solidFill>
                <a:latin typeface="Calibri" panose="020F0502020204030204" pitchFamily="34" charset="0"/>
              </a:rPr>
              <a:t> - </a:t>
            </a:r>
            <a:r>
              <a:rPr lang="pt-BR" sz="1400" b="0" i="0" u="none" strike="noStrike" baseline="0" dirty="0">
                <a:solidFill>
                  <a:srgbClr val="FFFFFF"/>
                </a:solidFill>
                <a:latin typeface="Calibri" panose="020F0502020204030204" pitchFamily="34" charset="0"/>
              </a:rPr>
              <a:t>Alto de Pinheiros</a:t>
            </a:r>
          </a:p>
          <a:p>
            <a:r>
              <a:rPr lang="pt-BR" sz="1400" b="0" i="0" u="none" strike="noStrike" baseline="0" dirty="0">
                <a:solidFill>
                  <a:srgbClr val="FFFFFF"/>
                </a:solidFill>
                <a:latin typeface="Calibri" panose="020F0502020204030204" pitchFamily="34" charset="0"/>
              </a:rPr>
              <a:t>CEP 05459-010 - São Paulo/SP</a:t>
            </a:r>
          </a:p>
          <a:p>
            <a:r>
              <a:rPr lang="pt-BR" sz="1400" b="0" i="0" u="none" strike="noStrike" baseline="0" dirty="0">
                <a:solidFill>
                  <a:srgbClr val="FFFFFF"/>
                </a:solidFill>
                <a:latin typeface="Calibri" panose="020F0502020204030204" pitchFamily="34" charset="0"/>
              </a:rPr>
              <a:t>(11) 2997-5000</a:t>
            </a:r>
            <a:endParaRPr lang="pt-BR" sz="1050" dirty="0">
              <a:solidFill>
                <a:schemeClr val="bg2">
                  <a:lumMod val="25000"/>
                </a:schemeClr>
              </a:solidFill>
            </a:endParaRPr>
          </a:p>
        </p:txBody>
      </p:sp>
    </p:spTree>
    <p:extLst>
      <p:ext uri="{BB962C8B-B14F-4D97-AF65-F5344CB8AC3E}">
        <p14:creationId xmlns:p14="http://schemas.microsoft.com/office/powerpoint/2010/main" val="10143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 LISTA COMPLETA DE SERVIÇOS DE APOIO </a:t>
            </a:r>
            <a:br>
              <a:rPr lang="pt-BR" dirty="0"/>
            </a:br>
            <a:r>
              <a:rPr lang="pt-BR" dirty="0"/>
              <a:t>AO USO PÚBLICO</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3" y="1887194"/>
            <a:ext cx="6216422" cy="4970805"/>
          </a:xfrm>
        </p:spPr>
        <p:txBody>
          <a:bodyPr>
            <a:normAutofit/>
          </a:bodyPr>
          <a:lstStyle/>
          <a:p>
            <a:endParaRPr lang="pt-BR" sz="2000" dirty="0"/>
          </a:p>
          <a:p>
            <a:endParaRPr lang="pt-BR" sz="2000" dirty="0"/>
          </a:p>
          <a:p>
            <a:endParaRPr lang="pt-BR" sz="2000" dirty="0"/>
          </a:p>
          <a:p>
            <a:endParaRPr lang="pt-BR" sz="2000" dirty="0"/>
          </a:p>
          <a:p>
            <a:endParaRPr lang="pt-BR" sz="2000" dirty="0"/>
          </a:p>
          <a:p>
            <a:endParaRPr lang="pt-BR" sz="2000" dirty="0"/>
          </a:p>
          <a:p>
            <a:r>
              <a:rPr lang="pt-BR" sz="2000" dirty="0"/>
              <a:t>A lista completa de serviços está no </a:t>
            </a:r>
            <a:r>
              <a:rPr lang="pt-BR" sz="2000" b="1" dirty="0"/>
              <a:t>ANEXO II </a:t>
            </a:r>
            <a:r>
              <a:rPr lang="pt-BR" sz="2000" dirty="0"/>
              <a:t>da Portaria Normativa FF/DE nº 372/2023.</a:t>
            </a:r>
          </a:p>
          <a:p>
            <a:endParaRPr lang="pt-BR" sz="2000" dirty="0"/>
          </a:p>
          <a:p>
            <a:endParaRPr lang="pt-BR" sz="2000" dirty="0"/>
          </a:p>
          <a:p>
            <a:endParaRPr lang="pt-BR" sz="2000" dirty="0"/>
          </a:p>
          <a:p>
            <a:endParaRPr lang="pt-BR" sz="2000" dirty="0"/>
          </a:p>
          <a:p>
            <a:endParaRPr lang="pt-BR" sz="2000" dirty="0"/>
          </a:p>
          <a:p>
            <a:endParaRPr lang="pt-BR" sz="2000" dirty="0"/>
          </a:p>
          <a:p>
            <a:endParaRPr lang="pt-BR" sz="2000" dirty="0"/>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1026" name="Picture 2">
            <a:extLst>
              <a:ext uri="{FF2B5EF4-FFF2-40B4-BE49-F238E27FC236}">
                <a16:creationId xmlns:a16="http://schemas.microsoft.com/office/drawing/2014/main" id="{5FBF2857-C4E7-F06B-76A4-C4E83CC0F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03" y="2603597"/>
            <a:ext cx="3196379" cy="319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7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1.1.1. AULAS/SESSÕES DE ATIVIDADES ESPORTIVAS E </a:t>
            </a:r>
            <a:br>
              <a:rPr lang="pt-BR" dirty="0"/>
            </a:br>
            <a:r>
              <a:rPr lang="pt-BR" dirty="0"/>
              <a:t>BEM-ESTAR</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3" name="Tabela 3">
            <a:extLst>
              <a:ext uri="{FF2B5EF4-FFF2-40B4-BE49-F238E27FC236}">
                <a16:creationId xmlns:a16="http://schemas.microsoft.com/office/drawing/2014/main" id="{9D03C8C1-95D9-C286-65FE-B05CD27FE822}"/>
              </a:ext>
            </a:extLst>
          </p:cNvPr>
          <p:cNvGraphicFramePr>
            <a:graphicFrameLocks noGrp="1"/>
          </p:cNvGraphicFramePr>
          <p:nvPr>
            <p:extLst>
              <p:ext uri="{D42A27DB-BD31-4B8C-83A1-F6EECF244321}">
                <p14:modId xmlns:p14="http://schemas.microsoft.com/office/powerpoint/2010/main" val="4245953359"/>
              </p:ext>
            </p:extLst>
          </p:nvPr>
        </p:nvGraphicFramePr>
        <p:xfrm>
          <a:off x="444738" y="1899277"/>
          <a:ext cx="5162431" cy="4871720"/>
        </p:xfrm>
        <a:graphic>
          <a:graphicData uri="http://schemas.openxmlformats.org/drawingml/2006/table">
            <a:tbl>
              <a:tblPr firstRow="1" bandRow="1">
                <a:tableStyleId>{5C22544A-7EE6-4342-B048-85BDC9FD1C3A}</a:tableStyleId>
              </a:tblPr>
              <a:tblGrid>
                <a:gridCol w="5162431">
                  <a:extLst>
                    <a:ext uri="{9D8B030D-6E8A-4147-A177-3AD203B41FA5}">
                      <a16:colId xmlns:a16="http://schemas.microsoft.com/office/drawing/2014/main" val="1197751930"/>
                    </a:ext>
                  </a:extLst>
                </a:gridCol>
              </a:tblGrid>
              <a:tr h="370840">
                <a:tc>
                  <a:txBody>
                    <a:bodyPr/>
                    <a:lstStyle/>
                    <a:p>
                      <a:r>
                        <a:rPr lang="pt-BR" sz="1600" dirty="0"/>
                        <a:t>Exemplos</a:t>
                      </a:r>
                    </a:p>
                  </a:txBody>
                  <a:tcPr/>
                </a:tc>
                <a:extLst>
                  <a:ext uri="{0D108BD9-81ED-4DB2-BD59-A6C34878D82A}">
                    <a16:rowId xmlns:a16="http://schemas.microsoft.com/office/drawing/2014/main" val="292875189"/>
                  </a:ext>
                </a:extLst>
              </a:tr>
              <a:tr h="370840">
                <a:tc>
                  <a:txBody>
                    <a:bodyPr/>
                    <a:lstStyle/>
                    <a:p>
                      <a:r>
                        <a:rPr lang="pt-BR" sz="1600" dirty="0"/>
                        <a:t>Corrida</a:t>
                      </a:r>
                    </a:p>
                  </a:txBody>
                  <a:tcPr/>
                </a:tc>
                <a:extLst>
                  <a:ext uri="{0D108BD9-81ED-4DB2-BD59-A6C34878D82A}">
                    <a16:rowId xmlns:a16="http://schemas.microsoft.com/office/drawing/2014/main" val="544128182"/>
                  </a:ext>
                </a:extLst>
              </a:tr>
              <a:tr h="370840">
                <a:tc>
                  <a:txBody>
                    <a:bodyPr/>
                    <a:lstStyle/>
                    <a:p>
                      <a:r>
                        <a:rPr lang="pt-BR" sz="1600" dirty="0"/>
                        <a:t>Funcional</a:t>
                      </a:r>
                    </a:p>
                  </a:txBody>
                  <a:tcPr/>
                </a:tc>
                <a:extLst>
                  <a:ext uri="{0D108BD9-81ED-4DB2-BD59-A6C34878D82A}">
                    <a16:rowId xmlns:a16="http://schemas.microsoft.com/office/drawing/2014/main" val="735428222"/>
                  </a:ext>
                </a:extLst>
              </a:tr>
              <a:tr h="370840">
                <a:tc>
                  <a:txBody>
                    <a:bodyPr/>
                    <a:lstStyle/>
                    <a:p>
                      <a:r>
                        <a:rPr lang="pt-BR" sz="1600" dirty="0"/>
                        <a:t>Calistenia</a:t>
                      </a:r>
                    </a:p>
                  </a:txBody>
                  <a:tcPr/>
                </a:tc>
                <a:extLst>
                  <a:ext uri="{0D108BD9-81ED-4DB2-BD59-A6C34878D82A}">
                    <a16:rowId xmlns:a16="http://schemas.microsoft.com/office/drawing/2014/main" val="312818280"/>
                  </a:ext>
                </a:extLst>
              </a:tr>
              <a:tr h="370840">
                <a:tc>
                  <a:txBody>
                    <a:bodyPr/>
                    <a:lstStyle/>
                    <a:p>
                      <a:r>
                        <a:rPr lang="pt-BR" sz="1600" dirty="0" err="1"/>
                        <a:t>Crossfit</a:t>
                      </a:r>
                      <a:endParaRPr lang="pt-BR" sz="1600" dirty="0"/>
                    </a:p>
                  </a:txBody>
                  <a:tcPr/>
                </a:tc>
                <a:extLst>
                  <a:ext uri="{0D108BD9-81ED-4DB2-BD59-A6C34878D82A}">
                    <a16:rowId xmlns:a16="http://schemas.microsoft.com/office/drawing/2014/main" val="494917259"/>
                  </a:ext>
                </a:extLst>
              </a:tr>
              <a:tr h="370840">
                <a:tc>
                  <a:txBody>
                    <a:bodyPr/>
                    <a:lstStyle/>
                    <a:p>
                      <a:r>
                        <a:rPr lang="pt-BR" sz="1600" dirty="0"/>
                        <a:t>Lutas e Artes Marciais, como:</a:t>
                      </a:r>
                    </a:p>
                    <a:p>
                      <a:r>
                        <a:rPr lang="pt-BR" sz="1600" dirty="0" err="1"/>
                        <a:t>Muay</a:t>
                      </a:r>
                      <a:r>
                        <a:rPr lang="pt-BR" sz="1600" dirty="0"/>
                        <a:t> Thai</a:t>
                      </a:r>
                    </a:p>
                    <a:p>
                      <a:r>
                        <a:rPr lang="pt-BR" sz="1600" dirty="0" err="1"/>
                        <a:t>Jiu</a:t>
                      </a:r>
                      <a:r>
                        <a:rPr lang="pt-BR" sz="1600" dirty="0"/>
                        <a:t> Jitsu</a:t>
                      </a:r>
                    </a:p>
                    <a:p>
                      <a:r>
                        <a:rPr lang="pt-BR" sz="1600" dirty="0" err="1"/>
                        <a:t>Krav</a:t>
                      </a:r>
                      <a:r>
                        <a:rPr lang="pt-BR" sz="1600" dirty="0"/>
                        <a:t> Maga</a:t>
                      </a:r>
                    </a:p>
                    <a:p>
                      <a:r>
                        <a:rPr lang="pt-BR" sz="1600" dirty="0"/>
                        <a:t>Kickboxing</a:t>
                      </a:r>
                    </a:p>
                    <a:p>
                      <a:r>
                        <a:rPr lang="pt-BR" sz="1600" dirty="0"/>
                        <a:t>Taekwondo</a:t>
                      </a:r>
                    </a:p>
                    <a:p>
                      <a:r>
                        <a:rPr lang="pt-BR" sz="1600" dirty="0"/>
                        <a:t>Karatê</a:t>
                      </a:r>
                    </a:p>
                    <a:p>
                      <a:r>
                        <a:rPr lang="pt-BR" sz="1600" dirty="0"/>
                        <a:t>Capoeira</a:t>
                      </a:r>
                    </a:p>
                    <a:p>
                      <a:r>
                        <a:rPr lang="pt-BR" sz="1600" dirty="0"/>
                        <a:t>Boxe</a:t>
                      </a:r>
                    </a:p>
                    <a:p>
                      <a:r>
                        <a:rPr lang="pt-BR" sz="1600" dirty="0"/>
                        <a:t>Kung Fu</a:t>
                      </a:r>
                    </a:p>
                    <a:p>
                      <a:r>
                        <a:rPr lang="pt-BR" sz="1600" dirty="0"/>
                        <a:t>Tai Chi Chuan</a:t>
                      </a:r>
                    </a:p>
                    <a:p>
                      <a:r>
                        <a:rPr lang="pt-BR" sz="1600" dirty="0"/>
                        <a:t>Artes Marciais Mistas (do inglês, </a:t>
                      </a:r>
                      <a:r>
                        <a:rPr lang="pt-BR" sz="1600" i="1" dirty="0" err="1"/>
                        <a:t>Mixed</a:t>
                      </a:r>
                      <a:r>
                        <a:rPr lang="pt-BR" sz="1600" i="1" dirty="0"/>
                        <a:t> Martial </a:t>
                      </a:r>
                      <a:r>
                        <a:rPr lang="pt-BR" sz="1600" i="1" dirty="0" err="1"/>
                        <a:t>Arts</a:t>
                      </a:r>
                      <a:r>
                        <a:rPr lang="pt-BR" sz="1600" i="1" dirty="0"/>
                        <a:t> – MMA</a:t>
                      </a:r>
                      <a:r>
                        <a:rPr lang="pt-BR" sz="1600" dirty="0"/>
                        <a:t>)</a:t>
                      </a:r>
                    </a:p>
                  </a:txBody>
                  <a:tcPr/>
                </a:tc>
                <a:extLst>
                  <a:ext uri="{0D108BD9-81ED-4DB2-BD59-A6C34878D82A}">
                    <a16:rowId xmlns:a16="http://schemas.microsoft.com/office/drawing/2014/main" val="2163408336"/>
                  </a:ext>
                </a:extLst>
              </a:tr>
            </a:tbl>
          </a:graphicData>
        </a:graphic>
      </p:graphicFrame>
      <p:graphicFrame>
        <p:nvGraphicFramePr>
          <p:cNvPr id="4" name="Tabela 3">
            <a:extLst>
              <a:ext uri="{FF2B5EF4-FFF2-40B4-BE49-F238E27FC236}">
                <a16:creationId xmlns:a16="http://schemas.microsoft.com/office/drawing/2014/main" id="{45407AE7-F68F-BDF0-A8CF-0C3292F90F83}"/>
              </a:ext>
            </a:extLst>
          </p:cNvPr>
          <p:cNvGraphicFramePr>
            <a:graphicFrameLocks noGrp="1"/>
          </p:cNvGraphicFramePr>
          <p:nvPr>
            <p:extLst>
              <p:ext uri="{D42A27DB-BD31-4B8C-83A1-F6EECF244321}">
                <p14:modId xmlns:p14="http://schemas.microsoft.com/office/powerpoint/2010/main" val="1315147710"/>
              </p:ext>
            </p:extLst>
          </p:nvPr>
        </p:nvGraphicFramePr>
        <p:xfrm>
          <a:off x="6096000" y="1899276"/>
          <a:ext cx="5459389" cy="4871720"/>
        </p:xfrm>
        <a:graphic>
          <a:graphicData uri="http://schemas.openxmlformats.org/drawingml/2006/table">
            <a:tbl>
              <a:tblPr firstRow="1" bandRow="1">
                <a:tableStyleId>{5C22544A-7EE6-4342-B048-85BDC9FD1C3A}</a:tableStyleId>
              </a:tblPr>
              <a:tblGrid>
                <a:gridCol w="5459389">
                  <a:extLst>
                    <a:ext uri="{9D8B030D-6E8A-4147-A177-3AD203B41FA5}">
                      <a16:colId xmlns:a16="http://schemas.microsoft.com/office/drawing/2014/main" val="1197751930"/>
                    </a:ext>
                  </a:extLst>
                </a:gridCol>
              </a:tblGrid>
              <a:tr h="431597">
                <a:tc>
                  <a:txBody>
                    <a:bodyPr/>
                    <a:lstStyle/>
                    <a:p>
                      <a:r>
                        <a:rPr lang="pt-BR" sz="1800" dirty="0"/>
                        <a:t>Exemplos</a:t>
                      </a:r>
                    </a:p>
                  </a:txBody>
                  <a:tcPr/>
                </a:tc>
                <a:extLst>
                  <a:ext uri="{0D108BD9-81ED-4DB2-BD59-A6C34878D82A}">
                    <a16:rowId xmlns:a16="http://schemas.microsoft.com/office/drawing/2014/main" val="292875189"/>
                  </a:ext>
                </a:extLst>
              </a:tr>
              <a:tr h="1525368">
                <a:tc>
                  <a:txBody>
                    <a:bodyPr/>
                    <a:lstStyle/>
                    <a:p>
                      <a:r>
                        <a:rPr lang="pt-BR" sz="1800" dirty="0"/>
                        <a:t>Esportes de Quadra, como:</a:t>
                      </a:r>
                    </a:p>
                    <a:p>
                      <a:r>
                        <a:rPr lang="pt-BR" sz="1800" dirty="0"/>
                        <a:t>Vôlei</a:t>
                      </a:r>
                    </a:p>
                    <a:p>
                      <a:r>
                        <a:rPr lang="pt-BR" sz="1800" dirty="0"/>
                        <a:t>Handebol</a:t>
                      </a:r>
                    </a:p>
                    <a:p>
                      <a:r>
                        <a:rPr lang="pt-BR" sz="1800" dirty="0"/>
                        <a:t>Futsal</a:t>
                      </a:r>
                    </a:p>
                    <a:p>
                      <a:r>
                        <a:rPr lang="pt-BR" sz="1800" dirty="0"/>
                        <a:t>Basquete</a:t>
                      </a:r>
                    </a:p>
                  </a:txBody>
                  <a:tcPr/>
                </a:tc>
                <a:extLst>
                  <a:ext uri="{0D108BD9-81ED-4DB2-BD59-A6C34878D82A}">
                    <a16:rowId xmlns:a16="http://schemas.microsoft.com/office/drawing/2014/main" val="544128182"/>
                  </a:ext>
                </a:extLst>
              </a:tr>
              <a:tr h="1241579">
                <a:tc>
                  <a:txBody>
                    <a:bodyPr/>
                    <a:lstStyle/>
                    <a:p>
                      <a:r>
                        <a:rPr lang="pt-BR" sz="1800" dirty="0"/>
                        <a:t>Esportes de Praia, como:</a:t>
                      </a:r>
                    </a:p>
                    <a:p>
                      <a:r>
                        <a:rPr lang="pt-BR" sz="1800" dirty="0"/>
                        <a:t>Tênis de praia (</a:t>
                      </a:r>
                      <a:r>
                        <a:rPr lang="pt-BR" sz="1800" i="1" dirty="0"/>
                        <a:t>Beach Tennis</a:t>
                      </a:r>
                      <a:r>
                        <a:rPr lang="pt-BR" sz="1800" dirty="0"/>
                        <a:t>)</a:t>
                      </a:r>
                    </a:p>
                    <a:p>
                      <a:r>
                        <a:rPr lang="pt-BR" sz="1800" dirty="0"/>
                        <a:t>Vôlei de praia</a:t>
                      </a:r>
                    </a:p>
                    <a:p>
                      <a:r>
                        <a:rPr lang="pt-BR" sz="1800" dirty="0"/>
                        <a:t>Futevôlei</a:t>
                      </a:r>
                    </a:p>
                  </a:txBody>
                  <a:tcPr/>
                </a:tc>
                <a:extLst>
                  <a:ext uri="{0D108BD9-81ED-4DB2-BD59-A6C34878D82A}">
                    <a16:rowId xmlns:a16="http://schemas.microsoft.com/office/drawing/2014/main" val="735428222"/>
                  </a:ext>
                </a:extLst>
              </a:tr>
              <a:tr h="1241579">
                <a:tc>
                  <a:txBody>
                    <a:bodyPr/>
                    <a:lstStyle/>
                    <a:p>
                      <a:r>
                        <a:rPr lang="pt-BR" sz="1800" dirty="0"/>
                        <a:t>Esportes de Campo/Grama, como</a:t>
                      </a:r>
                    </a:p>
                    <a:p>
                      <a:r>
                        <a:rPr lang="pt-BR" sz="1800" dirty="0"/>
                        <a:t>Futebol</a:t>
                      </a:r>
                    </a:p>
                    <a:p>
                      <a:r>
                        <a:rPr lang="pt-BR" sz="1800" dirty="0"/>
                        <a:t>Rugby</a:t>
                      </a:r>
                    </a:p>
                    <a:p>
                      <a:r>
                        <a:rPr lang="pt-BR" sz="1800" dirty="0"/>
                        <a:t>Hóquei</a:t>
                      </a:r>
                    </a:p>
                  </a:txBody>
                  <a:tcPr/>
                </a:tc>
                <a:extLst>
                  <a:ext uri="{0D108BD9-81ED-4DB2-BD59-A6C34878D82A}">
                    <a16:rowId xmlns:a16="http://schemas.microsoft.com/office/drawing/2014/main" val="312818280"/>
                  </a:ext>
                </a:extLst>
              </a:tr>
              <a:tr h="431597">
                <a:tc>
                  <a:txBody>
                    <a:bodyPr/>
                    <a:lstStyle/>
                    <a:p>
                      <a:r>
                        <a:rPr lang="pt-BR" sz="1800" dirty="0"/>
                        <a:t>Outros</a:t>
                      </a:r>
                    </a:p>
                  </a:txBody>
                  <a:tcPr/>
                </a:tc>
                <a:extLst>
                  <a:ext uri="{0D108BD9-81ED-4DB2-BD59-A6C34878D82A}">
                    <a16:rowId xmlns:a16="http://schemas.microsoft.com/office/drawing/2014/main" val="4195388476"/>
                  </a:ext>
                </a:extLst>
              </a:tr>
            </a:tbl>
          </a:graphicData>
        </a:graphic>
      </p:graphicFrame>
    </p:spTree>
    <p:extLst>
      <p:ext uri="{BB962C8B-B14F-4D97-AF65-F5344CB8AC3E}">
        <p14:creationId xmlns:p14="http://schemas.microsoft.com/office/powerpoint/2010/main" val="145929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1.1.1. AULAS/SESSÕES DE ATIVIDADES ESPORTIVAS E </a:t>
            </a:r>
            <a:br>
              <a:rPr lang="pt-BR"/>
            </a:br>
            <a:r>
              <a:rPr lang="pt-BR"/>
              <a:t>BEM-ESTAR (CONTINUAÇÃO)</a:t>
            </a:r>
            <a:endParaRPr lang="pt-BR" dirty="0"/>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3" name="Tabela 3">
            <a:extLst>
              <a:ext uri="{FF2B5EF4-FFF2-40B4-BE49-F238E27FC236}">
                <a16:creationId xmlns:a16="http://schemas.microsoft.com/office/drawing/2014/main" id="{9D03C8C1-95D9-C286-65FE-B05CD27FE822}"/>
              </a:ext>
            </a:extLst>
          </p:cNvPr>
          <p:cNvGraphicFramePr>
            <a:graphicFrameLocks noGrp="1"/>
          </p:cNvGraphicFramePr>
          <p:nvPr>
            <p:extLst>
              <p:ext uri="{D42A27DB-BD31-4B8C-83A1-F6EECF244321}">
                <p14:modId xmlns:p14="http://schemas.microsoft.com/office/powerpoint/2010/main" val="1692810913"/>
              </p:ext>
            </p:extLst>
          </p:nvPr>
        </p:nvGraphicFramePr>
        <p:xfrm>
          <a:off x="2980904" y="1968286"/>
          <a:ext cx="5835292" cy="4691302"/>
        </p:xfrm>
        <a:graphic>
          <a:graphicData uri="http://schemas.openxmlformats.org/drawingml/2006/table">
            <a:tbl>
              <a:tblPr firstRow="1" bandRow="1">
                <a:tableStyleId>{5C22544A-7EE6-4342-B048-85BDC9FD1C3A}</a:tableStyleId>
              </a:tblPr>
              <a:tblGrid>
                <a:gridCol w="5835292">
                  <a:extLst>
                    <a:ext uri="{9D8B030D-6E8A-4147-A177-3AD203B41FA5}">
                      <a16:colId xmlns:a16="http://schemas.microsoft.com/office/drawing/2014/main" val="1197751930"/>
                    </a:ext>
                  </a:extLst>
                </a:gridCol>
              </a:tblGrid>
              <a:tr h="426482">
                <a:tc>
                  <a:txBody>
                    <a:bodyPr/>
                    <a:lstStyle/>
                    <a:p>
                      <a:r>
                        <a:rPr lang="pt-BR" sz="2000" dirty="0"/>
                        <a:t>Exemplos</a:t>
                      </a:r>
                    </a:p>
                  </a:txBody>
                  <a:tcPr/>
                </a:tc>
                <a:extLst>
                  <a:ext uri="{0D108BD9-81ED-4DB2-BD59-A6C34878D82A}">
                    <a16:rowId xmlns:a16="http://schemas.microsoft.com/office/drawing/2014/main" val="292875189"/>
                  </a:ext>
                </a:extLst>
              </a:tr>
              <a:tr h="426482">
                <a:tc>
                  <a:txBody>
                    <a:bodyPr/>
                    <a:lstStyle/>
                    <a:p>
                      <a:r>
                        <a:rPr lang="pt-BR" sz="2000" dirty="0"/>
                        <a:t>Massagem</a:t>
                      </a:r>
                    </a:p>
                  </a:txBody>
                  <a:tcPr/>
                </a:tc>
                <a:extLst>
                  <a:ext uri="{0D108BD9-81ED-4DB2-BD59-A6C34878D82A}">
                    <a16:rowId xmlns:a16="http://schemas.microsoft.com/office/drawing/2014/main" val="544128182"/>
                  </a:ext>
                </a:extLst>
              </a:tr>
              <a:tr h="426482">
                <a:tc>
                  <a:txBody>
                    <a:bodyPr/>
                    <a:lstStyle/>
                    <a:p>
                      <a:r>
                        <a:rPr lang="pt-BR" sz="2000" dirty="0"/>
                        <a:t>Cromoterapia</a:t>
                      </a:r>
                    </a:p>
                  </a:txBody>
                  <a:tcPr/>
                </a:tc>
                <a:extLst>
                  <a:ext uri="{0D108BD9-81ED-4DB2-BD59-A6C34878D82A}">
                    <a16:rowId xmlns:a16="http://schemas.microsoft.com/office/drawing/2014/main" val="735428222"/>
                  </a:ext>
                </a:extLst>
              </a:tr>
              <a:tr h="426482">
                <a:tc>
                  <a:txBody>
                    <a:bodyPr/>
                    <a:lstStyle/>
                    <a:p>
                      <a:r>
                        <a:rPr lang="pt-BR" sz="2000" dirty="0"/>
                        <a:t>Barra de </a:t>
                      </a:r>
                      <a:r>
                        <a:rPr lang="pt-BR" sz="2000" dirty="0" err="1"/>
                        <a:t>access</a:t>
                      </a:r>
                      <a:endParaRPr lang="pt-BR" sz="2000" dirty="0"/>
                    </a:p>
                  </a:txBody>
                  <a:tcPr/>
                </a:tc>
                <a:extLst>
                  <a:ext uri="{0D108BD9-81ED-4DB2-BD59-A6C34878D82A}">
                    <a16:rowId xmlns:a16="http://schemas.microsoft.com/office/drawing/2014/main" val="312818280"/>
                  </a:ext>
                </a:extLst>
              </a:tr>
              <a:tr h="426482">
                <a:tc>
                  <a:txBody>
                    <a:bodyPr/>
                    <a:lstStyle/>
                    <a:p>
                      <a:r>
                        <a:rPr lang="pt-BR" sz="2000" dirty="0"/>
                        <a:t>Meditação</a:t>
                      </a:r>
                    </a:p>
                  </a:txBody>
                  <a:tcPr/>
                </a:tc>
                <a:extLst>
                  <a:ext uri="{0D108BD9-81ED-4DB2-BD59-A6C34878D82A}">
                    <a16:rowId xmlns:a16="http://schemas.microsoft.com/office/drawing/2014/main" val="494917259"/>
                  </a:ext>
                </a:extLst>
              </a:tr>
              <a:tr h="426482">
                <a:tc>
                  <a:txBody>
                    <a:bodyPr/>
                    <a:lstStyle/>
                    <a:p>
                      <a:r>
                        <a:rPr lang="pt-BR" sz="2000" dirty="0"/>
                        <a:t>Yoga</a:t>
                      </a:r>
                    </a:p>
                  </a:txBody>
                  <a:tcPr/>
                </a:tc>
                <a:extLst>
                  <a:ext uri="{0D108BD9-81ED-4DB2-BD59-A6C34878D82A}">
                    <a16:rowId xmlns:a16="http://schemas.microsoft.com/office/drawing/2014/main" val="2163408336"/>
                  </a:ext>
                </a:extLst>
              </a:tr>
              <a:tr h="426482">
                <a:tc>
                  <a:txBody>
                    <a:bodyPr/>
                    <a:lstStyle/>
                    <a:p>
                      <a:r>
                        <a:rPr lang="pt-BR" sz="2000" dirty="0"/>
                        <a:t>Pilates</a:t>
                      </a:r>
                    </a:p>
                  </a:txBody>
                  <a:tcPr/>
                </a:tc>
                <a:extLst>
                  <a:ext uri="{0D108BD9-81ED-4DB2-BD59-A6C34878D82A}">
                    <a16:rowId xmlns:a16="http://schemas.microsoft.com/office/drawing/2014/main" val="2779934845"/>
                  </a:ext>
                </a:extLst>
              </a:tr>
              <a:tr h="426482">
                <a:tc>
                  <a:txBody>
                    <a:bodyPr/>
                    <a:lstStyle/>
                    <a:p>
                      <a:r>
                        <a:rPr lang="pt-BR" sz="2000" dirty="0"/>
                        <a:t>Aulas de Arte</a:t>
                      </a:r>
                    </a:p>
                  </a:txBody>
                  <a:tcPr/>
                </a:tc>
                <a:extLst>
                  <a:ext uri="{0D108BD9-81ED-4DB2-BD59-A6C34878D82A}">
                    <a16:rowId xmlns:a16="http://schemas.microsoft.com/office/drawing/2014/main" val="4013287862"/>
                  </a:ext>
                </a:extLst>
              </a:tr>
              <a:tr h="426482">
                <a:tc>
                  <a:txBody>
                    <a:bodyPr/>
                    <a:lstStyle/>
                    <a:p>
                      <a:r>
                        <a:rPr lang="pt-BR" sz="2000" dirty="0"/>
                        <a:t>Aulas de Música</a:t>
                      </a:r>
                    </a:p>
                  </a:txBody>
                  <a:tcPr/>
                </a:tc>
                <a:extLst>
                  <a:ext uri="{0D108BD9-81ED-4DB2-BD59-A6C34878D82A}">
                    <a16:rowId xmlns:a16="http://schemas.microsoft.com/office/drawing/2014/main" val="3117426674"/>
                  </a:ext>
                </a:extLst>
              </a:tr>
              <a:tr h="426482">
                <a:tc>
                  <a:txBody>
                    <a:bodyPr/>
                    <a:lstStyle/>
                    <a:p>
                      <a:r>
                        <a:rPr lang="pt-BR" sz="2000" dirty="0"/>
                        <a:t>Aulas de Teatro</a:t>
                      </a:r>
                    </a:p>
                  </a:txBody>
                  <a:tcPr/>
                </a:tc>
                <a:extLst>
                  <a:ext uri="{0D108BD9-81ED-4DB2-BD59-A6C34878D82A}">
                    <a16:rowId xmlns:a16="http://schemas.microsoft.com/office/drawing/2014/main" val="1358308127"/>
                  </a:ext>
                </a:extLst>
              </a:tr>
              <a:tr h="426482">
                <a:tc>
                  <a:txBody>
                    <a:bodyPr/>
                    <a:lstStyle/>
                    <a:p>
                      <a:r>
                        <a:rPr lang="pt-BR" sz="2000" dirty="0"/>
                        <a:t>Outros</a:t>
                      </a:r>
                    </a:p>
                  </a:txBody>
                  <a:tcPr/>
                </a:tc>
                <a:extLst>
                  <a:ext uri="{0D108BD9-81ED-4DB2-BD59-A6C34878D82A}">
                    <a16:rowId xmlns:a16="http://schemas.microsoft.com/office/drawing/2014/main" val="2496606838"/>
                  </a:ext>
                </a:extLst>
              </a:tr>
            </a:tbl>
          </a:graphicData>
        </a:graphic>
      </p:graphicFrame>
    </p:spTree>
    <p:extLst>
      <p:ext uri="{BB962C8B-B14F-4D97-AF65-F5344CB8AC3E}">
        <p14:creationId xmlns:p14="http://schemas.microsoft.com/office/powerpoint/2010/main" val="128008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1.1.2. LOCAÇÃO DE EQUIPAMENTOS PARA FINS</a:t>
            </a:r>
            <a:br>
              <a:rPr lang="pt-BR" dirty="0"/>
            </a:br>
            <a:r>
              <a:rPr lang="pt-BR" dirty="0"/>
              <a:t>TURÍSTICOS</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3" name="Tabela 3">
            <a:extLst>
              <a:ext uri="{FF2B5EF4-FFF2-40B4-BE49-F238E27FC236}">
                <a16:creationId xmlns:a16="http://schemas.microsoft.com/office/drawing/2014/main" id="{9D03C8C1-95D9-C286-65FE-B05CD27FE822}"/>
              </a:ext>
            </a:extLst>
          </p:cNvPr>
          <p:cNvGraphicFramePr>
            <a:graphicFrameLocks noGrp="1"/>
          </p:cNvGraphicFramePr>
          <p:nvPr>
            <p:extLst>
              <p:ext uri="{D42A27DB-BD31-4B8C-83A1-F6EECF244321}">
                <p14:modId xmlns:p14="http://schemas.microsoft.com/office/powerpoint/2010/main" val="2986094362"/>
              </p:ext>
            </p:extLst>
          </p:nvPr>
        </p:nvGraphicFramePr>
        <p:xfrm>
          <a:off x="3567497" y="1864768"/>
          <a:ext cx="4627593" cy="4914900"/>
        </p:xfrm>
        <a:graphic>
          <a:graphicData uri="http://schemas.openxmlformats.org/drawingml/2006/table">
            <a:tbl>
              <a:tblPr firstRow="1" bandRow="1">
                <a:tableStyleId>{5C22544A-7EE6-4342-B048-85BDC9FD1C3A}</a:tableStyleId>
              </a:tblPr>
              <a:tblGrid>
                <a:gridCol w="4627593">
                  <a:extLst>
                    <a:ext uri="{9D8B030D-6E8A-4147-A177-3AD203B41FA5}">
                      <a16:colId xmlns:a16="http://schemas.microsoft.com/office/drawing/2014/main" val="1197751930"/>
                    </a:ext>
                  </a:extLst>
                </a:gridCol>
              </a:tblGrid>
              <a:tr h="324256">
                <a:tc>
                  <a:txBody>
                    <a:bodyPr/>
                    <a:lstStyle/>
                    <a:p>
                      <a:r>
                        <a:rPr lang="pt-BR" sz="1550" dirty="0"/>
                        <a:t>Exemplos</a:t>
                      </a:r>
                    </a:p>
                  </a:txBody>
                  <a:tcPr/>
                </a:tc>
                <a:extLst>
                  <a:ext uri="{0D108BD9-81ED-4DB2-BD59-A6C34878D82A}">
                    <a16:rowId xmlns:a16="http://schemas.microsoft.com/office/drawing/2014/main" val="292875189"/>
                  </a:ext>
                </a:extLst>
              </a:tr>
              <a:tr h="324256">
                <a:tc>
                  <a:txBody>
                    <a:bodyPr/>
                    <a:lstStyle/>
                    <a:p>
                      <a:r>
                        <a:rPr lang="pt-BR" sz="1550" dirty="0"/>
                        <a:t>Binóculo</a:t>
                      </a:r>
                    </a:p>
                  </a:txBody>
                  <a:tcPr/>
                </a:tc>
                <a:extLst>
                  <a:ext uri="{0D108BD9-81ED-4DB2-BD59-A6C34878D82A}">
                    <a16:rowId xmlns:a16="http://schemas.microsoft.com/office/drawing/2014/main" val="544128182"/>
                  </a:ext>
                </a:extLst>
              </a:tr>
              <a:tr h="324256">
                <a:tc>
                  <a:txBody>
                    <a:bodyPr/>
                    <a:lstStyle/>
                    <a:p>
                      <a:r>
                        <a:rPr lang="pt-BR" sz="1550" i="1" dirty="0" err="1"/>
                        <a:t>Snorkel</a:t>
                      </a:r>
                      <a:r>
                        <a:rPr lang="pt-BR" sz="1550" dirty="0"/>
                        <a:t> e máscara de mergulho</a:t>
                      </a:r>
                    </a:p>
                  </a:txBody>
                  <a:tcPr/>
                </a:tc>
                <a:extLst>
                  <a:ext uri="{0D108BD9-81ED-4DB2-BD59-A6C34878D82A}">
                    <a16:rowId xmlns:a16="http://schemas.microsoft.com/office/drawing/2014/main" val="735428222"/>
                  </a:ext>
                </a:extLst>
              </a:tr>
              <a:tr h="324256">
                <a:tc>
                  <a:txBody>
                    <a:bodyPr/>
                    <a:lstStyle/>
                    <a:p>
                      <a:r>
                        <a:rPr lang="pt-BR" sz="1550" dirty="0"/>
                        <a:t>Pé-de-pato</a:t>
                      </a:r>
                    </a:p>
                  </a:txBody>
                  <a:tcPr/>
                </a:tc>
                <a:extLst>
                  <a:ext uri="{0D108BD9-81ED-4DB2-BD59-A6C34878D82A}">
                    <a16:rowId xmlns:a16="http://schemas.microsoft.com/office/drawing/2014/main" val="312818280"/>
                  </a:ext>
                </a:extLst>
              </a:tr>
              <a:tr h="324256">
                <a:tc>
                  <a:txBody>
                    <a:bodyPr/>
                    <a:lstStyle/>
                    <a:p>
                      <a:r>
                        <a:rPr lang="pt-BR" sz="1550" dirty="0"/>
                        <a:t>Prancha de surf</a:t>
                      </a:r>
                    </a:p>
                  </a:txBody>
                  <a:tcPr/>
                </a:tc>
                <a:extLst>
                  <a:ext uri="{0D108BD9-81ED-4DB2-BD59-A6C34878D82A}">
                    <a16:rowId xmlns:a16="http://schemas.microsoft.com/office/drawing/2014/main" val="494917259"/>
                  </a:ext>
                </a:extLst>
              </a:tr>
              <a:tr h="324256">
                <a:tc>
                  <a:txBody>
                    <a:bodyPr/>
                    <a:lstStyle/>
                    <a:p>
                      <a:r>
                        <a:rPr lang="pt-BR" sz="1550" dirty="0"/>
                        <a:t>Skimboard/Sonrisal</a:t>
                      </a:r>
                    </a:p>
                  </a:txBody>
                  <a:tcPr/>
                </a:tc>
                <a:extLst>
                  <a:ext uri="{0D108BD9-81ED-4DB2-BD59-A6C34878D82A}">
                    <a16:rowId xmlns:a16="http://schemas.microsoft.com/office/drawing/2014/main" val="2163408336"/>
                  </a:ext>
                </a:extLst>
              </a:tr>
              <a:tr h="324256">
                <a:tc>
                  <a:txBody>
                    <a:bodyPr/>
                    <a:lstStyle/>
                    <a:p>
                      <a:r>
                        <a:rPr lang="pt-BR" sz="1550" dirty="0"/>
                        <a:t>Caiaque</a:t>
                      </a:r>
                    </a:p>
                  </a:txBody>
                  <a:tcPr/>
                </a:tc>
                <a:extLst>
                  <a:ext uri="{0D108BD9-81ED-4DB2-BD59-A6C34878D82A}">
                    <a16:rowId xmlns:a16="http://schemas.microsoft.com/office/drawing/2014/main" val="2779934845"/>
                  </a:ext>
                </a:extLst>
              </a:tr>
              <a:tr h="324256">
                <a:tc>
                  <a:txBody>
                    <a:bodyPr/>
                    <a:lstStyle/>
                    <a:p>
                      <a:r>
                        <a:rPr lang="pt-BR" sz="1550" dirty="0"/>
                        <a:t>Canoa</a:t>
                      </a:r>
                    </a:p>
                  </a:txBody>
                  <a:tcPr/>
                </a:tc>
                <a:extLst>
                  <a:ext uri="{0D108BD9-81ED-4DB2-BD59-A6C34878D82A}">
                    <a16:rowId xmlns:a16="http://schemas.microsoft.com/office/drawing/2014/main" val="4013287862"/>
                  </a:ext>
                </a:extLst>
              </a:tr>
              <a:tr h="324256">
                <a:tc>
                  <a:txBody>
                    <a:bodyPr/>
                    <a:lstStyle/>
                    <a:p>
                      <a:r>
                        <a:rPr lang="pt-BR" sz="1550" i="1" dirty="0"/>
                        <a:t>Stand </a:t>
                      </a:r>
                      <a:r>
                        <a:rPr lang="pt-BR" sz="1550" i="1" dirty="0" err="1"/>
                        <a:t>Up</a:t>
                      </a:r>
                      <a:r>
                        <a:rPr lang="pt-BR" sz="1550" i="1" dirty="0"/>
                        <a:t> </a:t>
                      </a:r>
                      <a:r>
                        <a:rPr lang="pt-BR" sz="1550" i="1" dirty="0" err="1"/>
                        <a:t>Paddle</a:t>
                      </a:r>
                      <a:r>
                        <a:rPr lang="pt-BR" sz="1550" i="1" dirty="0"/>
                        <a:t> (SUP)</a:t>
                      </a:r>
                    </a:p>
                  </a:txBody>
                  <a:tcPr/>
                </a:tc>
                <a:extLst>
                  <a:ext uri="{0D108BD9-81ED-4DB2-BD59-A6C34878D82A}">
                    <a16:rowId xmlns:a16="http://schemas.microsoft.com/office/drawing/2014/main" val="3117426674"/>
                  </a:ext>
                </a:extLst>
              </a:tr>
              <a:tr h="324256">
                <a:tc>
                  <a:txBody>
                    <a:bodyPr/>
                    <a:lstStyle/>
                    <a:p>
                      <a:r>
                        <a:rPr lang="pt-BR" sz="1550" dirty="0"/>
                        <a:t>Frisbee</a:t>
                      </a:r>
                    </a:p>
                  </a:txBody>
                  <a:tcPr/>
                </a:tc>
                <a:extLst>
                  <a:ext uri="{0D108BD9-81ED-4DB2-BD59-A6C34878D82A}">
                    <a16:rowId xmlns:a16="http://schemas.microsoft.com/office/drawing/2014/main" val="1358308127"/>
                  </a:ext>
                </a:extLst>
              </a:tr>
              <a:tr h="324256">
                <a:tc>
                  <a:txBody>
                    <a:bodyPr/>
                    <a:lstStyle/>
                    <a:p>
                      <a:r>
                        <a:rPr lang="pt-BR" sz="1550" dirty="0"/>
                        <a:t>Frescobol</a:t>
                      </a:r>
                    </a:p>
                  </a:txBody>
                  <a:tcPr/>
                </a:tc>
                <a:extLst>
                  <a:ext uri="{0D108BD9-81ED-4DB2-BD59-A6C34878D82A}">
                    <a16:rowId xmlns:a16="http://schemas.microsoft.com/office/drawing/2014/main" val="2496606838"/>
                  </a:ext>
                </a:extLst>
              </a:tr>
              <a:tr h="324256">
                <a:tc>
                  <a:txBody>
                    <a:bodyPr/>
                    <a:lstStyle/>
                    <a:p>
                      <a:r>
                        <a:rPr lang="pt-BR" sz="1550" dirty="0"/>
                        <a:t>Boia</a:t>
                      </a:r>
                    </a:p>
                  </a:txBody>
                  <a:tcPr/>
                </a:tc>
                <a:extLst>
                  <a:ext uri="{0D108BD9-81ED-4DB2-BD59-A6C34878D82A}">
                    <a16:rowId xmlns:a16="http://schemas.microsoft.com/office/drawing/2014/main" val="2434533408"/>
                  </a:ext>
                </a:extLst>
              </a:tr>
              <a:tr h="324256">
                <a:tc>
                  <a:txBody>
                    <a:bodyPr/>
                    <a:lstStyle/>
                    <a:p>
                      <a:r>
                        <a:rPr lang="pt-BR" sz="1550" dirty="0"/>
                        <a:t>Patins</a:t>
                      </a:r>
                    </a:p>
                  </a:txBody>
                  <a:tcPr/>
                </a:tc>
                <a:extLst>
                  <a:ext uri="{0D108BD9-81ED-4DB2-BD59-A6C34878D82A}">
                    <a16:rowId xmlns:a16="http://schemas.microsoft.com/office/drawing/2014/main" val="1398736472"/>
                  </a:ext>
                </a:extLst>
              </a:tr>
              <a:tr h="0">
                <a:tc>
                  <a:txBody>
                    <a:bodyPr/>
                    <a:lstStyle/>
                    <a:p>
                      <a:r>
                        <a:rPr lang="pt-BR" sz="1550" dirty="0"/>
                        <a:t>Bicicleta</a:t>
                      </a:r>
                    </a:p>
                  </a:txBody>
                  <a:tcPr/>
                </a:tc>
                <a:extLst>
                  <a:ext uri="{0D108BD9-81ED-4DB2-BD59-A6C34878D82A}">
                    <a16:rowId xmlns:a16="http://schemas.microsoft.com/office/drawing/2014/main" val="1936265337"/>
                  </a:ext>
                </a:extLst>
              </a:tr>
              <a:tr h="324256">
                <a:tc>
                  <a:txBody>
                    <a:bodyPr/>
                    <a:lstStyle/>
                    <a:p>
                      <a:r>
                        <a:rPr lang="pt-BR" sz="1550" dirty="0"/>
                        <a:t>Outros</a:t>
                      </a:r>
                    </a:p>
                  </a:txBody>
                  <a:tcPr/>
                </a:tc>
                <a:extLst>
                  <a:ext uri="{0D108BD9-81ED-4DB2-BD59-A6C34878D82A}">
                    <a16:rowId xmlns:a16="http://schemas.microsoft.com/office/drawing/2014/main" val="288801423"/>
                  </a:ext>
                </a:extLst>
              </a:tr>
            </a:tbl>
          </a:graphicData>
        </a:graphic>
      </p:graphicFrame>
    </p:spTree>
    <p:extLst>
      <p:ext uri="{BB962C8B-B14F-4D97-AF65-F5344CB8AC3E}">
        <p14:creationId xmlns:p14="http://schemas.microsoft.com/office/powerpoint/2010/main" val="57292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1.1.3. COMERCIALIZAÇÃO DE ALIMENTOS E BEBIDAS</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4" name="Tabela 4">
            <a:extLst>
              <a:ext uri="{FF2B5EF4-FFF2-40B4-BE49-F238E27FC236}">
                <a16:creationId xmlns:a16="http://schemas.microsoft.com/office/drawing/2014/main" id="{47CB5F70-A235-19C5-6287-AA53916710D4}"/>
              </a:ext>
            </a:extLst>
          </p:cNvPr>
          <p:cNvGraphicFramePr>
            <a:graphicFrameLocks noGrp="1"/>
          </p:cNvGraphicFramePr>
          <p:nvPr>
            <p:extLst>
              <p:ext uri="{D42A27DB-BD31-4B8C-83A1-F6EECF244321}">
                <p14:modId xmlns:p14="http://schemas.microsoft.com/office/powerpoint/2010/main" val="979813562"/>
              </p:ext>
            </p:extLst>
          </p:nvPr>
        </p:nvGraphicFramePr>
        <p:xfrm>
          <a:off x="1724071" y="2358684"/>
          <a:ext cx="8593122" cy="3822972"/>
        </p:xfrm>
        <a:graphic>
          <a:graphicData uri="http://schemas.openxmlformats.org/drawingml/2006/table">
            <a:tbl>
              <a:tblPr firstRow="1" bandRow="1">
                <a:tableStyleId>{5C22544A-7EE6-4342-B048-85BDC9FD1C3A}</a:tableStyleId>
              </a:tblPr>
              <a:tblGrid>
                <a:gridCol w="2864374">
                  <a:extLst>
                    <a:ext uri="{9D8B030D-6E8A-4147-A177-3AD203B41FA5}">
                      <a16:colId xmlns:a16="http://schemas.microsoft.com/office/drawing/2014/main" val="1229195523"/>
                    </a:ext>
                  </a:extLst>
                </a:gridCol>
                <a:gridCol w="2864374">
                  <a:extLst>
                    <a:ext uri="{9D8B030D-6E8A-4147-A177-3AD203B41FA5}">
                      <a16:colId xmlns:a16="http://schemas.microsoft.com/office/drawing/2014/main" val="427710038"/>
                    </a:ext>
                  </a:extLst>
                </a:gridCol>
                <a:gridCol w="2864374">
                  <a:extLst>
                    <a:ext uri="{9D8B030D-6E8A-4147-A177-3AD203B41FA5}">
                      <a16:colId xmlns:a16="http://schemas.microsoft.com/office/drawing/2014/main" val="2543221109"/>
                    </a:ext>
                  </a:extLst>
                </a:gridCol>
              </a:tblGrid>
              <a:tr h="403482">
                <a:tc>
                  <a:txBody>
                    <a:bodyPr/>
                    <a:lstStyle/>
                    <a:p>
                      <a:r>
                        <a:rPr lang="pt-BR" sz="2000" dirty="0"/>
                        <a:t>Exemplos</a:t>
                      </a:r>
                    </a:p>
                  </a:txBody>
                  <a:tcPr/>
                </a:tc>
                <a:tc>
                  <a:txBody>
                    <a:bodyPr/>
                    <a:lstStyle/>
                    <a:p>
                      <a:r>
                        <a:rPr lang="pt-BR" sz="2000" dirty="0"/>
                        <a:t>Alimentos</a:t>
                      </a:r>
                    </a:p>
                  </a:txBody>
                  <a:tcPr/>
                </a:tc>
                <a:tc>
                  <a:txBody>
                    <a:bodyPr/>
                    <a:lstStyle/>
                    <a:p>
                      <a:r>
                        <a:rPr lang="pt-BR" sz="2000" dirty="0"/>
                        <a:t>Bebidas</a:t>
                      </a:r>
                    </a:p>
                  </a:txBody>
                  <a:tcPr/>
                </a:tc>
                <a:extLst>
                  <a:ext uri="{0D108BD9-81ED-4DB2-BD59-A6C34878D82A}">
                    <a16:rowId xmlns:a16="http://schemas.microsoft.com/office/drawing/2014/main" val="834798310"/>
                  </a:ext>
                </a:extLst>
              </a:tr>
              <a:tr h="696421">
                <a:tc>
                  <a:txBody>
                    <a:bodyPr/>
                    <a:lstStyle/>
                    <a:p>
                      <a:r>
                        <a:rPr lang="pt-BR" sz="2000" dirty="0"/>
                        <a:t>Ambulantes sem carrinho/Caixeiro-viajante</a:t>
                      </a:r>
                    </a:p>
                  </a:txBody>
                  <a:tcPr/>
                </a:tc>
                <a:tc rowSpan="7">
                  <a:txBody>
                    <a:bodyPr/>
                    <a:lstStyle/>
                    <a:p>
                      <a:r>
                        <a:rPr lang="pt-BR" sz="2000" dirty="0"/>
                        <a:t>Lanches</a:t>
                      </a:r>
                    </a:p>
                    <a:p>
                      <a:r>
                        <a:rPr lang="pt-BR" sz="2000" dirty="0"/>
                        <a:t>Salgados</a:t>
                      </a:r>
                    </a:p>
                    <a:p>
                      <a:r>
                        <a:rPr lang="pt-BR" sz="2000" dirty="0"/>
                        <a:t>Tortas</a:t>
                      </a:r>
                    </a:p>
                    <a:p>
                      <a:r>
                        <a:rPr lang="pt-BR" sz="2000" dirty="0"/>
                        <a:t>Crepes</a:t>
                      </a:r>
                    </a:p>
                    <a:p>
                      <a:r>
                        <a:rPr lang="pt-BR" sz="2000" dirty="0"/>
                        <a:t>Açaí</a:t>
                      </a:r>
                    </a:p>
                    <a:p>
                      <a:r>
                        <a:rPr lang="pt-BR" sz="2000" dirty="0"/>
                        <a:t>Sorvetes</a:t>
                      </a:r>
                    </a:p>
                    <a:p>
                      <a:r>
                        <a:rPr lang="pt-BR" sz="2000" dirty="0"/>
                        <a:t>Doces</a:t>
                      </a:r>
                    </a:p>
                    <a:p>
                      <a:r>
                        <a:rPr lang="pt-BR" sz="2000" dirty="0"/>
                        <a:t>Outros</a:t>
                      </a:r>
                    </a:p>
                  </a:txBody>
                  <a:tcPr anchor="ctr"/>
                </a:tc>
                <a:tc rowSpan="7">
                  <a:txBody>
                    <a:bodyPr/>
                    <a:lstStyle/>
                    <a:p>
                      <a:r>
                        <a:rPr lang="pt-BR" sz="2000" dirty="0"/>
                        <a:t>Água</a:t>
                      </a:r>
                    </a:p>
                    <a:p>
                      <a:r>
                        <a:rPr lang="pt-BR" sz="2000" dirty="0"/>
                        <a:t>Sucos</a:t>
                      </a:r>
                    </a:p>
                    <a:p>
                      <a:r>
                        <a:rPr lang="pt-BR" sz="2000" dirty="0"/>
                        <a:t>Refrigerantes</a:t>
                      </a:r>
                    </a:p>
                    <a:p>
                      <a:r>
                        <a:rPr lang="pt-BR" sz="2000" dirty="0"/>
                        <a:t>Vitaminas</a:t>
                      </a:r>
                    </a:p>
                    <a:p>
                      <a:r>
                        <a:rPr lang="pt-BR" sz="2000" dirty="0"/>
                        <a:t>Cervejas</a:t>
                      </a:r>
                    </a:p>
                    <a:p>
                      <a:r>
                        <a:rPr lang="pt-BR" sz="2000" dirty="0"/>
                        <a:t>Outros</a:t>
                      </a:r>
                    </a:p>
                  </a:txBody>
                  <a:tcPr anchor="ctr"/>
                </a:tc>
                <a:extLst>
                  <a:ext uri="{0D108BD9-81ED-4DB2-BD59-A6C34878D82A}">
                    <a16:rowId xmlns:a16="http://schemas.microsoft.com/office/drawing/2014/main" val="2859131332"/>
                  </a:ext>
                </a:extLst>
              </a:tr>
              <a:tr h="696421">
                <a:tc>
                  <a:txBody>
                    <a:bodyPr/>
                    <a:lstStyle/>
                    <a:p>
                      <a:r>
                        <a:rPr lang="pt-BR" sz="2000" dirty="0"/>
                        <a:t>Ambulantes com carrinho/tabuleiro</a:t>
                      </a:r>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2925590982"/>
                  </a:ext>
                </a:extLst>
              </a:tr>
              <a:tr h="403482">
                <a:tc>
                  <a:txBody>
                    <a:bodyPr/>
                    <a:lstStyle/>
                    <a:p>
                      <a:r>
                        <a:rPr lang="pt-BR" sz="2000" dirty="0"/>
                        <a:t>Barraca/tenda removível</a:t>
                      </a:r>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756444657"/>
                  </a:ext>
                </a:extLst>
              </a:tr>
              <a:tr h="403482">
                <a:tc>
                  <a:txBody>
                    <a:bodyPr/>
                    <a:lstStyle/>
                    <a:p>
                      <a:r>
                        <a:rPr lang="pt-BR" sz="2000" i="1" dirty="0"/>
                        <a:t>Food Bike</a:t>
                      </a:r>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3880470938"/>
                  </a:ext>
                </a:extLst>
              </a:tr>
              <a:tr h="403482">
                <a:tc>
                  <a:txBody>
                    <a:bodyPr/>
                    <a:lstStyle/>
                    <a:p>
                      <a:r>
                        <a:rPr lang="pt-BR" sz="2000" i="1" dirty="0"/>
                        <a:t>Food </a:t>
                      </a:r>
                      <a:r>
                        <a:rPr lang="pt-BR" sz="2000" i="1" dirty="0" err="1"/>
                        <a:t>Truck</a:t>
                      </a:r>
                      <a:endParaRPr lang="pt-BR" sz="2000" i="1" dirty="0"/>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752170208"/>
                  </a:ext>
                </a:extLst>
              </a:tr>
              <a:tr h="403482">
                <a:tc>
                  <a:txBody>
                    <a:bodyPr/>
                    <a:lstStyle/>
                    <a:p>
                      <a:r>
                        <a:rPr lang="pt-BR" sz="2000" dirty="0"/>
                        <a:t>Serviço de Piquenique</a:t>
                      </a:r>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37739112"/>
                  </a:ext>
                </a:extLst>
              </a:tr>
              <a:tr h="403482">
                <a:tc>
                  <a:txBody>
                    <a:bodyPr/>
                    <a:lstStyle/>
                    <a:p>
                      <a:r>
                        <a:rPr lang="pt-BR" sz="2000" dirty="0"/>
                        <a:t>Outros</a:t>
                      </a:r>
                    </a:p>
                  </a:txBody>
                  <a:tcPr/>
                </a:tc>
                <a:tc vMerge="1">
                  <a:txBody>
                    <a:bodyPr/>
                    <a:lstStyle/>
                    <a:p>
                      <a:endParaRPr lang="pt-BR" dirty="0"/>
                    </a:p>
                  </a:txBody>
                  <a:tcPr/>
                </a:tc>
                <a:tc vMerge="1">
                  <a:txBody>
                    <a:bodyPr/>
                    <a:lstStyle/>
                    <a:p>
                      <a:endParaRPr lang="pt-BR" dirty="0"/>
                    </a:p>
                  </a:txBody>
                  <a:tcPr/>
                </a:tc>
                <a:extLst>
                  <a:ext uri="{0D108BD9-81ED-4DB2-BD59-A6C34878D82A}">
                    <a16:rowId xmlns:a16="http://schemas.microsoft.com/office/drawing/2014/main" val="2097298168"/>
                  </a:ext>
                </a:extLst>
              </a:tr>
            </a:tbl>
          </a:graphicData>
        </a:graphic>
      </p:graphicFrame>
    </p:spTree>
    <p:extLst>
      <p:ext uri="{BB962C8B-B14F-4D97-AF65-F5344CB8AC3E}">
        <p14:creationId xmlns:p14="http://schemas.microsoft.com/office/powerpoint/2010/main" val="246120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1.1.4. CONDUÇÃO DE VISITANTES EM ATIVIDADES DE</a:t>
            </a:r>
            <a:br>
              <a:rPr lang="pt-BR" dirty="0"/>
            </a:br>
            <a:r>
              <a:rPr lang="pt-BR" dirty="0"/>
              <a:t>TURISMO DE AVENTURA</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3" name="Tabela 4">
            <a:extLst>
              <a:ext uri="{FF2B5EF4-FFF2-40B4-BE49-F238E27FC236}">
                <a16:creationId xmlns:a16="http://schemas.microsoft.com/office/drawing/2014/main" id="{5A02AB6C-5EDC-F6F8-5D49-C484153EFB87}"/>
              </a:ext>
            </a:extLst>
          </p:cNvPr>
          <p:cNvGraphicFramePr>
            <a:graphicFrameLocks noGrp="1"/>
          </p:cNvGraphicFramePr>
          <p:nvPr>
            <p:extLst>
              <p:ext uri="{D42A27DB-BD31-4B8C-83A1-F6EECF244321}">
                <p14:modId xmlns:p14="http://schemas.microsoft.com/office/powerpoint/2010/main" val="3871672446"/>
              </p:ext>
            </p:extLst>
          </p:nvPr>
        </p:nvGraphicFramePr>
        <p:xfrm>
          <a:off x="3256951" y="1958531"/>
          <a:ext cx="5024408" cy="4754880"/>
        </p:xfrm>
        <a:graphic>
          <a:graphicData uri="http://schemas.openxmlformats.org/drawingml/2006/table">
            <a:tbl>
              <a:tblPr firstRow="1" bandRow="1">
                <a:tableStyleId>{5C22544A-7EE6-4342-B048-85BDC9FD1C3A}</a:tableStyleId>
              </a:tblPr>
              <a:tblGrid>
                <a:gridCol w="5024408">
                  <a:extLst>
                    <a:ext uri="{9D8B030D-6E8A-4147-A177-3AD203B41FA5}">
                      <a16:colId xmlns:a16="http://schemas.microsoft.com/office/drawing/2014/main" val="2337201646"/>
                    </a:ext>
                  </a:extLst>
                </a:gridCol>
              </a:tblGrid>
              <a:tr h="391295">
                <a:tc>
                  <a:txBody>
                    <a:bodyPr/>
                    <a:lstStyle/>
                    <a:p>
                      <a:r>
                        <a:rPr lang="pt-BR" sz="2000" dirty="0"/>
                        <a:t>Exemplos</a:t>
                      </a:r>
                    </a:p>
                  </a:txBody>
                  <a:tcPr/>
                </a:tc>
                <a:extLst>
                  <a:ext uri="{0D108BD9-81ED-4DB2-BD59-A6C34878D82A}">
                    <a16:rowId xmlns:a16="http://schemas.microsoft.com/office/drawing/2014/main" val="967220220"/>
                  </a:ext>
                </a:extLst>
              </a:tr>
              <a:tr h="391295">
                <a:tc>
                  <a:txBody>
                    <a:bodyPr/>
                    <a:lstStyle/>
                    <a:p>
                      <a:r>
                        <a:rPr lang="pt-BR" sz="2000" dirty="0"/>
                        <a:t>Escalada</a:t>
                      </a:r>
                    </a:p>
                  </a:txBody>
                  <a:tcPr/>
                </a:tc>
                <a:extLst>
                  <a:ext uri="{0D108BD9-81ED-4DB2-BD59-A6C34878D82A}">
                    <a16:rowId xmlns:a16="http://schemas.microsoft.com/office/drawing/2014/main" val="2848786924"/>
                  </a:ext>
                </a:extLst>
              </a:tr>
              <a:tr h="391295">
                <a:tc>
                  <a:txBody>
                    <a:bodyPr/>
                    <a:lstStyle/>
                    <a:p>
                      <a:r>
                        <a:rPr lang="pt-BR" sz="2000" dirty="0"/>
                        <a:t>Rapel</a:t>
                      </a:r>
                    </a:p>
                  </a:txBody>
                  <a:tcPr/>
                </a:tc>
                <a:extLst>
                  <a:ext uri="{0D108BD9-81ED-4DB2-BD59-A6C34878D82A}">
                    <a16:rowId xmlns:a16="http://schemas.microsoft.com/office/drawing/2014/main" val="133095534"/>
                  </a:ext>
                </a:extLst>
              </a:tr>
              <a:tr h="391295">
                <a:tc>
                  <a:txBody>
                    <a:bodyPr/>
                    <a:lstStyle/>
                    <a:p>
                      <a:r>
                        <a:rPr lang="pt-BR" sz="2000" dirty="0" err="1"/>
                        <a:t>Espeleovertical</a:t>
                      </a:r>
                      <a:endParaRPr lang="pt-BR" sz="2000" dirty="0"/>
                    </a:p>
                  </a:txBody>
                  <a:tcPr/>
                </a:tc>
                <a:extLst>
                  <a:ext uri="{0D108BD9-81ED-4DB2-BD59-A6C34878D82A}">
                    <a16:rowId xmlns:a16="http://schemas.microsoft.com/office/drawing/2014/main" val="2631422252"/>
                  </a:ext>
                </a:extLst>
              </a:tr>
              <a:tr h="391295">
                <a:tc>
                  <a:txBody>
                    <a:bodyPr/>
                    <a:lstStyle/>
                    <a:p>
                      <a:r>
                        <a:rPr lang="pt-BR" sz="2000" i="1" dirty="0"/>
                        <a:t>Rafting</a:t>
                      </a:r>
                    </a:p>
                  </a:txBody>
                  <a:tcPr/>
                </a:tc>
                <a:extLst>
                  <a:ext uri="{0D108BD9-81ED-4DB2-BD59-A6C34878D82A}">
                    <a16:rowId xmlns:a16="http://schemas.microsoft.com/office/drawing/2014/main" val="3125586033"/>
                  </a:ext>
                </a:extLst>
              </a:tr>
              <a:tr h="391295">
                <a:tc>
                  <a:txBody>
                    <a:bodyPr/>
                    <a:lstStyle/>
                    <a:p>
                      <a:r>
                        <a:rPr lang="pt-BR" sz="2000" dirty="0" err="1"/>
                        <a:t>Cachoeirismo</a:t>
                      </a:r>
                      <a:r>
                        <a:rPr lang="pt-BR" sz="2000" dirty="0"/>
                        <a:t>/</a:t>
                      </a:r>
                      <a:r>
                        <a:rPr lang="pt-BR" sz="2000" dirty="0" err="1"/>
                        <a:t>Canionismo</a:t>
                      </a:r>
                      <a:endParaRPr lang="pt-BR" sz="2000" dirty="0"/>
                    </a:p>
                  </a:txBody>
                  <a:tcPr/>
                </a:tc>
                <a:extLst>
                  <a:ext uri="{0D108BD9-81ED-4DB2-BD59-A6C34878D82A}">
                    <a16:rowId xmlns:a16="http://schemas.microsoft.com/office/drawing/2014/main" val="862188353"/>
                  </a:ext>
                </a:extLst>
              </a:tr>
              <a:tr h="391295">
                <a:tc>
                  <a:txBody>
                    <a:bodyPr/>
                    <a:lstStyle/>
                    <a:p>
                      <a:r>
                        <a:rPr lang="pt-BR" sz="2000" dirty="0"/>
                        <a:t>Arvorismo</a:t>
                      </a:r>
                    </a:p>
                  </a:txBody>
                  <a:tcPr/>
                </a:tc>
                <a:extLst>
                  <a:ext uri="{0D108BD9-81ED-4DB2-BD59-A6C34878D82A}">
                    <a16:rowId xmlns:a16="http://schemas.microsoft.com/office/drawing/2014/main" val="597055892"/>
                  </a:ext>
                </a:extLst>
              </a:tr>
              <a:tr h="391295">
                <a:tc>
                  <a:txBody>
                    <a:bodyPr/>
                    <a:lstStyle/>
                    <a:p>
                      <a:r>
                        <a:rPr lang="pt-BR" sz="2000" dirty="0"/>
                        <a:t>Balonismo</a:t>
                      </a:r>
                    </a:p>
                  </a:txBody>
                  <a:tcPr/>
                </a:tc>
                <a:extLst>
                  <a:ext uri="{0D108BD9-81ED-4DB2-BD59-A6C34878D82A}">
                    <a16:rowId xmlns:a16="http://schemas.microsoft.com/office/drawing/2014/main" val="3547044272"/>
                  </a:ext>
                </a:extLst>
              </a:tr>
              <a:tr h="391295">
                <a:tc>
                  <a:txBody>
                    <a:bodyPr/>
                    <a:lstStyle/>
                    <a:p>
                      <a:r>
                        <a:rPr lang="pt-BR" sz="2000" dirty="0"/>
                        <a:t>Quadriciclos</a:t>
                      </a:r>
                    </a:p>
                  </a:txBody>
                  <a:tcPr/>
                </a:tc>
                <a:extLst>
                  <a:ext uri="{0D108BD9-81ED-4DB2-BD59-A6C34878D82A}">
                    <a16:rowId xmlns:a16="http://schemas.microsoft.com/office/drawing/2014/main" val="2246522967"/>
                  </a:ext>
                </a:extLst>
              </a:tr>
              <a:tr h="391295">
                <a:tc>
                  <a:txBody>
                    <a:bodyPr/>
                    <a:lstStyle/>
                    <a:p>
                      <a:r>
                        <a:rPr lang="pt-BR" sz="2000" dirty="0"/>
                        <a:t>Mergulho autônomo</a:t>
                      </a:r>
                    </a:p>
                  </a:txBody>
                  <a:tcPr/>
                </a:tc>
                <a:extLst>
                  <a:ext uri="{0D108BD9-81ED-4DB2-BD59-A6C34878D82A}">
                    <a16:rowId xmlns:a16="http://schemas.microsoft.com/office/drawing/2014/main" val="115806963"/>
                  </a:ext>
                </a:extLst>
              </a:tr>
              <a:tr h="391295">
                <a:tc>
                  <a:txBody>
                    <a:bodyPr/>
                    <a:lstStyle/>
                    <a:p>
                      <a:r>
                        <a:rPr lang="pt-BR" sz="2000" dirty="0"/>
                        <a:t>Tirolesa</a:t>
                      </a:r>
                    </a:p>
                  </a:txBody>
                  <a:tcPr/>
                </a:tc>
                <a:extLst>
                  <a:ext uri="{0D108BD9-81ED-4DB2-BD59-A6C34878D82A}">
                    <a16:rowId xmlns:a16="http://schemas.microsoft.com/office/drawing/2014/main" val="1036946071"/>
                  </a:ext>
                </a:extLst>
              </a:tr>
              <a:tr h="391295">
                <a:tc>
                  <a:txBody>
                    <a:bodyPr/>
                    <a:lstStyle/>
                    <a:p>
                      <a:r>
                        <a:rPr lang="pt-BR" sz="2000" dirty="0"/>
                        <a:t>Outros</a:t>
                      </a:r>
                    </a:p>
                  </a:txBody>
                  <a:tcPr/>
                </a:tc>
                <a:extLst>
                  <a:ext uri="{0D108BD9-81ED-4DB2-BD59-A6C34878D82A}">
                    <a16:rowId xmlns:a16="http://schemas.microsoft.com/office/drawing/2014/main" val="2320992923"/>
                  </a:ext>
                </a:extLst>
              </a:tr>
            </a:tbl>
          </a:graphicData>
        </a:graphic>
      </p:graphicFrame>
    </p:spTree>
    <p:extLst>
      <p:ext uri="{BB962C8B-B14F-4D97-AF65-F5344CB8AC3E}">
        <p14:creationId xmlns:p14="http://schemas.microsoft.com/office/powerpoint/2010/main" val="158391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1.1.5. VENDA DE </a:t>
            </a:r>
            <a:r>
              <a:rPr lang="pt-BR" i="1" dirty="0"/>
              <a:t>SOUVENIRS</a:t>
            </a:r>
            <a:r>
              <a:rPr lang="pt-BR" dirty="0"/>
              <a:t>, ARTESANATO E PRODUTOS</a:t>
            </a:r>
            <a:br>
              <a:rPr lang="pt-BR" dirty="0"/>
            </a:br>
            <a:r>
              <a:rPr lang="pt-BR" dirty="0"/>
              <a:t>DE PRIMEIRA NECESSIDADE</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4" name="Tabela 4">
            <a:extLst>
              <a:ext uri="{FF2B5EF4-FFF2-40B4-BE49-F238E27FC236}">
                <a16:creationId xmlns:a16="http://schemas.microsoft.com/office/drawing/2014/main" id="{83F27E7B-7929-1622-E292-511894E82A41}"/>
              </a:ext>
            </a:extLst>
          </p:cNvPr>
          <p:cNvGraphicFramePr>
            <a:graphicFrameLocks noGrp="1"/>
          </p:cNvGraphicFramePr>
          <p:nvPr>
            <p:extLst>
              <p:ext uri="{D42A27DB-BD31-4B8C-83A1-F6EECF244321}">
                <p14:modId xmlns:p14="http://schemas.microsoft.com/office/powerpoint/2010/main" val="885746736"/>
              </p:ext>
            </p:extLst>
          </p:nvPr>
        </p:nvGraphicFramePr>
        <p:xfrm>
          <a:off x="581191" y="1927362"/>
          <a:ext cx="11029614" cy="4785360"/>
        </p:xfrm>
        <a:graphic>
          <a:graphicData uri="http://schemas.openxmlformats.org/drawingml/2006/table">
            <a:tbl>
              <a:tblPr firstRow="1" bandRow="1">
                <a:tableStyleId>{5C22544A-7EE6-4342-B048-85BDC9FD1C3A}</a:tableStyleId>
              </a:tblPr>
              <a:tblGrid>
                <a:gridCol w="3676538">
                  <a:extLst>
                    <a:ext uri="{9D8B030D-6E8A-4147-A177-3AD203B41FA5}">
                      <a16:colId xmlns:a16="http://schemas.microsoft.com/office/drawing/2014/main" val="2960796136"/>
                    </a:ext>
                  </a:extLst>
                </a:gridCol>
                <a:gridCol w="3676538">
                  <a:extLst>
                    <a:ext uri="{9D8B030D-6E8A-4147-A177-3AD203B41FA5}">
                      <a16:colId xmlns:a16="http://schemas.microsoft.com/office/drawing/2014/main" val="4262676232"/>
                    </a:ext>
                  </a:extLst>
                </a:gridCol>
                <a:gridCol w="3676538">
                  <a:extLst>
                    <a:ext uri="{9D8B030D-6E8A-4147-A177-3AD203B41FA5}">
                      <a16:colId xmlns:a16="http://schemas.microsoft.com/office/drawing/2014/main" val="1176247188"/>
                    </a:ext>
                  </a:extLst>
                </a:gridCol>
              </a:tblGrid>
              <a:tr h="370840">
                <a:tc>
                  <a:txBody>
                    <a:bodyPr/>
                    <a:lstStyle/>
                    <a:p>
                      <a:r>
                        <a:rPr lang="pt-BR" sz="2000" dirty="0"/>
                        <a:t>Exemplos de </a:t>
                      </a:r>
                    </a:p>
                    <a:p>
                      <a:r>
                        <a:rPr lang="pt-BR" sz="2000" i="1" dirty="0"/>
                        <a:t>Souvenirs</a:t>
                      </a:r>
                    </a:p>
                  </a:txBody>
                  <a:tcPr/>
                </a:tc>
                <a:tc>
                  <a:txBody>
                    <a:bodyPr/>
                    <a:lstStyle/>
                    <a:p>
                      <a:r>
                        <a:rPr lang="pt-BR" sz="2000" dirty="0"/>
                        <a:t>Exemplos de Artesanatos</a:t>
                      </a:r>
                    </a:p>
                  </a:txBody>
                  <a:tcPr/>
                </a:tc>
                <a:tc>
                  <a:txBody>
                    <a:bodyPr/>
                    <a:lstStyle/>
                    <a:p>
                      <a:r>
                        <a:rPr lang="pt-BR" sz="2000" dirty="0"/>
                        <a:t>Exemplos de Produtos de Primeira Necessidade</a:t>
                      </a:r>
                    </a:p>
                  </a:txBody>
                  <a:tcPr/>
                </a:tc>
                <a:extLst>
                  <a:ext uri="{0D108BD9-81ED-4DB2-BD59-A6C34878D82A}">
                    <a16:rowId xmlns:a16="http://schemas.microsoft.com/office/drawing/2014/main" val="876162953"/>
                  </a:ext>
                </a:extLst>
              </a:tr>
              <a:tr h="370840">
                <a:tc>
                  <a:txBody>
                    <a:bodyPr/>
                    <a:lstStyle/>
                    <a:p>
                      <a:r>
                        <a:rPr lang="pt-BR" sz="2000" dirty="0"/>
                        <a:t>Canecas</a:t>
                      </a:r>
                    </a:p>
                  </a:txBody>
                  <a:tcPr anchor="ctr"/>
                </a:tc>
                <a:tc>
                  <a:txBody>
                    <a:bodyPr/>
                    <a:lstStyle/>
                    <a:p>
                      <a:r>
                        <a:rPr lang="pt-BR" sz="2000" dirty="0"/>
                        <a:t>Colares</a:t>
                      </a:r>
                    </a:p>
                  </a:txBody>
                  <a:tcPr anchor="ctr"/>
                </a:tc>
                <a:tc>
                  <a:txBody>
                    <a:bodyPr/>
                    <a:lstStyle/>
                    <a:p>
                      <a:r>
                        <a:rPr lang="pt-BR" sz="2000" dirty="0"/>
                        <a:t>Lanternas</a:t>
                      </a:r>
                    </a:p>
                  </a:txBody>
                  <a:tcPr anchor="ctr"/>
                </a:tc>
                <a:extLst>
                  <a:ext uri="{0D108BD9-81ED-4DB2-BD59-A6C34878D82A}">
                    <a16:rowId xmlns:a16="http://schemas.microsoft.com/office/drawing/2014/main" val="2667809939"/>
                  </a:ext>
                </a:extLst>
              </a:tr>
              <a:tr h="370840">
                <a:tc>
                  <a:txBody>
                    <a:bodyPr/>
                    <a:lstStyle/>
                    <a:p>
                      <a:r>
                        <a:rPr lang="pt-BR" sz="2000" dirty="0"/>
                        <a:t>Camisetas</a:t>
                      </a:r>
                    </a:p>
                  </a:txBody>
                  <a:tcPr anchor="ctr"/>
                </a:tc>
                <a:tc>
                  <a:txBody>
                    <a:bodyPr/>
                    <a:lstStyle/>
                    <a:p>
                      <a:r>
                        <a:rPr lang="pt-BR" sz="2000" dirty="0"/>
                        <a:t>Objetos decorativos</a:t>
                      </a:r>
                    </a:p>
                  </a:txBody>
                  <a:tcPr anchor="ctr"/>
                </a:tc>
                <a:tc>
                  <a:txBody>
                    <a:bodyPr/>
                    <a:lstStyle/>
                    <a:p>
                      <a:r>
                        <a:rPr lang="pt-BR" sz="2000" dirty="0"/>
                        <a:t>Repelentes de insetos</a:t>
                      </a:r>
                    </a:p>
                  </a:txBody>
                  <a:tcPr anchor="ctr"/>
                </a:tc>
                <a:extLst>
                  <a:ext uri="{0D108BD9-81ED-4DB2-BD59-A6C34878D82A}">
                    <a16:rowId xmlns:a16="http://schemas.microsoft.com/office/drawing/2014/main" val="3359515967"/>
                  </a:ext>
                </a:extLst>
              </a:tr>
              <a:tr h="370840">
                <a:tc>
                  <a:txBody>
                    <a:bodyPr/>
                    <a:lstStyle/>
                    <a:p>
                      <a:r>
                        <a:rPr lang="pt-BR" sz="2000" dirty="0"/>
                        <a:t>Bonés</a:t>
                      </a:r>
                    </a:p>
                  </a:txBody>
                  <a:tcPr anchor="ctr"/>
                </a:tc>
                <a:tc>
                  <a:txBody>
                    <a:bodyPr/>
                    <a:lstStyle/>
                    <a:p>
                      <a:r>
                        <a:rPr lang="pt-BR" sz="2000" dirty="0"/>
                        <a:t>Luminárias</a:t>
                      </a:r>
                    </a:p>
                  </a:txBody>
                  <a:tcPr anchor="ctr"/>
                </a:tc>
                <a:tc>
                  <a:txBody>
                    <a:bodyPr/>
                    <a:lstStyle/>
                    <a:p>
                      <a:r>
                        <a:rPr lang="pt-BR" sz="2000" dirty="0"/>
                        <a:t>Band-aid e similares</a:t>
                      </a:r>
                    </a:p>
                  </a:txBody>
                  <a:tcPr anchor="ctr"/>
                </a:tc>
                <a:extLst>
                  <a:ext uri="{0D108BD9-81ED-4DB2-BD59-A6C34878D82A}">
                    <a16:rowId xmlns:a16="http://schemas.microsoft.com/office/drawing/2014/main" val="939552268"/>
                  </a:ext>
                </a:extLst>
              </a:tr>
              <a:tr h="370840">
                <a:tc>
                  <a:txBody>
                    <a:bodyPr/>
                    <a:lstStyle/>
                    <a:p>
                      <a:r>
                        <a:rPr lang="pt-BR" sz="2000" dirty="0"/>
                        <a:t>Calendários</a:t>
                      </a:r>
                    </a:p>
                  </a:txBody>
                  <a:tcPr anchor="ctr"/>
                </a:tc>
                <a:tc>
                  <a:txBody>
                    <a:bodyPr/>
                    <a:lstStyle/>
                    <a:p>
                      <a:r>
                        <a:rPr lang="pt-BR" sz="2000" dirty="0"/>
                        <a:t>Utensílios domésticos</a:t>
                      </a:r>
                    </a:p>
                    <a:p>
                      <a:r>
                        <a:rPr lang="pt-BR" sz="2000" dirty="0"/>
                        <a:t>(travessas, pratos, etc.)</a:t>
                      </a:r>
                    </a:p>
                  </a:txBody>
                  <a:tcPr anchor="ctr"/>
                </a:tc>
                <a:tc>
                  <a:txBody>
                    <a:bodyPr/>
                    <a:lstStyle/>
                    <a:p>
                      <a:r>
                        <a:rPr lang="pt-BR" sz="2000" dirty="0"/>
                        <a:t>Pilhas</a:t>
                      </a:r>
                    </a:p>
                  </a:txBody>
                  <a:tcPr anchor="ctr"/>
                </a:tc>
                <a:extLst>
                  <a:ext uri="{0D108BD9-81ED-4DB2-BD59-A6C34878D82A}">
                    <a16:rowId xmlns:a16="http://schemas.microsoft.com/office/drawing/2014/main" val="473334842"/>
                  </a:ext>
                </a:extLst>
              </a:tr>
              <a:tr h="370840">
                <a:tc>
                  <a:txBody>
                    <a:bodyPr/>
                    <a:lstStyle/>
                    <a:p>
                      <a:r>
                        <a:rPr lang="pt-BR" sz="2000" dirty="0"/>
                        <a:t>Cadernos</a:t>
                      </a:r>
                    </a:p>
                  </a:txBody>
                  <a:tcPr anchor="ctr"/>
                </a:tc>
                <a:tc>
                  <a:txBody>
                    <a:bodyPr/>
                    <a:lstStyle/>
                    <a:p>
                      <a:r>
                        <a:rPr lang="pt-BR" sz="2000" dirty="0"/>
                        <a:t>Jogos de mesa</a:t>
                      </a:r>
                    </a:p>
                    <a:p>
                      <a:r>
                        <a:rPr lang="pt-BR" sz="2000" dirty="0"/>
                        <a:t>(xadrez, dama, etc.)</a:t>
                      </a:r>
                    </a:p>
                  </a:txBody>
                  <a:tcPr anchor="ctr"/>
                </a:tc>
                <a:tc>
                  <a:txBody>
                    <a:bodyPr/>
                    <a:lstStyle/>
                    <a:p>
                      <a:r>
                        <a:rPr lang="pt-BR" sz="2000" dirty="0"/>
                        <a:t>Absorventes</a:t>
                      </a:r>
                    </a:p>
                  </a:txBody>
                  <a:tcPr anchor="ctr"/>
                </a:tc>
                <a:extLst>
                  <a:ext uri="{0D108BD9-81ED-4DB2-BD59-A6C34878D82A}">
                    <a16:rowId xmlns:a16="http://schemas.microsoft.com/office/drawing/2014/main" val="1968619668"/>
                  </a:ext>
                </a:extLst>
              </a:tr>
              <a:tr h="370840">
                <a:tc>
                  <a:txBody>
                    <a:bodyPr/>
                    <a:lstStyle/>
                    <a:p>
                      <a:r>
                        <a:rPr lang="pt-BR" sz="2000" dirty="0"/>
                        <a:t>Adesivos para celular</a:t>
                      </a:r>
                    </a:p>
                  </a:txBody>
                  <a:tcPr anchor="ctr"/>
                </a:tc>
                <a:tc>
                  <a:txBody>
                    <a:bodyPr/>
                    <a:lstStyle/>
                    <a:p>
                      <a:r>
                        <a:rPr lang="pt-BR" sz="2000" dirty="0"/>
                        <a:t>Cestos</a:t>
                      </a:r>
                    </a:p>
                  </a:txBody>
                  <a:tcPr anchor="ctr"/>
                </a:tc>
                <a:tc>
                  <a:txBody>
                    <a:bodyPr/>
                    <a:lstStyle/>
                    <a:p>
                      <a:r>
                        <a:rPr lang="pt-BR" sz="2000" dirty="0"/>
                        <a:t>Capas de chuva</a:t>
                      </a:r>
                    </a:p>
                  </a:txBody>
                  <a:tcPr anchor="ctr"/>
                </a:tc>
                <a:extLst>
                  <a:ext uri="{0D108BD9-81ED-4DB2-BD59-A6C34878D82A}">
                    <a16:rowId xmlns:a16="http://schemas.microsoft.com/office/drawing/2014/main" val="3904413929"/>
                  </a:ext>
                </a:extLst>
              </a:tr>
              <a:tr h="370840">
                <a:tc>
                  <a:txBody>
                    <a:bodyPr/>
                    <a:lstStyle/>
                    <a:p>
                      <a:r>
                        <a:rPr lang="pt-BR" sz="2000" dirty="0"/>
                        <a:t>Imãs para geladeiras</a:t>
                      </a:r>
                    </a:p>
                  </a:txBody>
                  <a:tcPr anchor="ctr"/>
                </a:tc>
                <a:tc>
                  <a:txBody>
                    <a:bodyPr/>
                    <a:lstStyle/>
                    <a:p>
                      <a:r>
                        <a:rPr lang="pt-BR" sz="2000" dirty="0"/>
                        <a:t>Descansos de panela</a:t>
                      </a:r>
                    </a:p>
                  </a:txBody>
                  <a:tcPr anchor="ctr"/>
                </a:tc>
                <a:tc>
                  <a:txBody>
                    <a:bodyPr/>
                    <a:lstStyle/>
                    <a:p>
                      <a:r>
                        <a:rPr lang="pt-BR" sz="2000" dirty="0"/>
                        <a:t>Protetores solares</a:t>
                      </a:r>
                    </a:p>
                  </a:txBody>
                  <a:tcPr anchor="ctr"/>
                </a:tc>
                <a:extLst>
                  <a:ext uri="{0D108BD9-81ED-4DB2-BD59-A6C34878D82A}">
                    <a16:rowId xmlns:a16="http://schemas.microsoft.com/office/drawing/2014/main" val="2665659636"/>
                  </a:ext>
                </a:extLst>
              </a:tr>
              <a:tr h="370840">
                <a:tc>
                  <a:txBody>
                    <a:bodyPr/>
                    <a:lstStyle/>
                    <a:p>
                      <a:r>
                        <a:rPr lang="pt-BR" sz="2000" dirty="0"/>
                        <a:t>Canetas</a:t>
                      </a:r>
                    </a:p>
                  </a:txBody>
                  <a:tcPr anchor="ctr"/>
                </a:tc>
                <a:tc>
                  <a:txBody>
                    <a:bodyPr/>
                    <a:lstStyle/>
                    <a:p>
                      <a:r>
                        <a:rPr lang="pt-BR" sz="2000" dirty="0"/>
                        <a:t>Bolsas</a:t>
                      </a:r>
                    </a:p>
                  </a:txBody>
                  <a:tcPr anchor="ctr"/>
                </a:tc>
                <a:tc>
                  <a:txBody>
                    <a:bodyPr/>
                    <a:lstStyle/>
                    <a:p>
                      <a:r>
                        <a:rPr lang="pt-BR" sz="2000" dirty="0"/>
                        <a:t>Sabonetes, xampus, condicionadores, hidratantes, etc.</a:t>
                      </a:r>
                    </a:p>
                  </a:txBody>
                  <a:tcPr anchor="ctr"/>
                </a:tc>
                <a:extLst>
                  <a:ext uri="{0D108BD9-81ED-4DB2-BD59-A6C34878D82A}">
                    <a16:rowId xmlns:a16="http://schemas.microsoft.com/office/drawing/2014/main" val="2493618368"/>
                  </a:ext>
                </a:extLst>
              </a:tr>
            </a:tbl>
          </a:graphicData>
        </a:graphic>
      </p:graphicFrame>
    </p:spTree>
    <p:extLst>
      <p:ext uri="{BB962C8B-B14F-4D97-AF65-F5344CB8AC3E}">
        <p14:creationId xmlns:p14="http://schemas.microsoft.com/office/powerpoint/2010/main" val="142135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1.1.5. VENDA DE </a:t>
            </a:r>
            <a:r>
              <a:rPr lang="pt-BR" i="1" dirty="0"/>
              <a:t>SOUVENIRS</a:t>
            </a:r>
            <a:r>
              <a:rPr lang="pt-BR" dirty="0"/>
              <a:t>, ARTESANATO E PRODUTOS</a:t>
            </a:r>
            <a:br>
              <a:rPr lang="pt-BR" dirty="0"/>
            </a:br>
            <a:r>
              <a:rPr lang="pt-BR" dirty="0"/>
              <a:t>DE PRIMEIRA NECESSIDADE (CONTINUAÇÃO)</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4" name="Tabela 4">
            <a:extLst>
              <a:ext uri="{FF2B5EF4-FFF2-40B4-BE49-F238E27FC236}">
                <a16:creationId xmlns:a16="http://schemas.microsoft.com/office/drawing/2014/main" id="{83F27E7B-7929-1622-E292-511894E82A41}"/>
              </a:ext>
            </a:extLst>
          </p:cNvPr>
          <p:cNvGraphicFramePr>
            <a:graphicFrameLocks noGrp="1"/>
          </p:cNvGraphicFramePr>
          <p:nvPr>
            <p:extLst>
              <p:ext uri="{D42A27DB-BD31-4B8C-83A1-F6EECF244321}">
                <p14:modId xmlns:p14="http://schemas.microsoft.com/office/powerpoint/2010/main" val="1845871065"/>
              </p:ext>
            </p:extLst>
          </p:nvPr>
        </p:nvGraphicFramePr>
        <p:xfrm>
          <a:off x="581191" y="1996374"/>
          <a:ext cx="11029614" cy="4572000"/>
        </p:xfrm>
        <a:graphic>
          <a:graphicData uri="http://schemas.openxmlformats.org/drawingml/2006/table">
            <a:tbl>
              <a:tblPr firstRow="1" bandRow="1">
                <a:tableStyleId>{5C22544A-7EE6-4342-B048-85BDC9FD1C3A}</a:tableStyleId>
              </a:tblPr>
              <a:tblGrid>
                <a:gridCol w="3676538">
                  <a:extLst>
                    <a:ext uri="{9D8B030D-6E8A-4147-A177-3AD203B41FA5}">
                      <a16:colId xmlns:a16="http://schemas.microsoft.com/office/drawing/2014/main" val="2960796136"/>
                    </a:ext>
                  </a:extLst>
                </a:gridCol>
                <a:gridCol w="3676538">
                  <a:extLst>
                    <a:ext uri="{9D8B030D-6E8A-4147-A177-3AD203B41FA5}">
                      <a16:colId xmlns:a16="http://schemas.microsoft.com/office/drawing/2014/main" val="4262676232"/>
                    </a:ext>
                  </a:extLst>
                </a:gridCol>
                <a:gridCol w="3676538">
                  <a:extLst>
                    <a:ext uri="{9D8B030D-6E8A-4147-A177-3AD203B41FA5}">
                      <a16:colId xmlns:a16="http://schemas.microsoft.com/office/drawing/2014/main" val="1176247188"/>
                    </a:ext>
                  </a:extLst>
                </a:gridCol>
              </a:tblGrid>
              <a:tr h="370840">
                <a:tc>
                  <a:txBody>
                    <a:bodyPr/>
                    <a:lstStyle/>
                    <a:p>
                      <a:r>
                        <a:rPr lang="pt-BR" sz="2000" dirty="0"/>
                        <a:t>Exemplos de </a:t>
                      </a:r>
                    </a:p>
                    <a:p>
                      <a:r>
                        <a:rPr lang="pt-BR" sz="2000" i="1" dirty="0"/>
                        <a:t>Souvenirs</a:t>
                      </a:r>
                    </a:p>
                  </a:txBody>
                  <a:tcPr/>
                </a:tc>
                <a:tc>
                  <a:txBody>
                    <a:bodyPr/>
                    <a:lstStyle/>
                    <a:p>
                      <a:r>
                        <a:rPr lang="pt-BR" sz="2000" dirty="0"/>
                        <a:t>Exemplos de Artesanatos</a:t>
                      </a:r>
                    </a:p>
                  </a:txBody>
                  <a:tcPr/>
                </a:tc>
                <a:tc>
                  <a:txBody>
                    <a:bodyPr/>
                    <a:lstStyle/>
                    <a:p>
                      <a:r>
                        <a:rPr lang="pt-BR" sz="2000" dirty="0"/>
                        <a:t>Exemplos de Produtos de Primeira Necessidade</a:t>
                      </a:r>
                    </a:p>
                  </a:txBody>
                  <a:tcPr/>
                </a:tc>
                <a:extLst>
                  <a:ext uri="{0D108BD9-81ED-4DB2-BD59-A6C34878D82A}">
                    <a16:rowId xmlns:a16="http://schemas.microsoft.com/office/drawing/2014/main" val="876162953"/>
                  </a:ext>
                </a:extLst>
              </a:tr>
              <a:tr h="370840">
                <a:tc>
                  <a:txBody>
                    <a:bodyPr/>
                    <a:lstStyle/>
                    <a:p>
                      <a:r>
                        <a:rPr lang="pt-BR" sz="2000" dirty="0"/>
                        <a:t>Chaveiros</a:t>
                      </a:r>
                    </a:p>
                  </a:txBody>
                  <a:tcPr anchor="ctr"/>
                </a:tc>
                <a:tc>
                  <a:txBody>
                    <a:bodyPr/>
                    <a:lstStyle/>
                    <a:p>
                      <a:r>
                        <a:rPr lang="pt-BR" sz="2000" dirty="0"/>
                        <a:t>Caixas</a:t>
                      </a:r>
                    </a:p>
                  </a:txBody>
                  <a:tcPr anchor="ctr"/>
                </a:tc>
                <a:tc>
                  <a:txBody>
                    <a:bodyPr/>
                    <a:lstStyle/>
                    <a:p>
                      <a:r>
                        <a:rPr lang="pt-BR" sz="2000" dirty="0"/>
                        <a:t>Lenços de papel</a:t>
                      </a:r>
                    </a:p>
                  </a:txBody>
                  <a:tcPr anchor="ctr"/>
                </a:tc>
                <a:extLst>
                  <a:ext uri="{0D108BD9-81ED-4DB2-BD59-A6C34878D82A}">
                    <a16:rowId xmlns:a16="http://schemas.microsoft.com/office/drawing/2014/main" val="2667809939"/>
                  </a:ext>
                </a:extLst>
              </a:tr>
              <a:tr h="370840">
                <a:tc>
                  <a:txBody>
                    <a:bodyPr/>
                    <a:lstStyle/>
                    <a:p>
                      <a:r>
                        <a:rPr lang="pt-BR" sz="2000" i="1" dirty="0"/>
                        <a:t>Pen drive</a:t>
                      </a:r>
                    </a:p>
                  </a:txBody>
                  <a:tcPr anchor="ctr"/>
                </a:tc>
                <a:tc>
                  <a:txBody>
                    <a:bodyPr/>
                    <a:lstStyle/>
                    <a:p>
                      <a:r>
                        <a:rPr lang="pt-BR" sz="2000" dirty="0"/>
                        <a:t>Almofadas e pufes</a:t>
                      </a:r>
                    </a:p>
                  </a:txBody>
                  <a:tcPr anchor="ctr"/>
                </a:tc>
                <a:tc>
                  <a:txBody>
                    <a:bodyPr/>
                    <a:lstStyle/>
                    <a:p>
                      <a:r>
                        <a:rPr lang="pt-BR" sz="2000" dirty="0"/>
                        <a:t>Chapéus</a:t>
                      </a:r>
                    </a:p>
                  </a:txBody>
                  <a:tcPr anchor="ctr"/>
                </a:tc>
                <a:extLst>
                  <a:ext uri="{0D108BD9-81ED-4DB2-BD59-A6C34878D82A}">
                    <a16:rowId xmlns:a16="http://schemas.microsoft.com/office/drawing/2014/main" val="3359515967"/>
                  </a:ext>
                </a:extLst>
              </a:tr>
              <a:tr h="370840">
                <a:tc>
                  <a:txBody>
                    <a:bodyPr/>
                    <a:lstStyle/>
                    <a:p>
                      <a:r>
                        <a:rPr lang="pt-BR" sz="2000" i="1" dirty="0" err="1"/>
                        <a:t>Ecobags</a:t>
                      </a:r>
                      <a:endParaRPr lang="pt-BR" sz="2000" i="1" dirty="0"/>
                    </a:p>
                  </a:txBody>
                  <a:tcPr anchor="ctr"/>
                </a:tc>
                <a:tc>
                  <a:txBody>
                    <a:bodyPr/>
                    <a:lstStyle/>
                    <a:p>
                      <a:r>
                        <a:rPr lang="pt-BR" sz="2000" dirty="0"/>
                        <a:t>Tapetes</a:t>
                      </a:r>
                    </a:p>
                  </a:txBody>
                  <a:tcPr anchor="ctr"/>
                </a:tc>
                <a:tc>
                  <a:txBody>
                    <a:bodyPr/>
                    <a:lstStyle/>
                    <a:p>
                      <a:r>
                        <a:rPr lang="pt-BR" sz="2000" dirty="0"/>
                        <a:t>Sandálias</a:t>
                      </a:r>
                    </a:p>
                  </a:txBody>
                  <a:tcPr anchor="ctr"/>
                </a:tc>
                <a:extLst>
                  <a:ext uri="{0D108BD9-81ED-4DB2-BD59-A6C34878D82A}">
                    <a16:rowId xmlns:a16="http://schemas.microsoft.com/office/drawing/2014/main" val="939552268"/>
                  </a:ext>
                </a:extLst>
              </a:tr>
              <a:tr h="370840">
                <a:tc>
                  <a:txBody>
                    <a:bodyPr/>
                    <a:lstStyle/>
                    <a:p>
                      <a:r>
                        <a:rPr lang="pt-BR" sz="2000" dirty="0"/>
                        <a:t>Toalhas</a:t>
                      </a:r>
                    </a:p>
                  </a:txBody>
                  <a:tcPr anchor="ctr"/>
                </a:tc>
                <a:tc>
                  <a:txBody>
                    <a:bodyPr/>
                    <a:lstStyle/>
                    <a:p>
                      <a:r>
                        <a:rPr lang="pt-BR" sz="2000" dirty="0"/>
                        <a:t>Chapéus de palha</a:t>
                      </a:r>
                    </a:p>
                  </a:txBody>
                  <a:tcPr anchor="ctr"/>
                </a:tc>
                <a:tc>
                  <a:txBody>
                    <a:bodyPr/>
                    <a:lstStyle/>
                    <a:p>
                      <a:r>
                        <a:rPr lang="pt-BR" sz="2000" dirty="0"/>
                        <a:t>Máscaras de proteção</a:t>
                      </a:r>
                    </a:p>
                  </a:txBody>
                  <a:tcPr anchor="ctr"/>
                </a:tc>
                <a:extLst>
                  <a:ext uri="{0D108BD9-81ED-4DB2-BD59-A6C34878D82A}">
                    <a16:rowId xmlns:a16="http://schemas.microsoft.com/office/drawing/2014/main" val="473334842"/>
                  </a:ext>
                </a:extLst>
              </a:tr>
              <a:tr h="370840">
                <a:tc>
                  <a:txBody>
                    <a:bodyPr/>
                    <a:lstStyle/>
                    <a:p>
                      <a:r>
                        <a:rPr lang="pt-BR" sz="2000" dirty="0"/>
                        <a:t>Cangas de praia</a:t>
                      </a:r>
                    </a:p>
                  </a:txBody>
                  <a:tcPr anchor="ctr"/>
                </a:tc>
                <a:tc>
                  <a:txBody>
                    <a:bodyPr/>
                    <a:lstStyle/>
                    <a:p>
                      <a:r>
                        <a:rPr lang="pt-BR" sz="2000" dirty="0"/>
                        <a:t>Outros</a:t>
                      </a:r>
                    </a:p>
                  </a:txBody>
                  <a:tcPr anchor="ctr"/>
                </a:tc>
                <a:tc>
                  <a:txBody>
                    <a:bodyPr/>
                    <a:lstStyle/>
                    <a:p>
                      <a:r>
                        <a:rPr lang="pt-BR" sz="2000" dirty="0"/>
                        <a:t>Álcool gel</a:t>
                      </a:r>
                    </a:p>
                  </a:txBody>
                  <a:tcPr anchor="ctr"/>
                </a:tc>
                <a:extLst>
                  <a:ext uri="{0D108BD9-81ED-4DB2-BD59-A6C34878D82A}">
                    <a16:rowId xmlns:a16="http://schemas.microsoft.com/office/drawing/2014/main" val="1968619668"/>
                  </a:ext>
                </a:extLst>
              </a:tr>
              <a:tr h="370840">
                <a:tc>
                  <a:txBody>
                    <a:bodyPr/>
                    <a:lstStyle/>
                    <a:p>
                      <a:r>
                        <a:rPr lang="pt-BR" sz="2000" dirty="0"/>
                        <a:t>Garrafas/</a:t>
                      </a:r>
                      <a:r>
                        <a:rPr lang="pt-BR" sz="2000" i="1" dirty="0"/>
                        <a:t>Squeezes</a:t>
                      </a:r>
                    </a:p>
                  </a:txBody>
                  <a:tcPr anchor="ctr"/>
                </a:tc>
                <a:tc>
                  <a:txBody>
                    <a:bodyPr/>
                    <a:lstStyle/>
                    <a:p>
                      <a:endParaRPr lang="pt-BR" sz="2000" dirty="0"/>
                    </a:p>
                  </a:txBody>
                  <a:tcPr anchor="ctr"/>
                </a:tc>
                <a:tc>
                  <a:txBody>
                    <a:bodyPr/>
                    <a:lstStyle/>
                    <a:p>
                      <a:r>
                        <a:rPr lang="pt-BR" sz="2000" dirty="0"/>
                        <a:t>Escovas e pastas de dente</a:t>
                      </a:r>
                    </a:p>
                  </a:txBody>
                  <a:tcPr anchor="ctr"/>
                </a:tc>
                <a:extLst>
                  <a:ext uri="{0D108BD9-81ED-4DB2-BD59-A6C34878D82A}">
                    <a16:rowId xmlns:a16="http://schemas.microsoft.com/office/drawing/2014/main" val="3904413929"/>
                  </a:ext>
                </a:extLst>
              </a:tr>
              <a:tr h="370840">
                <a:tc>
                  <a:txBody>
                    <a:bodyPr/>
                    <a:lstStyle/>
                    <a:p>
                      <a:r>
                        <a:rPr lang="pt-BR" sz="2000" dirty="0"/>
                        <a:t>Copos de plástico duro reutilizáveis</a:t>
                      </a:r>
                    </a:p>
                  </a:txBody>
                  <a:tcPr anchor="ctr"/>
                </a:tc>
                <a:tc>
                  <a:txBody>
                    <a:bodyPr/>
                    <a:lstStyle/>
                    <a:p>
                      <a:endParaRPr lang="pt-BR" sz="2000" dirty="0"/>
                    </a:p>
                  </a:txBody>
                  <a:tcPr anchor="ctr"/>
                </a:tc>
                <a:tc>
                  <a:txBody>
                    <a:bodyPr/>
                    <a:lstStyle/>
                    <a:p>
                      <a:r>
                        <a:rPr lang="pt-BR" sz="2000" dirty="0"/>
                        <a:t>Fio dental</a:t>
                      </a:r>
                    </a:p>
                  </a:txBody>
                  <a:tcPr anchor="ctr"/>
                </a:tc>
                <a:extLst>
                  <a:ext uri="{0D108BD9-81ED-4DB2-BD59-A6C34878D82A}">
                    <a16:rowId xmlns:a16="http://schemas.microsoft.com/office/drawing/2014/main" val="2665659636"/>
                  </a:ext>
                </a:extLst>
              </a:tr>
              <a:tr h="370840">
                <a:tc>
                  <a:txBody>
                    <a:bodyPr/>
                    <a:lstStyle/>
                    <a:p>
                      <a:r>
                        <a:rPr lang="pt-BR" sz="2000" dirty="0"/>
                        <a:t>Capas para </a:t>
                      </a:r>
                      <a:r>
                        <a:rPr lang="pt-BR" sz="2000" i="1" dirty="0"/>
                        <a:t>laptop</a:t>
                      </a:r>
                    </a:p>
                  </a:txBody>
                  <a:tcPr anchor="ctr"/>
                </a:tc>
                <a:tc>
                  <a:txBody>
                    <a:bodyPr/>
                    <a:lstStyle/>
                    <a:p>
                      <a:endParaRPr lang="pt-BR" sz="2000" dirty="0"/>
                    </a:p>
                  </a:txBody>
                  <a:tcPr anchor="ctr"/>
                </a:tc>
                <a:tc>
                  <a:txBody>
                    <a:bodyPr/>
                    <a:lstStyle/>
                    <a:p>
                      <a:r>
                        <a:rPr lang="pt-BR" sz="2000" dirty="0"/>
                        <a:t>Outros</a:t>
                      </a:r>
                    </a:p>
                  </a:txBody>
                  <a:tcPr anchor="ctr"/>
                </a:tc>
                <a:extLst>
                  <a:ext uri="{0D108BD9-81ED-4DB2-BD59-A6C34878D82A}">
                    <a16:rowId xmlns:a16="http://schemas.microsoft.com/office/drawing/2014/main" val="2493618368"/>
                  </a:ext>
                </a:extLst>
              </a:tr>
              <a:tr h="370840">
                <a:tc>
                  <a:txBody>
                    <a:bodyPr/>
                    <a:lstStyle/>
                    <a:p>
                      <a:r>
                        <a:rPr lang="pt-BR" sz="2000" dirty="0"/>
                        <a:t>Outros</a:t>
                      </a:r>
                    </a:p>
                  </a:txBody>
                  <a:tcPr anchor="ctr"/>
                </a:tc>
                <a:tc>
                  <a:txBody>
                    <a:bodyPr/>
                    <a:lstStyle/>
                    <a:p>
                      <a:endParaRPr lang="pt-BR" sz="2000" dirty="0"/>
                    </a:p>
                  </a:txBody>
                  <a:tcPr anchor="ctr"/>
                </a:tc>
                <a:tc>
                  <a:txBody>
                    <a:bodyPr/>
                    <a:lstStyle/>
                    <a:p>
                      <a:endParaRPr lang="pt-BR" sz="2000" dirty="0"/>
                    </a:p>
                  </a:txBody>
                  <a:tcPr anchor="ctr"/>
                </a:tc>
                <a:extLst>
                  <a:ext uri="{0D108BD9-81ED-4DB2-BD59-A6C34878D82A}">
                    <a16:rowId xmlns:a16="http://schemas.microsoft.com/office/drawing/2014/main" val="3087387194"/>
                  </a:ext>
                </a:extLst>
              </a:tr>
            </a:tbl>
          </a:graphicData>
        </a:graphic>
      </p:graphicFrame>
    </p:spTree>
    <p:extLst>
      <p:ext uri="{BB962C8B-B14F-4D97-AF65-F5344CB8AC3E}">
        <p14:creationId xmlns:p14="http://schemas.microsoft.com/office/powerpoint/2010/main" val="313594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1.1.6. MEIOS DE HOSPEDAGEM</a:t>
            </a:r>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graphicFrame>
        <p:nvGraphicFramePr>
          <p:cNvPr id="3" name="Tabela 4">
            <a:extLst>
              <a:ext uri="{FF2B5EF4-FFF2-40B4-BE49-F238E27FC236}">
                <a16:creationId xmlns:a16="http://schemas.microsoft.com/office/drawing/2014/main" id="{5A02AB6C-5EDC-F6F8-5D49-C484153EFB87}"/>
              </a:ext>
            </a:extLst>
          </p:cNvPr>
          <p:cNvGraphicFramePr>
            <a:graphicFrameLocks noGrp="1"/>
          </p:cNvGraphicFramePr>
          <p:nvPr>
            <p:extLst>
              <p:ext uri="{D42A27DB-BD31-4B8C-83A1-F6EECF244321}">
                <p14:modId xmlns:p14="http://schemas.microsoft.com/office/powerpoint/2010/main" val="4279846738"/>
              </p:ext>
            </p:extLst>
          </p:nvPr>
        </p:nvGraphicFramePr>
        <p:xfrm>
          <a:off x="2929146" y="2472906"/>
          <a:ext cx="5852543" cy="2547670"/>
        </p:xfrm>
        <a:graphic>
          <a:graphicData uri="http://schemas.openxmlformats.org/drawingml/2006/table">
            <a:tbl>
              <a:tblPr firstRow="1" bandRow="1">
                <a:tableStyleId>{5C22544A-7EE6-4342-B048-85BDC9FD1C3A}</a:tableStyleId>
              </a:tblPr>
              <a:tblGrid>
                <a:gridCol w="5852543">
                  <a:extLst>
                    <a:ext uri="{9D8B030D-6E8A-4147-A177-3AD203B41FA5}">
                      <a16:colId xmlns:a16="http://schemas.microsoft.com/office/drawing/2014/main" val="2337201646"/>
                    </a:ext>
                  </a:extLst>
                </a:gridCol>
              </a:tblGrid>
              <a:tr h="509534">
                <a:tc>
                  <a:txBody>
                    <a:bodyPr/>
                    <a:lstStyle/>
                    <a:p>
                      <a:r>
                        <a:rPr lang="pt-BR" sz="2000" dirty="0"/>
                        <a:t>Exemplos</a:t>
                      </a:r>
                    </a:p>
                  </a:txBody>
                  <a:tcPr anchor="ctr"/>
                </a:tc>
                <a:extLst>
                  <a:ext uri="{0D108BD9-81ED-4DB2-BD59-A6C34878D82A}">
                    <a16:rowId xmlns:a16="http://schemas.microsoft.com/office/drawing/2014/main" val="967220220"/>
                  </a:ext>
                </a:extLst>
              </a:tr>
              <a:tr h="509534">
                <a:tc>
                  <a:txBody>
                    <a:bodyPr/>
                    <a:lstStyle/>
                    <a:p>
                      <a:r>
                        <a:rPr lang="pt-BR" sz="2000" i="1" dirty="0"/>
                        <a:t>Camping</a:t>
                      </a:r>
                    </a:p>
                  </a:txBody>
                  <a:tcPr anchor="ctr"/>
                </a:tc>
                <a:extLst>
                  <a:ext uri="{0D108BD9-81ED-4DB2-BD59-A6C34878D82A}">
                    <a16:rowId xmlns:a16="http://schemas.microsoft.com/office/drawing/2014/main" val="2848786924"/>
                  </a:ext>
                </a:extLst>
              </a:tr>
              <a:tr h="509534">
                <a:tc>
                  <a:txBody>
                    <a:bodyPr/>
                    <a:lstStyle/>
                    <a:p>
                      <a:r>
                        <a:rPr lang="pt-BR" sz="2000" i="1" dirty="0" err="1"/>
                        <a:t>Glamping</a:t>
                      </a:r>
                      <a:endParaRPr lang="pt-BR" sz="2000" i="1" dirty="0"/>
                    </a:p>
                  </a:txBody>
                  <a:tcPr anchor="ctr"/>
                </a:tc>
                <a:extLst>
                  <a:ext uri="{0D108BD9-81ED-4DB2-BD59-A6C34878D82A}">
                    <a16:rowId xmlns:a16="http://schemas.microsoft.com/office/drawing/2014/main" val="133095534"/>
                  </a:ext>
                </a:extLst>
              </a:tr>
              <a:tr h="509534">
                <a:tc>
                  <a:txBody>
                    <a:bodyPr/>
                    <a:lstStyle/>
                    <a:p>
                      <a:r>
                        <a:rPr lang="pt-BR" sz="2000" dirty="0"/>
                        <a:t>Caravanismo</a:t>
                      </a:r>
                    </a:p>
                  </a:txBody>
                  <a:tcPr anchor="ctr"/>
                </a:tc>
                <a:extLst>
                  <a:ext uri="{0D108BD9-81ED-4DB2-BD59-A6C34878D82A}">
                    <a16:rowId xmlns:a16="http://schemas.microsoft.com/office/drawing/2014/main" val="2631422252"/>
                  </a:ext>
                </a:extLst>
              </a:tr>
              <a:tr h="509534">
                <a:tc>
                  <a:txBody>
                    <a:bodyPr/>
                    <a:lstStyle/>
                    <a:p>
                      <a:r>
                        <a:rPr lang="pt-BR" sz="2000" i="0" dirty="0"/>
                        <a:t>Outros</a:t>
                      </a:r>
                    </a:p>
                  </a:txBody>
                  <a:tcPr anchor="ctr"/>
                </a:tc>
                <a:extLst>
                  <a:ext uri="{0D108BD9-81ED-4DB2-BD59-A6C34878D82A}">
                    <a16:rowId xmlns:a16="http://schemas.microsoft.com/office/drawing/2014/main" val="3125586033"/>
                  </a:ext>
                </a:extLst>
              </a:tr>
            </a:tbl>
          </a:graphicData>
        </a:graphic>
      </p:graphicFrame>
    </p:spTree>
    <p:extLst>
      <p:ext uri="{BB962C8B-B14F-4D97-AF65-F5344CB8AC3E}">
        <p14:creationId xmlns:p14="http://schemas.microsoft.com/office/powerpoint/2010/main" val="81413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B41CE-2067-A361-3EA8-196B61D3B423}"/>
              </a:ext>
            </a:extLst>
          </p:cNvPr>
          <p:cNvSpPr>
            <a:spLocks noGrp="1"/>
          </p:cNvSpPr>
          <p:nvPr>
            <p:ph type="title"/>
          </p:nvPr>
        </p:nvSpPr>
        <p:spPr/>
        <p:txBody>
          <a:bodyPr/>
          <a:lstStyle/>
          <a:p>
            <a:r>
              <a:rPr lang="pt-BR" dirty="0"/>
              <a:t>1.2. O serviço que você presta não está </a:t>
            </a:r>
            <a:br>
              <a:rPr lang="pt-BR" dirty="0"/>
            </a:br>
            <a:r>
              <a:rPr lang="pt-BR" dirty="0"/>
              <a:t>nessa lista?</a:t>
            </a:r>
          </a:p>
        </p:txBody>
      </p:sp>
      <p:sp>
        <p:nvSpPr>
          <p:cNvPr id="3" name="Espaço Reservado para Conteúdo 2">
            <a:extLst>
              <a:ext uri="{FF2B5EF4-FFF2-40B4-BE49-F238E27FC236}">
                <a16:creationId xmlns:a16="http://schemas.microsoft.com/office/drawing/2014/main" id="{666AC475-B04D-163F-18AD-FFF2FDA200C1}"/>
              </a:ext>
            </a:extLst>
          </p:cNvPr>
          <p:cNvSpPr>
            <a:spLocks noGrp="1"/>
          </p:cNvSpPr>
          <p:nvPr>
            <p:ph idx="1"/>
          </p:nvPr>
        </p:nvSpPr>
        <p:spPr>
          <a:xfrm>
            <a:off x="581193" y="2180496"/>
            <a:ext cx="5837536" cy="4496349"/>
          </a:xfrm>
        </p:spPr>
        <p:txBody>
          <a:bodyPr/>
          <a:lstStyle/>
          <a:p>
            <a:pPr marL="0" indent="0">
              <a:buNone/>
            </a:pPr>
            <a:endParaRPr lang="pt-BR" dirty="0"/>
          </a:p>
          <a:p>
            <a:r>
              <a:rPr lang="en-US" sz="2000" dirty="0" err="1"/>
              <a:t>Nesse</a:t>
            </a:r>
            <a:r>
              <a:rPr lang="en-US" sz="2000" dirty="0"/>
              <a:t> </a:t>
            </a:r>
            <a:r>
              <a:rPr lang="en-US" sz="2000" dirty="0" err="1"/>
              <a:t>caso</a:t>
            </a:r>
            <a:r>
              <a:rPr lang="en-US" sz="2000" dirty="0"/>
              <a:t>, </a:t>
            </a:r>
            <a:r>
              <a:rPr lang="en-US" sz="2000" dirty="0" err="1"/>
              <a:t>você</a:t>
            </a:r>
            <a:r>
              <a:rPr lang="en-US" sz="2000" dirty="0"/>
              <a:t> </a:t>
            </a:r>
            <a:r>
              <a:rPr lang="en-US" sz="2000" dirty="0" err="1"/>
              <a:t>poderá</a:t>
            </a:r>
            <a:r>
              <a:rPr lang="en-US" sz="2000" dirty="0"/>
              <a:t> </a:t>
            </a:r>
            <a:r>
              <a:rPr lang="en-US" sz="2000" dirty="0" err="1"/>
              <a:t>apresentar</a:t>
            </a:r>
            <a:r>
              <a:rPr lang="en-US" sz="2000" dirty="0"/>
              <a:t> </a:t>
            </a:r>
            <a:r>
              <a:rPr lang="en-US" sz="2000" dirty="0" err="1"/>
              <a:t>uma</a:t>
            </a:r>
            <a:r>
              <a:rPr lang="en-US" sz="2000" dirty="0"/>
              <a:t> </a:t>
            </a:r>
            <a:r>
              <a:rPr lang="en-US" sz="2000" dirty="0" err="1"/>
              <a:t>Manifestação</a:t>
            </a:r>
            <a:r>
              <a:rPr lang="en-US" sz="2000" dirty="0"/>
              <a:t> de Interesse Privado (MIP) à </a:t>
            </a:r>
            <a:r>
              <a:rPr lang="en-US" sz="2000" dirty="0" err="1"/>
              <a:t>Fundação</a:t>
            </a:r>
            <a:r>
              <a:rPr lang="en-US" sz="2000" dirty="0"/>
              <a:t> </a:t>
            </a:r>
            <a:r>
              <a:rPr lang="en-US" sz="2000" dirty="0" err="1"/>
              <a:t>Florestal</a:t>
            </a:r>
            <a:r>
              <a:rPr lang="en-US" sz="2000" dirty="0"/>
              <a:t>;</a:t>
            </a:r>
          </a:p>
          <a:p>
            <a:endParaRPr lang="en-US" sz="2000" dirty="0"/>
          </a:p>
          <a:p>
            <a:r>
              <a:rPr lang="en-US" sz="2000" dirty="0"/>
              <a:t>A equipe da </a:t>
            </a:r>
            <a:r>
              <a:rPr lang="en-US" sz="2000" dirty="0" err="1"/>
              <a:t>Fundação</a:t>
            </a:r>
            <a:r>
              <a:rPr lang="en-US" sz="2000" dirty="0"/>
              <a:t> </a:t>
            </a:r>
            <a:r>
              <a:rPr lang="en-US" sz="2000" dirty="0" err="1"/>
              <a:t>irá</a:t>
            </a:r>
            <a:r>
              <a:rPr lang="en-US" sz="2000" dirty="0"/>
              <a:t> </a:t>
            </a:r>
            <a:r>
              <a:rPr lang="en-US" sz="2000" dirty="0" err="1"/>
              <a:t>analisar</a:t>
            </a:r>
            <a:r>
              <a:rPr lang="en-US" sz="2000" dirty="0"/>
              <a:t> o </a:t>
            </a:r>
            <a:r>
              <a:rPr lang="en-US" sz="2000" dirty="0" err="1"/>
              <a:t>seu</a:t>
            </a:r>
            <a:r>
              <a:rPr lang="en-US" sz="2000" dirty="0"/>
              <a:t> </a:t>
            </a:r>
            <a:r>
              <a:rPr lang="en-US" sz="2000" dirty="0" err="1"/>
              <a:t>pedido</a:t>
            </a:r>
            <a:r>
              <a:rPr lang="en-US" sz="2000" dirty="0"/>
              <a:t> e </a:t>
            </a:r>
            <a:r>
              <a:rPr lang="en-US" sz="2000" dirty="0" err="1"/>
              <a:t>verificar</a:t>
            </a:r>
            <a:r>
              <a:rPr lang="en-US" sz="2000" dirty="0"/>
              <a:t> a </a:t>
            </a:r>
            <a:r>
              <a:rPr lang="en-US" sz="2000" dirty="0" err="1"/>
              <a:t>possibilidade</a:t>
            </a:r>
            <a:r>
              <a:rPr lang="en-US" sz="2000" dirty="0"/>
              <a:t> de </a:t>
            </a:r>
            <a:r>
              <a:rPr lang="en-US" sz="2000" dirty="0" err="1"/>
              <a:t>esse</a:t>
            </a:r>
            <a:r>
              <a:rPr lang="en-US" sz="2000" dirty="0"/>
              <a:t> </a:t>
            </a:r>
            <a:r>
              <a:rPr lang="en-US" sz="2000" dirty="0" err="1"/>
              <a:t>serviço</a:t>
            </a:r>
            <a:r>
              <a:rPr lang="en-US" sz="2000" dirty="0"/>
              <a:t> ser </a:t>
            </a:r>
            <a:r>
              <a:rPr lang="en-US" sz="2000" dirty="0" err="1"/>
              <a:t>prestado</a:t>
            </a:r>
            <a:r>
              <a:rPr lang="en-US" sz="2000" dirty="0"/>
              <a:t> </a:t>
            </a:r>
            <a:r>
              <a:rPr lang="en-US" sz="2000" dirty="0" err="1"/>
              <a:t>nas</a:t>
            </a:r>
            <a:r>
              <a:rPr lang="en-US" sz="2000" dirty="0"/>
              <a:t> </a:t>
            </a:r>
            <a:r>
              <a:rPr lang="en-US" sz="2000" dirty="0" err="1"/>
              <a:t>Unidades</a:t>
            </a:r>
            <a:r>
              <a:rPr lang="en-US" sz="2000" dirty="0"/>
              <a:t> de </a:t>
            </a:r>
            <a:r>
              <a:rPr lang="en-US" sz="2000" dirty="0" err="1"/>
              <a:t>Conservação</a:t>
            </a:r>
            <a:r>
              <a:rPr lang="en-US" sz="2000" dirty="0"/>
              <a:t>;</a:t>
            </a:r>
          </a:p>
          <a:p>
            <a:pPr marL="0" indent="0">
              <a:buNone/>
            </a:pPr>
            <a:endParaRPr lang="en-US" sz="2000" dirty="0"/>
          </a:p>
          <a:p>
            <a:r>
              <a:rPr lang="en-US" sz="2000" dirty="0"/>
              <a:t>Para saber </a:t>
            </a:r>
            <a:r>
              <a:rPr lang="en-US" sz="2000" dirty="0" err="1"/>
              <a:t>como</a:t>
            </a:r>
            <a:r>
              <a:rPr lang="en-US" sz="2000" dirty="0"/>
              <a:t> </a:t>
            </a:r>
            <a:r>
              <a:rPr lang="en-US" sz="2000" dirty="0" err="1"/>
              <a:t>apresentar</a:t>
            </a:r>
            <a:r>
              <a:rPr lang="en-US" sz="2000" dirty="0"/>
              <a:t> </a:t>
            </a:r>
            <a:r>
              <a:rPr lang="en-US" sz="2000" dirty="0" err="1"/>
              <a:t>uma</a:t>
            </a:r>
            <a:r>
              <a:rPr lang="en-US" sz="2000" dirty="0"/>
              <a:t> </a:t>
            </a:r>
            <a:r>
              <a:rPr lang="en-US" sz="2000" dirty="0" err="1"/>
              <a:t>Manifestação</a:t>
            </a:r>
            <a:r>
              <a:rPr lang="en-US" sz="2000" dirty="0"/>
              <a:t> de Interesse Privado (MIP), </a:t>
            </a:r>
            <a:r>
              <a:rPr lang="en-US" sz="2000" dirty="0" err="1"/>
              <a:t>siga</a:t>
            </a:r>
            <a:r>
              <a:rPr lang="en-US" sz="2000" dirty="0"/>
              <a:t> as </a:t>
            </a:r>
            <a:r>
              <a:rPr lang="en-US" sz="2000" dirty="0" err="1"/>
              <a:t>instruções</a:t>
            </a:r>
            <a:r>
              <a:rPr lang="en-US" sz="2000" dirty="0"/>
              <a:t> do item 3 </a:t>
            </a:r>
            <a:r>
              <a:rPr lang="en-US" sz="2000" dirty="0" err="1"/>
              <a:t>deste</a:t>
            </a:r>
            <a:r>
              <a:rPr lang="en-US" sz="2000" dirty="0"/>
              <a:t> manual.</a:t>
            </a:r>
          </a:p>
          <a:p>
            <a:pPr marL="0" indent="0">
              <a:buNone/>
            </a:pPr>
            <a:endParaRPr lang="en-US" sz="2000" dirty="0"/>
          </a:p>
          <a:p>
            <a:endParaRPr lang="pt-BR" dirty="0"/>
          </a:p>
        </p:txBody>
      </p:sp>
      <p:pic>
        <p:nvPicPr>
          <p:cNvPr id="4" name="Picture 4">
            <a:extLst>
              <a:ext uri="{FF2B5EF4-FFF2-40B4-BE49-F238E27FC236}">
                <a16:creationId xmlns:a16="http://schemas.microsoft.com/office/drawing/2014/main" id="{652A8713-3317-4095-86AC-4CC526D878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2530" y="2958701"/>
            <a:ext cx="2175156" cy="2175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671D5D-14B6-8607-A3A8-D720E0DB6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03951" y="2542808"/>
            <a:ext cx="2372350" cy="29747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265A444F-14E5-9C5A-680B-34D1B8E250B1}"/>
              </a:ext>
            </a:extLst>
          </p:cNvPr>
          <p:cNvPicPr>
            <a:picLocks noChangeAspect="1"/>
          </p:cNvPicPr>
          <p:nvPr/>
        </p:nvPicPr>
        <p:blipFill>
          <a:blip r:embed="rId4"/>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428915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35E5A-5AEE-B327-C6EC-ED05292D8A2F}"/>
              </a:ext>
            </a:extLst>
          </p:cNvPr>
          <p:cNvSpPr>
            <a:spLocks noGrp="1"/>
          </p:cNvSpPr>
          <p:nvPr>
            <p:ph type="title"/>
          </p:nvPr>
        </p:nvSpPr>
        <p:spPr/>
        <p:txBody>
          <a:bodyPr/>
          <a:lstStyle/>
          <a:p>
            <a:r>
              <a:rPr lang="pt-BR" dirty="0"/>
              <a:t>NOVO REGRAMENTO DE PARCERIAS DA </a:t>
            </a:r>
            <a:br>
              <a:rPr lang="pt-BR" dirty="0"/>
            </a:br>
            <a:r>
              <a:rPr lang="pt-BR" dirty="0"/>
              <a:t>FUNDAÇÃO FLORESTAL</a:t>
            </a:r>
          </a:p>
        </p:txBody>
      </p:sp>
      <p:sp>
        <p:nvSpPr>
          <p:cNvPr id="3" name="Espaço Reservado para Conteúdo 2">
            <a:extLst>
              <a:ext uri="{FF2B5EF4-FFF2-40B4-BE49-F238E27FC236}">
                <a16:creationId xmlns:a16="http://schemas.microsoft.com/office/drawing/2014/main" id="{8B4D775D-CF71-0380-6742-833583551674}"/>
              </a:ext>
            </a:extLst>
          </p:cNvPr>
          <p:cNvSpPr>
            <a:spLocks noGrp="1"/>
          </p:cNvSpPr>
          <p:nvPr>
            <p:ph idx="1"/>
          </p:nvPr>
        </p:nvSpPr>
        <p:spPr>
          <a:xfrm>
            <a:off x="581192" y="1863306"/>
            <a:ext cx="11029615" cy="4796285"/>
          </a:xfrm>
        </p:spPr>
        <p:txBody>
          <a:bodyPr>
            <a:noAutofit/>
          </a:bodyPr>
          <a:lstStyle/>
          <a:p>
            <a:pPr>
              <a:lnSpc>
                <a:spcPct val="120000"/>
              </a:lnSpc>
            </a:pPr>
            <a:r>
              <a:rPr lang="en-US" sz="2000" dirty="0"/>
              <a:t>Em </a:t>
            </a:r>
            <a:r>
              <a:rPr lang="en-US" sz="2000" dirty="0" err="1"/>
              <a:t>janeiro</a:t>
            </a:r>
            <a:r>
              <a:rPr lang="en-US" sz="2000" dirty="0"/>
              <a:t> de 2023, </a:t>
            </a:r>
            <a:r>
              <a:rPr lang="en-US" sz="2000" dirty="0" err="1"/>
              <a:t>foi</a:t>
            </a:r>
            <a:r>
              <a:rPr lang="en-US" sz="2000" dirty="0"/>
              <a:t> </a:t>
            </a:r>
            <a:r>
              <a:rPr lang="en-US" sz="2000" dirty="0" err="1"/>
              <a:t>publicada</a:t>
            </a:r>
            <a:r>
              <a:rPr lang="en-US" sz="2000" dirty="0"/>
              <a:t> a </a:t>
            </a:r>
            <a:r>
              <a:rPr lang="en-US" sz="2000" b="1" dirty="0" err="1"/>
              <a:t>Portaria</a:t>
            </a:r>
            <a:r>
              <a:rPr lang="en-US" sz="2000" b="1" dirty="0"/>
              <a:t> </a:t>
            </a:r>
            <a:r>
              <a:rPr lang="en-US" sz="2000" b="1" dirty="0" err="1"/>
              <a:t>Normativa</a:t>
            </a:r>
            <a:r>
              <a:rPr lang="en-US" sz="2000" b="1" dirty="0"/>
              <a:t> FF/DE nº 372/2023</a:t>
            </a:r>
            <a:r>
              <a:rPr lang="en-US" sz="2000" dirty="0"/>
              <a:t>, que </a:t>
            </a:r>
            <a:r>
              <a:rPr lang="en-US" sz="2000" dirty="0" err="1"/>
              <a:t>dispõe</a:t>
            </a:r>
            <a:r>
              <a:rPr lang="en-US" sz="2000" dirty="0"/>
              <a:t> </a:t>
            </a:r>
            <a:r>
              <a:rPr lang="en-US" sz="2000" dirty="0" err="1"/>
              <a:t>sobre</a:t>
            </a:r>
            <a:r>
              <a:rPr lang="en-US" sz="2000" dirty="0"/>
              <a:t> </a:t>
            </a:r>
            <a:r>
              <a:rPr lang="en-US" sz="2000" dirty="0" err="1"/>
              <a:t>Autorizações</a:t>
            </a:r>
            <a:r>
              <a:rPr lang="en-US" sz="2000" dirty="0"/>
              <a:t> de </a:t>
            </a:r>
            <a:r>
              <a:rPr lang="en-US" sz="2000" dirty="0" err="1"/>
              <a:t>Uso</a:t>
            </a:r>
            <a:r>
              <a:rPr lang="en-US" sz="2000" dirty="0"/>
              <a:t> de </a:t>
            </a:r>
            <a:r>
              <a:rPr lang="en-US" sz="2000" dirty="0" err="1"/>
              <a:t>áreas</a:t>
            </a:r>
            <a:r>
              <a:rPr lang="en-US" sz="2000" dirty="0"/>
              <a:t> para </a:t>
            </a:r>
            <a:r>
              <a:rPr lang="en-US" sz="2000" dirty="0" err="1"/>
              <a:t>prestação</a:t>
            </a:r>
            <a:r>
              <a:rPr lang="en-US" sz="2000" dirty="0"/>
              <a:t> de </a:t>
            </a:r>
            <a:r>
              <a:rPr lang="en-US" sz="2000" dirty="0" err="1"/>
              <a:t>serviços</a:t>
            </a:r>
            <a:r>
              <a:rPr lang="en-US" sz="2000" dirty="0"/>
              <a:t> de </a:t>
            </a:r>
            <a:r>
              <a:rPr lang="en-US" sz="2000" dirty="0" err="1"/>
              <a:t>apoio</a:t>
            </a:r>
            <a:r>
              <a:rPr lang="en-US" sz="2000" dirty="0"/>
              <a:t> </a:t>
            </a:r>
            <a:r>
              <a:rPr lang="en-US" sz="2000" dirty="0" err="1"/>
              <a:t>ao</a:t>
            </a:r>
            <a:r>
              <a:rPr lang="en-US" sz="2000" dirty="0"/>
              <a:t> </a:t>
            </a:r>
            <a:r>
              <a:rPr lang="en-US" sz="2000" dirty="0" err="1"/>
              <a:t>uso</a:t>
            </a:r>
            <a:r>
              <a:rPr lang="en-US" sz="2000" dirty="0"/>
              <a:t> </a:t>
            </a:r>
            <a:r>
              <a:rPr lang="en-US" sz="2000" dirty="0" err="1"/>
              <a:t>público</a:t>
            </a:r>
            <a:r>
              <a:rPr lang="en-US" sz="2000" dirty="0"/>
              <a:t> </a:t>
            </a:r>
            <a:r>
              <a:rPr lang="en-US" sz="2000" dirty="0" err="1"/>
              <a:t>em</a:t>
            </a:r>
            <a:r>
              <a:rPr lang="en-US" sz="2000" dirty="0"/>
              <a:t> </a:t>
            </a:r>
            <a:r>
              <a:rPr lang="en-US" sz="2000" dirty="0" err="1"/>
              <a:t>Unidades</a:t>
            </a:r>
            <a:r>
              <a:rPr lang="en-US" sz="2000" dirty="0"/>
              <a:t> de </a:t>
            </a:r>
            <a:r>
              <a:rPr lang="en-US" sz="2000" dirty="0" err="1"/>
              <a:t>Conservação</a:t>
            </a:r>
            <a:r>
              <a:rPr lang="en-US" sz="2000" dirty="0"/>
              <a:t> </a:t>
            </a:r>
            <a:r>
              <a:rPr lang="en-US" sz="2000" dirty="0" err="1"/>
              <a:t>administradas</a:t>
            </a:r>
            <a:r>
              <a:rPr lang="en-US" sz="2000" dirty="0"/>
              <a:t> pela </a:t>
            </a:r>
            <a:r>
              <a:rPr lang="en-US" sz="2000" dirty="0" err="1"/>
              <a:t>Fundação</a:t>
            </a:r>
            <a:r>
              <a:rPr lang="en-US" sz="2000" dirty="0"/>
              <a:t> </a:t>
            </a:r>
            <a:r>
              <a:rPr lang="en-US" sz="2000" dirty="0" err="1"/>
              <a:t>Florestal</a:t>
            </a:r>
            <a:r>
              <a:rPr lang="en-US" sz="2000" dirty="0"/>
              <a:t>;</a:t>
            </a:r>
          </a:p>
          <a:p>
            <a:pPr>
              <a:lnSpc>
                <a:spcPct val="120000"/>
              </a:lnSpc>
            </a:pPr>
            <a:r>
              <a:rPr lang="pt-BR" sz="2000" dirty="0"/>
              <a:t>A Portaria está disponível pelo site da Fundação Florestal: </a:t>
            </a:r>
            <a:r>
              <a:rPr lang="pt-BR" sz="2000" dirty="0">
                <a:hlinkClick r:id="rId2"/>
              </a:rPr>
              <a:t>https://www.infraestruturameioambiente.sp.gov.br/fundacaoflorestal/</a:t>
            </a:r>
            <a:r>
              <a:rPr lang="pt-BR" sz="2000" dirty="0"/>
              <a:t> </a:t>
            </a:r>
          </a:p>
          <a:p>
            <a:pPr marL="0" indent="0">
              <a:lnSpc>
                <a:spcPct val="120000"/>
              </a:lnSpc>
              <a:buNone/>
            </a:pPr>
            <a:r>
              <a:rPr lang="pt-BR" sz="2000" dirty="0"/>
              <a:t>    (&gt; Portarias &gt; Portarias Normativas)</a:t>
            </a:r>
          </a:p>
          <a:p>
            <a:pPr>
              <a:lnSpc>
                <a:spcPct val="120000"/>
              </a:lnSpc>
            </a:pPr>
            <a:r>
              <a:rPr lang="pt-BR" sz="2000" dirty="0"/>
              <a:t>Ou diretamente pelo link: </a:t>
            </a:r>
            <a:r>
              <a:rPr lang="pt-BR" sz="2000" dirty="0">
                <a:solidFill>
                  <a:schemeClr val="bg1"/>
                </a:solidFill>
                <a:hlinkClick r:id="rId3"/>
              </a:rPr>
              <a:t>https://www.infraestruturameioambiente.sp.gov.br/fundacaoflorestal/2023/01/portaria-normativa-ff-de-n-372-2023/</a:t>
            </a:r>
            <a:r>
              <a:rPr lang="pt-BR" sz="2000" dirty="0">
                <a:solidFill>
                  <a:schemeClr val="bg1"/>
                </a:solidFill>
              </a:rPr>
              <a:t> </a:t>
            </a:r>
          </a:p>
          <a:p>
            <a:pPr>
              <a:lnSpc>
                <a:spcPct val="120000"/>
              </a:lnSpc>
            </a:pPr>
            <a:endParaRPr lang="pt-BR" sz="2000" dirty="0"/>
          </a:p>
        </p:txBody>
      </p:sp>
      <p:pic>
        <p:nvPicPr>
          <p:cNvPr id="4" name="Imagem 3">
            <a:extLst>
              <a:ext uri="{FF2B5EF4-FFF2-40B4-BE49-F238E27FC236}">
                <a16:creationId xmlns:a16="http://schemas.microsoft.com/office/drawing/2014/main" id="{3793154B-E97A-80AB-5F0C-94FE35174AD6}"/>
              </a:ext>
            </a:extLst>
          </p:cNvPr>
          <p:cNvPicPr>
            <a:picLocks noChangeAspect="1"/>
          </p:cNvPicPr>
          <p:nvPr/>
        </p:nvPicPr>
        <p:blipFill>
          <a:blip r:embed="rId4"/>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41009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64DEB-E497-BDFC-0694-18E12C914930}"/>
              </a:ext>
            </a:extLst>
          </p:cNvPr>
          <p:cNvSpPr>
            <a:spLocks noGrp="1"/>
          </p:cNvSpPr>
          <p:nvPr>
            <p:ph type="title"/>
          </p:nvPr>
        </p:nvSpPr>
        <p:spPr/>
        <p:txBody>
          <a:bodyPr/>
          <a:lstStyle/>
          <a:p>
            <a:r>
              <a:rPr lang="pt-BR" dirty="0"/>
              <a:t>2. COMO CONHECER OS EDITAIS DE </a:t>
            </a:r>
            <a:br>
              <a:rPr lang="pt-BR" dirty="0"/>
            </a:br>
            <a:r>
              <a:rPr lang="pt-BR" dirty="0"/>
              <a:t>CHAMAMENTO PÚBLICO PARA CADASTRO</a:t>
            </a:r>
          </a:p>
        </p:txBody>
      </p:sp>
      <p:sp>
        <p:nvSpPr>
          <p:cNvPr id="3" name="Espaço Reservado para Conteúdo 2">
            <a:extLst>
              <a:ext uri="{FF2B5EF4-FFF2-40B4-BE49-F238E27FC236}">
                <a16:creationId xmlns:a16="http://schemas.microsoft.com/office/drawing/2014/main" id="{16D7943C-913B-6BA2-B084-3CF035EF1626}"/>
              </a:ext>
            </a:extLst>
          </p:cNvPr>
          <p:cNvSpPr>
            <a:spLocks noGrp="1"/>
          </p:cNvSpPr>
          <p:nvPr>
            <p:ph idx="1"/>
          </p:nvPr>
        </p:nvSpPr>
        <p:spPr>
          <a:xfrm>
            <a:off x="581193" y="1880558"/>
            <a:ext cx="8769841" cy="4977442"/>
          </a:xfrm>
        </p:spPr>
        <p:txBody>
          <a:bodyPr>
            <a:normAutofit fontScale="40000" lnSpcReduction="20000"/>
          </a:bodyPr>
          <a:lstStyle/>
          <a:p>
            <a:pPr marL="0" indent="0">
              <a:lnSpc>
                <a:spcPct val="120000"/>
              </a:lnSpc>
              <a:buNone/>
            </a:pPr>
            <a:r>
              <a:rPr lang="pt-BR" sz="5500" b="1" dirty="0"/>
              <a:t>Quer se tornar parceiro da Fundação Florestal?</a:t>
            </a:r>
          </a:p>
          <a:p>
            <a:pPr marL="0" indent="0">
              <a:lnSpc>
                <a:spcPct val="120000"/>
              </a:lnSpc>
              <a:buNone/>
            </a:pPr>
            <a:endParaRPr lang="pt-BR" sz="6700" b="1" dirty="0"/>
          </a:p>
          <a:p>
            <a:pPr>
              <a:lnSpc>
                <a:spcPct val="120000"/>
              </a:lnSpc>
            </a:pPr>
            <a:r>
              <a:rPr lang="pt-BR" sz="5000" dirty="0"/>
              <a:t>Em primeiro lugar, você precisa fazer o seu cadastro junto à Fundação Florestal, por meio de Edital de Chamamento Público;</a:t>
            </a:r>
          </a:p>
          <a:p>
            <a:pPr marL="0" indent="0">
              <a:lnSpc>
                <a:spcPct val="120000"/>
              </a:lnSpc>
              <a:buNone/>
            </a:pPr>
            <a:endParaRPr lang="pt-BR" sz="5000" dirty="0"/>
          </a:p>
          <a:p>
            <a:pPr>
              <a:lnSpc>
                <a:spcPct val="120000"/>
              </a:lnSpc>
            </a:pPr>
            <a:r>
              <a:rPr lang="pt-BR" sz="5000" dirty="0"/>
              <a:t>Para saber se há Edital de Chamamento Público em aberto para cadastro do serviço que você presta, existem alguns caminhos possíveis:</a:t>
            </a:r>
          </a:p>
          <a:p>
            <a:pPr marL="620713" indent="0">
              <a:lnSpc>
                <a:spcPct val="120000"/>
              </a:lnSpc>
              <a:buNone/>
            </a:pPr>
            <a:r>
              <a:rPr lang="pt-BR" sz="5000" b="1" dirty="0"/>
              <a:t>1. Consulta pelo site da Fundação Florestal;</a:t>
            </a:r>
          </a:p>
          <a:p>
            <a:pPr marL="620713" indent="0">
              <a:lnSpc>
                <a:spcPct val="120000"/>
              </a:lnSpc>
              <a:buNone/>
            </a:pPr>
            <a:r>
              <a:rPr lang="pt-BR" sz="5000" b="1" dirty="0"/>
              <a:t>2. Consulta junto à gestão da Unidade de Conservação;</a:t>
            </a:r>
          </a:p>
          <a:p>
            <a:pPr marL="620713" indent="0">
              <a:lnSpc>
                <a:spcPct val="120000"/>
              </a:lnSpc>
              <a:buNone/>
            </a:pPr>
            <a:r>
              <a:rPr lang="pt-BR" sz="5000" b="1" dirty="0"/>
              <a:t>3. Consulta pelo Diário Oficial do Estado.</a:t>
            </a:r>
          </a:p>
          <a:p>
            <a:pPr marL="0" indent="0">
              <a:buNone/>
            </a:pPr>
            <a:r>
              <a:rPr lang="pt-BR" sz="2000" dirty="0"/>
              <a:t>    </a:t>
            </a:r>
          </a:p>
        </p:txBody>
      </p:sp>
      <p:pic>
        <p:nvPicPr>
          <p:cNvPr id="4" name="Imagem 3">
            <a:extLst>
              <a:ext uri="{FF2B5EF4-FFF2-40B4-BE49-F238E27FC236}">
                <a16:creationId xmlns:a16="http://schemas.microsoft.com/office/drawing/2014/main" id="{7455E6FF-4F57-C67E-3FBE-7EBA58DDDEF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 name="Picture 2">
            <a:extLst>
              <a:ext uri="{FF2B5EF4-FFF2-40B4-BE49-F238E27FC236}">
                <a16:creationId xmlns:a16="http://schemas.microsoft.com/office/drawing/2014/main" id="{9D3153FD-127A-E8BF-7487-DBBDE4321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022" y="2261676"/>
            <a:ext cx="1716496" cy="106804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CF247775-F5BE-6393-4200-B97E6FF3A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8419" y="4596324"/>
            <a:ext cx="1465560" cy="146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3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00E0E-DA38-DAC3-8D8B-0EE18A4E346D}"/>
              </a:ext>
            </a:extLst>
          </p:cNvPr>
          <p:cNvSpPr>
            <a:spLocks noGrp="1"/>
          </p:cNvSpPr>
          <p:nvPr>
            <p:ph type="title"/>
          </p:nvPr>
        </p:nvSpPr>
        <p:spPr/>
        <p:txBody>
          <a:bodyPr/>
          <a:lstStyle/>
          <a:p>
            <a:r>
              <a:rPr lang="pt-BR" dirty="0"/>
              <a:t>2.1.CONSULTA PELO SITE DA FUNDAÇÃO FLORESTAL</a:t>
            </a:r>
          </a:p>
        </p:txBody>
      </p:sp>
      <p:sp>
        <p:nvSpPr>
          <p:cNvPr id="3" name="Espaço Reservado para Conteúdo 2">
            <a:extLst>
              <a:ext uri="{FF2B5EF4-FFF2-40B4-BE49-F238E27FC236}">
                <a16:creationId xmlns:a16="http://schemas.microsoft.com/office/drawing/2014/main" id="{B553B634-6104-1228-11C4-653B946683B1}"/>
              </a:ext>
            </a:extLst>
          </p:cNvPr>
          <p:cNvSpPr>
            <a:spLocks noGrp="1"/>
          </p:cNvSpPr>
          <p:nvPr>
            <p:ph idx="1"/>
          </p:nvPr>
        </p:nvSpPr>
        <p:spPr>
          <a:xfrm>
            <a:off x="581193" y="2019300"/>
            <a:ext cx="4981407" cy="4838700"/>
          </a:xfrm>
        </p:spPr>
        <p:txBody>
          <a:bodyPr>
            <a:normAutofit/>
          </a:bodyPr>
          <a:lstStyle/>
          <a:p>
            <a:pPr>
              <a:lnSpc>
                <a:spcPct val="120000"/>
              </a:lnSpc>
            </a:pPr>
            <a:r>
              <a:rPr lang="en-US" sz="2000" dirty="0" err="1"/>
              <a:t>Acesse</a:t>
            </a:r>
            <a:r>
              <a:rPr lang="en-US" sz="2000" dirty="0"/>
              <a:t> o site da </a:t>
            </a:r>
            <a:r>
              <a:rPr lang="en-US" sz="2000" dirty="0" err="1"/>
              <a:t>Fundação</a:t>
            </a:r>
            <a:r>
              <a:rPr lang="en-US" sz="2000" dirty="0"/>
              <a:t> </a:t>
            </a:r>
            <a:r>
              <a:rPr lang="en-US" sz="2000" dirty="0" err="1"/>
              <a:t>Florestal</a:t>
            </a:r>
            <a:r>
              <a:rPr lang="en-US" sz="2000" dirty="0"/>
              <a:t>: </a:t>
            </a:r>
            <a:r>
              <a:rPr lang="en-US" sz="2000" dirty="0">
                <a:hlinkClick r:id="rId2"/>
              </a:rPr>
              <a:t>https://www.infraestruturameioambiente.sp.gov.br/fundacaoflorestal/</a:t>
            </a:r>
            <a:endParaRPr lang="en-US" sz="2000" dirty="0"/>
          </a:p>
          <a:p>
            <a:pPr marL="0" indent="0">
              <a:lnSpc>
                <a:spcPct val="120000"/>
              </a:lnSpc>
              <a:buNone/>
            </a:pPr>
            <a:r>
              <a:rPr lang="en-US" sz="2000" dirty="0"/>
              <a:t>    (&gt; </a:t>
            </a:r>
            <a:r>
              <a:rPr lang="en-US" sz="2000" dirty="0" err="1"/>
              <a:t>Editais</a:t>
            </a:r>
            <a:r>
              <a:rPr lang="en-US" sz="2000" dirty="0"/>
              <a:t> &gt; </a:t>
            </a:r>
            <a:r>
              <a:rPr lang="en-US" sz="2000" dirty="0" err="1"/>
              <a:t>Chamamento</a:t>
            </a:r>
            <a:r>
              <a:rPr lang="en-US" sz="2000" dirty="0"/>
              <a:t> Público)</a:t>
            </a:r>
          </a:p>
          <a:p>
            <a:pPr>
              <a:lnSpc>
                <a:spcPct val="120000"/>
              </a:lnSpc>
            </a:pPr>
            <a:endParaRPr lang="en-US" sz="2000" dirty="0"/>
          </a:p>
          <a:p>
            <a:pPr>
              <a:lnSpc>
                <a:spcPct val="120000"/>
              </a:lnSpc>
            </a:pPr>
            <a:r>
              <a:rPr lang="en-US" sz="2000" dirty="0" err="1"/>
              <a:t>Dentre</a:t>
            </a:r>
            <a:r>
              <a:rPr lang="en-US" sz="2000" dirty="0"/>
              <a:t> </a:t>
            </a:r>
            <a:r>
              <a:rPr lang="en-US" sz="2000" dirty="0" err="1"/>
              <a:t>os</a:t>
            </a:r>
            <a:r>
              <a:rPr lang="en-US" sz="2000" dirty="0"/>
              <a:t> </a:t>
            </a:r>
            <a:r>
              <a:rPr lang="en-US" sz="2000" dirty="0" err="1"/>
              <a:t>editais</a:t>
            </a:r>
            <a:r>
              <a:rPr lang="en-US" sz="2000" dirty="0"/>
              <a:t> </a:t>
            </a:r>
            <a:r>
              <a:rPr lang="en-US" sz="2000" dirty="0" err="1"/>
              <a:t>publicados</a:t>
            </a:r>
            <a:r>
              <a:rPr lang="en-US" sz="2000" dirty="0"/>
              <a:t>, </a:t>
            </a:r>
            <a:r>
              <a:rPr lang="en-US" sz="2000" dirty="0" err="1"/>
              <a:t>faça</a:t>
            </a:r>
            <a:r>
              <a:rPr lang="en-US" sz="2000" dirty="0"/>
              <a:t> </a:t>
            </a:r>
            <a:r>
              <a:rPr lang="en-US" sz="2000" dirty="0" err="1"/>
              <a:t>uma</a:t>
            </a:r>
            <a:r>
              <a:rPr lang="en-US" sz="2000" dirty="0"/>
              <a:t> </a:t>
            </a:r>
            <a:r>
              <a:rPr lang="en-US" sz="2000" dirty="0" err="1"/>
              <a:t>busca</a:t>
            </a:r>
            <a:r>
              <a:rPr lang="en-US" sz="2000" dirty="0"/>
              <a:t> para </a:t>
            </a:r>
            <a:r>
              <a:rPr lang="en-US" sz="2000" dirty="0" err="1"/>
              <a:t>verificar</a:t>
            </a:r>
            <a:r>
              <a:rPr lang="en-US" sz="2000" dirty="0"/>
              <a:t> se </a:t>
            </a:r>
            <a:r>
              <a:rPr lang="en-US" sz="2000" dirty="0" err="1"/>
              <a:t>há</a:t>
            </a:r>
            <a:r>
              <a:rPr lang="en-US" sz="2000" dirty="0"/>
              <a:t> </a:t>
            </a:r>
            <a:r>
              <a:rPr lang="en-US" sz="2000" dirty="0" err="1"/>
              <a:t>Edital</a:t>
            </a:r>
            <a:r>
              <a:rPr lang="en-US" sz="2000" dirty="0"/>
              <a:t> de </a:t>
            </a:r>
            <a:r>
              <a:rPr lang="en-US" sz="2000" dirty="0" err="1"/>
              <a:t>Chamamento</a:t>
            </a:r>
            <a:r>
              <a:rPr lang="en-US" sz="2000" dirty="0"/>
              <a:t> Público </a:t>
            </a:r>
            <a:r>
              <a:rPr lang="en-US" sz="2000" dirty="0" err="1"/>
              <a:t>em</a:t>
            </a:r>
            <a:r>
              <a:rPr lang="en-US" sz="2000" dirty="0"/>
              <a:t> </a:t>
            </a:r>
            <a:r>
              <a:rPr lang="en-US" sz="2000" dirty="0" err="1"/>
              <a:t>aberto</a:t>
            </a:r>
            <a:r>
              <a:rPr lang="en-US" sz="2000" dirty="0"/>
              <a:t> </a:t>
            </a:r>
            <a:r>
              <a:rPr lang="en-US" sz="2000" dirty="0" err="1"/>
              <a:t>específico</a:t>
            </a:r>
            <a:r>
              <a:rPr lang="en-US" sz="2000" dirty="0"/>
              <a:t> para </a:t>
            </a:r>
            <a:r>
              <a:rPr lang="en-US" sz="2000" dirty="0" err="1"/>
              <a:t>cadastro</a:t>
            </a:r>
            <a:r>
              <a:rPr lang="en-US" sz="2000" dirty="0"/>
              <a:t> do </a:t>
            </a:r>
            <a:r>
              <a:rPr lang="en-US" sz="2000" dirty="0" err="1"/>
              <a:t>serviço</a:t>
            </a:r>
            <a:r>
              <a:rPr lang="en-US" sz="2000" dirty="0"/>
              <a:t> que </a:t>
            </a:r>
            <a:r>
              <a:rPr lang="en-US" sz="2000" dirty="0" err="1"/>
              <a:t>você</a:t>
            </a:r>
            <a:r>
              <a:rPr lang="en-US" sz="2000" dirty="0"/>
              <a:t> </a:t>
            </a:r>
            <a:r>
              <a:rPr lang="en-US" sz="2000" dirty="0" err="1"/>
              <a:t>presta</a:t>
            </a:r>
            <a:r>
              <a:rPr lang="en-US" sz="2000" dirty="0"/>
              <a:t>.</a:t>
            </a:r>
          </a:p>
          <a:p>
            <a:pPr marL="0" indent="0">
              <a:lnSpc>
                <a:spcPct val="120000"/>
              </a:lnSpc>
              <a:buNone/>
            </a:pPr>
            <a:endParaRPr lang="en-US" sz="2000" dirty="0"/>
          </a:p>
        </p:txBody>
      </p:sp>
      <p:pic>
        <p:nvPicPr>
          <p:cNvPr id="4" name="Imagem 3">
            <a:extLst>
              <a:ext uri="{FF2B5EF4-FFF2-40B4-BE49-F238E27FC236}">
                <a16:creationId xmlns:a16="http://schemas.microsoft.com/office/drawing/2014/main" id="{6FAEF4DF-6E97-B51C-1383-1094BFFDCB17}"/>
              </a:ext>
            </a:extLst>
          </p:cNvPr>
          <p:cNvPicPr>
            <a:picLocks noChangeAspect="1"/>
          </p:cNvPicPr>
          <p:nvPr/>
        </p:nvPicPr>
        <p:blipFill>
          <a:blip r:embed="rId3"/>
          <a:stretch>
            <a:fillRect/>
          </a:stretch>
        </p:blipFill>
        <p:spPr>
          <a:xfrm>
            <a:off x="5751093" y="2419351"/>
            <a:ext cx="5954401" cy="3006972"/>
          </a:xfrm>
          <a:prstGeom prst="rect">
            <a:avLst/>
          </a:prstGeom>
        </p:spPr>
      </p:pic>
      <p:pic>
        <p:nvPicPr>
          <p:cNvPr id="5" name="Gráfico 4" descr="Voltar com preenchimento sólido">
            <a:extLst>
              <a:ext uri="{FF2B5EF4-FFF2-40B4-BE49-F238E27FC236}">
                <a16:creationId xmlns:a16="http://schemas.microsoft.com/office/drawing/2014/main" id="{6B750F6E-E4BB-E15F-B2B8-4748C1BB8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8700" y="3654295"/>
            <a:ext cx="704630" cy="665826"/>
          </a:xfrm>
          <a:prstGeom prst="rect">
            <a:avLst/>
          </a:prstGeom>
        </p:spPr>
      </p:pic>
      <p:sp>
        <p:nvSpPr>
          <p:cNvPr id="6" name="Retângulo 5">
            <a:extLst>
              <a:ext uri="{FF2B5EF4-FFF2-40B4-BE49-F238E27FC236}">
                <a16:creationId xmlns:a16="http://schemas.microsoft.com/office/drawing/2014/main" id="{663091B5-1B03-B23B-FA63-E414D954F2DC}"/>
              </a:ext>
            </a:extLst>
          </p:cNvPr>
          <p:cNvSpPr/>
          <p:nvPr/>
        </p:nvSpPr>
        <p:spPr>
          <a:xfrm>
            <a:off x="9118700" y="3663358"/>
            <a:ext cx="704630" cy="675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A6F67EDC-9E64-4928-3B9F-8B434D2B80C3}"/>
              </a:ext>
            </a:extLst>
          </p:cNvPr>
          <p:cNvPicPr>
            <a:picLocks noChangeAspect="1"/>
          </p:cNvPicPr>
          <p:nvPr/>
        </p:nvPicPr>
        <p:blipFill>
          <a:blip r:embed="rId6"/>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64873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D7631-EFC3-FDB3-84FB-78462DFA5E33}"/>
              </a:ext>
            </a:extLst>
          </p:cNvPr>
          <p:cNvSpPr>
            <a:spLocks noGrp="1"/>
          </p:cNvSpPr>
          <p:nvPr>
            <p:ph type="title"/>
          </p:nvPr>
        </p:nvSpPr>
        <p:spPr/>
        <p:txBody>
          <a:bodyPr/>
          <a:lstStyle/>
          <a:p>
            <a:r>
              <a:rPr lang="pt-BR" dirty="0"/>
              <a:t>2.2. CONSULTA JUNTO À GESTÃO DA </a:t>
            </a:r>
            <a:br>
              <a:rPr lang="pt-BR" dirty="0"/>
            </a:br>
            <a:r>
              <a:rPr lang="pt-BR" dirty="0"/>
              <a:t>UNIDADE DE CONSERVAÇÃO</a:t>
            </a:r>
          </a:p>
        </p:txBody>
      </p:sp>
      <p:sp>
        <p:nvSpPr>
          <p:cNvPr id="3" name="Espaço Reservado para Conteúdo 2">
            <a:extLst>
              <a:ext uri="{FF2B5EF4-FFF2-40B4-BE49-F238E27FC236}">
                <a16:creationId xmlns:a16="http://schemas.microsoft.com/office/drawing/2014/main" id="{EBAD87B4-77F3-891F-A033-34CF633A3830}"/>
              </a:ext>
            </a:extLst>
          </p:cNvPr>
          <p:cNvSpPr>
            <a:spLocks noGrp="1"/>
          </p:cNvSpPr>
          <p:nvPr>
            <p:ph idx="1"/>
          </p:nvPr>
        </p:nvSpPr>
        <p:spPr>
          <a:xfrm>
            <a:off x="581194" y="2180496"/>
            <a:ext cx="4922460" cy="3975348"/>
          </a:xfrm>
        </p:spPr>
        <p:txBody>
          <a:bodyPr>
            <a:normAutofit/>
          </a:bodyPr>
          <a:lstStyle/>
          <a:p>
            <a:r>
              <a:rPr lang="en-US" sz="2000" dirty="0"/>
              <a:t>Entre </a:t>
            </a:r>
            <a:r>
              <a:rPr lang="en-US" sz="2000" dirty="0" err="1"/>
              <a:t>em</a:t>
            </a:r>
            <a:r>
              <a:rPr lang="en-US" sz="2000" dirty="0"/>
              <a:t> </a:t>
            </a:r>
            <a:r>
              <a:rPr lang="en-US" sz="2000" dirty="0" err="1"/>
              <a:t>contato</a:t>
            </a:r>
            <a:r>
              <a:rPr lang="en-US" sz="2000" dirty="0"/>
              <a:t> com a equipe de </a:t>
            </a:r>
            <a:r>
              <a:rPr lang="en-US" sz="2000" dirty="0" err="1"/>
              <a:t>gestão</a:t>
            </a:r>
            <a:r>
              <a:rPr lang="en-US" sz="2000" dirty="0"/>
              <a:t> da </a:t>
            </a:r>
            <a:r>
              <a:rPr lang="en-US" sz="2000" dirty="0" err="1"/>
              <a:t>Unidade</a:t>
            </a:r>
            <a:r>
              <a:rPr lang="en-US" sz="2000" dirty="0"/>
              <a:t> de </a:t>
            </a:r>
            <a:r>
              <a:rPr lang="en-US" sz="2000" dirty="0" err="1"/>
              <a:t>Conservação</a:t>
            </a:r>
            <a:r>
              <a:rPr lang="en-US" sz="2000" dirty="0"/>
              <a:t> de interesse e </a:t>
            </a:r>
            <a:r>
              <a:rPr lang="en-US" sz="2000" dirty="0" err="1"/>
              <a:t>verifique</a:t>
            </a:r>
            <a:r>
              <a:rPr lang="en-US" sz="2000" dirty="0"/>
              <a:t> se </a:t>
            </a:r>
            <a:r>
              <a:rPr lang="en-US" sz="2000" dirty="0" err="1"/>
              <a:t>há</a:t>
            </a:r>
            <a:r>
              <a:rPr lang="en-US" sz="2000" dirty="0"/>
              <a:t> </a:t>
            </a:r>
            <a:r>
              <a:rPr lang="en-US" sz="2000" dirty="0" err="1"/>
              <a:t>Edital</a:t>
            </a:r>
            <a:r>
              <a:rPr lang="en-US" sz="2000" dirty="0"/>
              <a:t> de </a:t>
            </a:r>
            <a:r>
              <a:rPr lang="en-US" sz="2000" dirty="0" err="1"/>
              <a:t>Chamamento</a:t>
            </a:r>
            <a:r>
              <a:rPr lang="en-US" sz="2000" dirty="0"/>
              <a:t> Público </a:t>
            </a:r>
            <a:r>
              <a:rPr lang="en-US" sz="2000" dirty="0" err="1"/>
              <a:t>em</a:t>
            </a:r>
            <a:r>
              <a:rPr lang="en-US" sz="2000" dirty="0"/>
              <a:t> </a:t>
            </a:r>
            <a:r>
              <a:rPr lang="en-US" sz="2000" dirty="0" err="1"/>
              <a:t>aberto</a:t>
            </a:r>
            <a:r>
              <a:rPr lang="en-US" sz="2000" dirty="0"/>
              <a:t> para </a:t>
            </a:r>
            <a:r>
              <a:rPr lang="en-US" sz="2000" dirty="0" err="1"/>
              <a:t>cadastro</a:t>
            </a:r>
            <a:r>
              <a:rPr lang="en-US" sz="2000" dirty="0"/>
              <a:t> </a:t>
            </a:r>
            <a:r>
              <a:rPr lang="en-US" sz="2000" dirty="0" err="1"/>
              <a:t>específico</a:t>
            </a:r>
            <a:r>
              <a:rPr lang="en-US" sz="2000" dirty="0"/>
              <a:t> do </a:t>
            </a:r>
            <a:r>
              <a:rPr lang="en-US" sz="2000" dirty="0" err="1"/>
              <a:t>serviço</a:t>
            </a:r>
            <a:r>
              <a:rPr lang="en-US" sz="2000" dirty="0"/>
              <a:t> que </a:t>
            </a:r>
            <a:r>
              <a:rPr lang="en-US" sz="2000" dirty="0" err="1"/>
              <a:t>você</a:t>
            </a:r>
            <a:r>
              <a:rPr lang="en-US" sz="2000" dirty="0"/>
              <a:t> </a:t>
            </a:r>
            <a:r>
              <a:rPr lang="en-US" sz="2000" dirty="0" err="1"/>
              <a:t>presta</a:t>
            </a:r>
            <a:r>
              <a:rPr lang="en-US" sz="2000" dirty="0"/>
              <a:t>. </a:t>
            </a:r>
          </a:p>
          <a:p>
            <a:endParaRPr lang="en-US" sz="2000" dirty="0"/>
          </a:p>
          <a:p>
            <a:r>
              <a:rPr lang="en-US" sz="2000" dirty="0"/>
              <a:t>As </a:t>
            </a:r>
            <a:r>
              <a:rPr lang="en-US" sz="2000" dirty="0" err="1"/>
              <a:t>informações</a:t>
            </a:r>
            <a:r>
              <a:rPr lang="en-US" sz="2000" dirty="0"/>
              <a:t> </a:t>
            </a:r>
            <a:r>
              <a:rPr lang="en-US" sz="2000" dirty="0" err="1"/>
              <a:t>sobre</a:t>
            </a:r>
            <a:r>
              <a:rPr lang="en-US" sz="2000" dirty="0"/>
              <a:t> as </a:t>
            </a:r>
            <a:r>
              <a:rPr lang="en-US" sz="2000" dirty="0" err="1"/>
              <a:t>Unidades</a:t>
            </a:r>
            <a:r>
              <a:rPr lang="en-US" sz="2000" dirty="0"/>
              <a:t> (</a:t>
            </a:r>
            <a:r>
              <a:rPr lang="en-US" sz="2000" dirty="0" err="1"/>
              <a:t>endereço</a:t>
            </a:r>
            <a:r>
              <a:rPr lang="en-US" sz="2000" dirty="0"/>
              <a:t>, </a:t>
            </a:r>
            <a:r>
              <a:rPr lang="en-US" sz="2000" dirty="0" err="1"/>
              <a:t>dias</a:t>
            </a:r>
            <a:r>
              <a:rPr lang="en-US" sz="2000" dirty="0"/>
              <a:t> e </a:t>
            </a:r>
            <a:r>
              <a:rPr lang="en-US" sz="2000" dirty="0" err="1"/>
              <a:t>horários</a:t>
            </a:r>
            <a:r>
              <a:rPr lang="en-US" sz="2000" dirty="0"/>
              <a:t> de </a:t>
            </a:r>
            <a:r>
              <a:rPr lang="en-US" sz="2000" dirty="0" err="1"/>
              <a:t>atendimento</a:t>
            </a:r>
            <a:r>
              <a:rPr lang="en-US" sz="2000" dirty="0"/>
              <a:t>, </a:t>
            </a:r>
            <a:r>
              <a:rPr lang="en-US" sz="2000" dirty="0" err="1"/>
              <a:t>telefone</a:t>
            </a:r>
            <a:r>
              <a:rPr lang="en-US" sz="2000" dirty="0"/>
              <a:t> e e-mail) </a:t>
            </a:r>
            <a:r>
              <a:rPr lang="en-US" sz="2000" dirty="0" err="1"/>
              <a:t>estão</a:t>
            </a:r>
            <a:r>
              <a:rPr lang="en-US" sz="2000" dirty="0"/>
              <a:t> </a:t>
            </a:r>
            <a:r>
              <a:rPr lang="en-US" sz="2000" dirty="0" err="1"/>
              <a:t>disponíveis</a:t>
            </a:r>
            <a:r>
              <a:rPr lang="en-US" sz="2000" dirty="0"/>
              <a:t> no </a:t>
            </a:r>
            <a:r>
              <a:rPr lang="en-US" sz="2000" dirty="0" err="1"/>
              <a:t>Guia</a:t>
            </a:r>
            <a:r>
              <a:rPr lang="en-US" sz="2000" dirty="0"/>
              <a:t> de </a:t>
            </a:r>
            <a:r>
              <a:rPr lang="en-US" sz="2000" dirty="0" err="1"/>
              <a:t>Áreas</a:t>
            </a:r>
            <a:r>
              <a:rPr lang="en-US" sz="2000" dirty="0"/>
              <a:t> </a:t>
            </a:r>
            <a:r>
              <a:rPr lang="en-US" sz="2000" dirty="0" err="1"/>
              <a:t>Protegidas</a:t>
            </a:r>
            <a:r>
              <a:rPr lang="en-US" sz="2000" dirty="0"/>
              <a:t>: </a:t>
            </a:r>
            <a:r>
              <a:rPr lang="en-US" sz="2000" b="1" dirty="0"/>
              <a:t>guiadeareasprotegidas.sp.gov.br</a:t>
            </a:r>
          </a:p>
          <a:p>
            <a:endParaRPr lang="pt-BR" dirty="0"/>
          </a:p>
        </p:txBody>
      </p:sp>
      <p:pic>
        <p:nvPicPr>
          <p:cNvPr id="4" name="Imagem 3">
            <a:extLst>
              <a:ext uri="{FF2B5EF4-FFF2-40B4-BE49-F238E27FC236}">
                <a16:creationId xmlns:a16="http://schemas.microsoft.com/office/drawing/2014/main" id="{6E741BF2-A28D-26A6-92CB-8766E3AAC2D9}"/>
              </a:ext>
            </a:extLst>
          </p:cNvPr>
          <p:cNvPicPr>
            <a:picLocks noChangeAspect="1"/>
          </p:cNvPicPr>
          <p:nvPr/>
        </p:nvPicPr>
        <p:blipFill>
          <a:blip r:embed="rId2"/>
          <a:stretch>
            <a:fillRect/>
          </a:stretch>
        </p:blipFill>
        <p:spPr>
          <a:xfrm>
            <a:off x="5750942" y="2460757"/>
            <a:ext cx="5955307" cy="2888324"/>
          </a:xfrm>
          <a:prstGeom prst="rect">
            <a:avLst/>
          </a:prstGeom>
        </p:spPr>
      </p:pic>
      <p:pic>
        <p:nvPicPr>
          <p:cNvPr id="5" name="Imagem 4">
            <a:extLst>
              <a:ext uri="{FF2B5EF4-FFF2-40B4-BE49-F238E27FC236}">
                <a16:creationId xmlns:a16="http://schemas.microsoft.com/office/drawing/2014/main" id="{F49D4247-2524-F2B4-B42C-0507187EF330}"/>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40601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4CC4B-8363-326A-1CD0-9784FD682FC0}"/>
              </a:ext>
            </a:extLst>
          </p:cNvPr>
          <p:cNvSpPr>
            <a:spLocks noGrp="1"/>
          </p:cNvSpPr>
          <p:nvPr>
            <p:ph type="title"/>
          </p:nvPr>
        </p:nvSpPr>
        <p:spPr/>
        <p:txBody>
          <a:bodyPr/>
          <a:lstStyle/>
          <a:p>
            <a:r>
              <a:rPr lang="pt-BR" dirty="0"/>
              <a:t>2.3. CONSULTA PELO DIÁRIO OFICIAL DO ESTADO</a:t>
            </a:r>
          </a:p>
        </p:txBody>
      </p:sp>
      <p:sp>
        <p:nvSpPr>
          <p:cNvPr id="3" name="Espaço Reservado para Conteúdo 2">
            <a:extLst>
              <a:ext uri="{FF2B5EF4-FFF2-40B4-BE49-F238E27FC236}">
                <a16:creationId xmlns:a16="http://schemas.microsoft.com/office/drawing/2014/main" id="{E4B03694-7B1A-0507-C9CE-4BDB10F23778}"/>
              </a:ext>
            </a:extLst>
          </p:cNvPr>
          <p:cNvSpPr>
            <a:spLocks noGrp="1"/>
          </p:cNvSpPr>
          <p:nvPr>
            <p:ph idx="1"/>
          </p:nvPr>
        </p:nvSpPr>
        <p:spPr>
          <a:xfrm>
            <a:off x="581193" y="1943100"/>
            <a:ext cx="5114757" cy="4914900"/>
          </a:xfrm>
        </p:spPr>
        <p:txBody>
          <a:bodyPr>
            <a:normAutofit/>
          </a:bodyPr>
          <a:lstStyle/>
          <a:p>
            <a:pPr>
              <a:lnSpc>
                <a:spcPct val="120000"/>
              </a:lnSpc>
            </a:pPr>
            <a:r>
              <a:rPr lang="en-US" sz="2000" dirty="0" err="1"/>
              <a:t>Acesse</a:t>
            </a:r>
            <a:r>
              <a:rPr lang="en-US" sz="2000" dirty="0"/>
              <a:t> o site do </a:t>
            </a:r>
            <a:r>
              <a:rPr lang="en-US" sz="2000" dirty="0" err="1"/>
              <a:t>Diário</a:t>
            </a:r>
            <a:r>
              <a:rPr lang="en-US" sz="2000" dirty="0"/>
              <a:t> </a:t>
            </a:r>
            <a:r>
              <a:rPr lang="en-US" sz="2000" dirty="0" err="1"/>
              <a:t>Oficial</a:t>
            </a:r>
            <a:r>
              <a:rPr lang="en-US" sz="2000" dirty="0"/>
              <a:t> do Estado:</a:t>
            </a:r>
          </a:p>
          <a:p>
            <a:pPr marL="0" indent="0">
              <a:lnSpc>
                <a:spcPct val="120000"/>
              </a:lnSpc>
              <a:buNone/>
            </a:pPr>
            <a:r>
              <a:rPr lang="en-US" sz="2000" dirty="0">
                <a:hlinkClick r:id="rId3"/>
              </a:rPr>
              <a:t>www.imprensaoficial.com.br</a:t>
            </a:r>
            <a:endParaRPr lang="en-US" sz="2000" dirty="0"/>
          </a:p>
          <a:p>
            <a:pPr marL="342900" indent="-342900">
              <a:lnSpc>
                <a:spcPct val="120000"/>
              </a:lnSpc>
              <a:buFont typeface="Wingdings" panose="05000000000000000000" pitchFamily="2" charset="2"/>
              <a:buChar char="Ø"/>
            </a:pPr>
            <a:r>
              <a:rPr lang="en-US" sz="2000" dirty="0" err="1"/>
              <a:t>Busca</a:t>
            </a:r>
            <a:r>
              <a:rPr lang="en-US" sz="2000" dirty="0"/>
              <a:t> </a:t>
            </a:r>
            <a:r>
              <a:rPr lang="en-US" sz="2000" dirty="0" err="1"/>
              <a:t>por</a:t>
            </a:r>
            <a:r>
              <a:rPr lang="en-US" sz="2000" dirty="0"/>
              <a:t> </a:t>
            </a:r>
            <a:r>
              <a:rPr lang="en-US" sz="2000" dirty="0" err="1"/>
              <a:t>Palavra</a:t>
            </a:r>
            <a:r>
              <a:rPr lang="en-US" sz="2000" dirty="0"/>
              <a:t>;</a:t>
            </a:r>
          </a:p>
          <a:p>
            <a:pPr marL="342900" indent="-342900">
              <a:lnSpc>
                <a:spcPct val="120000"/>
              </a:lnSpc>
              <a:buFont typeface="Wingdings" panose="05000000000000000000" pitchFamily="2" charset="2"/>
              <a:buChar char="Ø"/>
            </a:pPr>
            <a:r>
              <a:rPr lang="en-US" sz="2000" dirty="0" err="1"/>
              <a:t>Digite</a:t>
            </a:r>
            <a:r>
              <a:rPr lang="en-US" sz="2000" dirty="0"/>
              <a:t> </a:t>
            </a:r>
            <a:r>
              <a:rPr lang="en-US" sz="2000" dirty="0" err="1"/>
              <a:t>palavras</a:t>
            </a:r>
            <a:r>
              <a:rPr lang="en-US" sz="2000" dirty="0"/>
              <a:t> de </a:t>
            </a:r>
            <a:r>
              <a:rPr lang="en-US" sz="2000" dirty="0" err="1"/>
              <a:t>busca</a:t>
            </a:r>
            <a:r>
              <a:rPr lang="en-US" sz="2000" dirty="0"/>
              <a:t>, </a:t>
            </a:r>
            <a:r>
              <a:rPr lang="en-US" sz="2000" dirty="0" err="1"/>
              <a:t>como</a:t>
            </a:r>
            <a:r>
              <a:rPr lang="en-US" sz="2000" dirty="0"/>
              <a:t> “</a:t>
            </a:r>
            <a:r>
              <a:rPr lang="en-US" sz="2000" dirty="0" err="1"/>
              <a:t>chamamento</a:t>
            </a:r>
            <a:r>
              <a:rPr lang="en-US" sz="2000" dirty="0"/>
              <a:t> </a:t>
            </a:r>
            <a:r>
              <a:rPr lang="en-US" sz="2000" dirty="0" err="1"/>
              <a:t>público</a:t>
            </a:r>
            <a:r>
              <a:rPr lang="en-US" sz="2000" dirty="0"/>
              <a:t> </a:t>
            </a:r>
            <a:r>
              <a:rPr lang="en-US" sz="2000" dirty="0" err="1"/>
              <a:t>cadastro</a:t>
            </a:r>
            <a:r>
              <a:rPr lang="en-US" sz="2000" dirty="0"/>
              <a:t> </a:t>
            </a:r>
            <a:r>
              <a:rPr lang="en-US" sz="2000" dirty="0" err="1"/>
              <a:t>prestador</a:t>
            </a:r>
            <a:r>
              <a:rPr lang="en-US" sz="2000" dirty="0"/>
              <a:t> </a:t>
            </a:r>
            <a:r>
              <a:rPr lang="en-US" sz="2000" dirty="0" err="1"/>
              <a:t>serviço</a:t>
            </a:r>
            <a:r>
              <a:rPr lang="en-US" sz="2000" dirty="0"/>
              <a:t> </a:t>
            </a:r>
            <a:r>
              <a:rPr lang="en-US" sz="2000" dirty="0" err="1"/>
              <a:t>fundação</a:t>
            </a:r>
            <a:r>
              <a:rPr lang="en-US" sz="2000" dirty="0"/>
              <a:t> </a:t>
            </a:r>
            <a:r>
              <a:rPr lang="en-US" sz="2000" dirty="0" err="1"/>
              <a:t>florestal</a:t>
            </a:r>
            <a:r>
              <a:rPr lang="en-US" sz="2000" dirty="0"/>
              <a:t>”;</a:t>
            </a:r>
          </a:p>
          <a:p>
            <a:pPr>
              <a:lnSpc>
                <a:spcPct val="120000"/>
              </a:lnSpc>
            </a:pPr>
            <a:r>
              <a:rPr lang="en-US" sz="2000" dirty="0" err="1"/>
              <a:t>Dentre</a:t>
            </a:r>
            <a:r>
              <a:rPr lang="en-US" sz="2000" dirty="0"/>
              <a:t> </a:t>
            </a:r>
            <a:r>
              <a:rPr lang="en-US" sz="2000" dirty="0" err="1"/>
              <a:t>os</a:t>
            </a:r>
            <a:r>
              <a:rPr lang="en-US" sz="2000" dirty="0"/>
              <a:t> </a:t>
            </a:r>
            <a:r>
              <a:rPr lang="en-US" sz="2000" dirty="0" err="1"/>
              <a:t>resultados</a:t>
            </a:r>
            <a:r>
              <a:rPr lang="en-US" sz="2000" dirty="0"/>
              <a:t>, </a:t>
            </a:r>
            <a:r>
              <a:rPr lang="en-US" sz="2000" dirty="0" err="1"/>
              <a:t>verifique</a:t>
            </a:r>
            <a:r>
              <a:rPr lang="en-US" sz="2000" dirty="0"/>
              <a:t> se </a:t>
            </a:r>
            <a:r>
              <a:rPr lang="en-US" sz="2000" dirty="0" err="1"/>
              <a:t>há</a:t>
            </a:r>
            <a:r>
              <a:rPr lang="en-US" sz="2000" dirty="0"/>
              <a:t> </a:t>
            </a:r>
            <a:r>
              <a:rPr lang="en-US" sz="2000" dirty="0" err="1"/>
              <a:t>Edital</a:t>
            </a:r>
            <a:r>
              <a:rPr lang="en-US" sz="2000" dirty="0"/>
              <a:t> </a:t>
            </a:r>
            <a:r>
              <a:rPr lang="en-US" sz="2000" dirty="0" err="1"/>
              <a:t>em</a:t>
            </a:r>
            <a:r>
              <a:rPr lang="en-US" sz="2000" dirty="0"/>
              <a:t> </a:t>
            </a:r>
            <a:r>
              <a:rPr lang="en-US" sz="2000" dirty="0" err="1"/>
              <a:t>aberto</a:t>
            </a:r>
            <a:r>
              <a:rPr lang="en-US" sz="2000" dirty="0"/>
              <a:t> </a:t>
            </a:r>
            <a:r>
              <a:rPr lang="en-US" sz="2000" dirty="0" err="1"/>
              <a:t>específico</a:t>
            </a:r>
            <a:r>
              <a:rPr lang="en-US" sz="2000" dirty="0"/>
              <a:t> para </a:t>
            </a:r>
            <a:r>
              <a:rPr lang="en-US" sz="2000" dirty="0" err="1"/>
              <a:t>cadastro</a:t>
            </a:r>
            <a:r>
              <a:rPr lang="en-US" sz="2000" dirty="0"/>
              <a:t> do </a:t>
            </a:r>
            <a:r>
              <a:rPr lang="en-US" sz="2000" dirty="0" err="1"/>
              <a:t>serviço</a:t>
            </a:r>
            <a:r>
              <a:rPr lang="en-US" sz="2000" dirty="0"/>
              <a:t> que </a:t>
            </a:r>
            <a:r>
              <a:rPr lang="en-US" sz="2000" dirty="0" err="1"/>
              <a:t>você</a:t>
            </a:r>
            <a:r>
              <a:rPr lang="en-US" sz="2000" dirty="0"/>
              <a:t> </a:t>
            </a:r>
            <a:r>
              <a:rPr lang="en-US" sz="2000" dirty="0" err="1"/>
              <a:t>presta</a:t>
            </a:r>
            <a:r>
              <a:rPr lang="en-US" sz="2000" dirty="0"/>
              <a:t>, </a:t>
            </a:r>
            <a:r>
              <a:rPr lang="en-US" sz="2000" dirty="0" err="1"/>
              <a:t>em</a:t>
            </a:r>
            <a:r>
              <a:rPr lang="en-US" sz="2000" dirty="0"/>
              <a:t> </a:t>
            </a:r>
            <a:r>
              <a:rPr lang="en-US" sz="2000" dirty="0" err="1"/>
              <a:t>Unidades</a:t>
            </a:r>
            <a:r>
              <a:rPr lang="en-US" sz="2000" dirty="0"/>
              <a:t> de </a:t>
            </a:r>
            <a:r>
              <a:rPr lang="en-US" sz="2000" dirty="0" err="1"/>
              <a:t>Conservação</a:t>
            </a:r>
            <a:r>
              <a:rPr lang="en-US" sz="2000" dirty="0"/>
              <a:t> sob a </a:t>
            </a:r>
            <a:r>
              <a:rPr lang="en-US" sz="2000" dirty="0" err="1"/>
              <a:t>gestão</a:t>
            </a:r>
            <a:r>
              <a:rPr lang="en-US" sz="2000" dirty="0"/>
              <a:t> da </a:t>
            </a:r>
            <a:r>
              <a:rPr lang="en-US" sz="2000" dirty="0" err="1"/>
              <a:t>Fundação</a:t>
            </a:r>
            <a:r>
              <a:rPr lang="en-US" sz="2000" dirty="0"/>
              <a:t> </a:t>
            </a:r>
            <a:r>
              <a:rPr lang="en-US" sz="2000" dirty="0" err="1"/>
              <a:t>Florestal</a:t>
            </a:r>
            <a:r>
              <a:rPr lang="en-US" sz="2000" dirty="0"/>
              <a:t>.</a:t>
            </a:r>
          </a:p>
        </p:txBody>
      </p:sp>
      <p:pic>
        <p:nvPicPr>
          <p:cNvPr id="4" name="Imagem 3">
            <a:extLst>
              <a:ext uri="{FF2B5EF4-FFF2-40B4-BE49-F238E27FC236}">
                <a16:creationId xmlns:a16="http://schemas.microsoft.com/office/drawing/2014/main" id="{3272CCBA-2E23-6D59-E95A-A6EF742590EC}"/>
              </a:ext>
            </a:extLst>
          </p:cNvPr>
          <p:cNvPicPr>
            <a:picLocks noChangeAspect="1"/>
          </p:cNvPicPr>
          <p:nvPr/>
        </p:nvPicPr>
        <p:blipFill>
          <a:blip r:embed="rId4"/>
          <a:stretch>
            <a:fillRect/>
          </a:stretch>
        </p:blipFill>
        <p:spPr>
          <a:xfrm>
            <a:off x="5638800" y="2017764"/>
            <a:ext cx="6099230" cy="2081773"/>
          </a:xfrm>
          <a:prstGeom prst="rect">
            <a:avLst/>
          </a:prstGeom>
        </p:spPr>
      </p:pic>
      <p:pic>
        <p:nvPicPr>
          <p:cNvPr id="5" name="Gráfico 4" descr="Voltar com preenchimento sólido">
            <a:extLst>
              <a:ext uri="{FF2B5EF4-FFF2-40B4-BE49-F238E27FC236}">
                <a16:creationId xmlns:a16="http://schemas.microsoft.com/office/drawing/2014/main" id="{2B49F9C8-FDC7-7CA0-85AF-72D62C9E55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3909" y="2315061"/>
            <a:ext cx="665826" cy="665826"/>
          </a:xfrm>
          <a:prstGeom prst="rect">
            <a:avLst/>
          </a:prstGeom>
        </p:spPr>
      </p:pic>
      <p:pic>
        <p:nvPicPr>
          <p:cNvPr id="6" name="Imagem 5">
            <a:extLst>
              <a:ext uri="{FF2B5EF4-FFF2-40B4-BE49-F238E27FC236}">
                <a16:creationId xmlns:a16="http://schemas.microsoft.com/office/drawing/2014/main" id="{8F78264D-544E-BC5B-50C2-8B7B83D0FF5F}"/>
              </a:ext>
            </a:extLst>
          </p:cNvPr>
          <p:cNvPicPr>
            <a:picLocks noChangeAspect="1"/>
          </p:cNvPicPr>
          <p:nvPr/>
        </p:nvPicPr>
        <p:blipFill>
          <a:blip r:embed="rId7"/>
          <a:stretch>
            <a:fillRect/>
          </a:stretch>
        </p:blipFill>
        <p:spPr>
          <a:xfrm>
            <a:off x="5577358" y="3492314"/>
            <a:ext cx="6279265" cy="3194236"/>
          </a:xfrm>
          <a:prstGeom prst="rect">
            <a:avLst/>
          </a:prstGeom>
        </p:spPr>
      </p:pic>
      <p:pic>
        <p:nvPicPr>
          <p:cNvPr id="7" name="Imagem 6">
            <a:extLst>
              <a:ext uri="{FF2B5EF4-FFF2-40B4-BE49-F238E27FC236}">
                <a16:creationId xmlns:a16="http://schemas.microsoft.com/office/drawing/2014/main" id="{8895A1CE-43B9-88C1-4FEA-2F9170F73975}"/>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71392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5933A-93B6-37A1-2A28-9CC853165FAC}"/>
              </a:ext>
            </a:extLst>
          </p:cNvPr>
          <p:cNvSpPr>
            <a:spLocks noGrp="1"/>
          </p:cNvSpPr>
          <p:nvPr>
            <p:ph type="title"/>
          </p:nvPr>
        </p:nvSpPr>
        <p:spPr/>
        <p:txBody>
          <a:bodyPr/>
          <a:lstStyle/>
          <a:p>
            <a:r>
              <a:rPr lang="pt-BR" dirty="0"/>
              <a:t>2.4. Caminho a seguir após consultas</a:t>
            </a:r>
          </a:p>
        </p:txBody>
      </p:sp>
      <p:graphicFrame>
        <p:nvGraphicFramePr>
          <p:cNvPr id="5" name="Espaço Reservado para Conteúdo 4">
            <a:extLst>
              <a:ext uri="{FF2B5EF4-FFF2-40B4-BE49-F238E27FC236}">
                <a16:creationId xmlns:a16="http://schemas.microsoft.com/office/drawing/2014/main" id="{E984A793-ABBC-E8F2-9828-D8602F4EC593}"/>
              </a:ext>
            </a:extLst>
          </p:cNvPr>
          <p:cNvGraphicFramePr>
            <a:graphicFrameLocks noGrp="1"/>
          </p:cNvGraphicFramePr>
          <p:nvPr>
            <p:ph idx="1"/>
            <p:extLst>
              <p:ext uri="{D42A27DB-BD31-4B8C-83A1-F6EECF244321}">
                <p14:modId xmlns:p14="http://schemas.microsoft.com/office/powerpoint/2010/main" val="2917802688"/>
              </p:ext>
            </p:extLst>
          </p:nvPr>
        </p:nvGraphicFramePr>
        <p:xfrm>
          <a:off x="581025" y="243223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a:extLst>
              <a:ext uri="{FF2B5EF4-FFF2-40B4-BE49-F238E27FC236}">
                <a16:creationId xmlns:a16="http://schemas.microsoft.com/office/drawing/2014/main" id="{03FFD533-BBEB-9D64-17B5-EB94A5EF92EE}"/>
              </a:ext>
            </a:extLst>
          </p:cNvPr>
          <p:cNvPicPr>
            <a:picLocks noChangeAspect="1"/>
          </p:cNvPicPr>
          <p:nvPr/>
        </p:nvPicPr>
        <p:blipFill>
          <a:blip r:embed="rId7"/>
          <a:stretch>
            <a:fillRect/>
          </a:stretch>
        </p:blipFill>
        <p:spPr>
          <a:xfrm>
            <a:off x="9748552" y="685580"/>
            <a:ext cx="1806837" cy="1046952"/>
          </a:xfrm>
          <a:prstGeom prst="rect">
            <a:avLst/>
          </a:prstGeom>
        </p:spPr>
      </p:pic>
      <p:pic>
        <p:nvPicPr>
          <p:cNvPr id="7" name="Gráfico 6" descr="Fechar com preenchimento sólido">
            <a:extLst>
              <a:ext uri="{FF2B5EF4-FFF2-40B4-BE49-F238E27FC236}">
                <a16:creationId xmlns:a16="http://schemas.microsoft.com/office/drawing/2014/main" id="{B2ADAEA2-4065-8E0E-CE1B-1D12E9A3B6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929" y="2525307"/>
            <a:ext cx="870745" cy="870745"/>
          </a:xfrm>
          <a:prstGeom prst="rect">
            <a:avLst/>
          </a:prstGeom>
        </p:spPr>
      </p:pic>
      <p:pic>
        <p:nvPicPr>
          <p:cNvPr id="9" name="Gráfico 8" descr="Marca de seleção com preenchimento sólido">
            <a:extLst>
              <a:ext uri="{FF2B5EF4-FFF2-40B4-BE49-F238E27FC236}">
                <a16:creationId xmlns:a16="http://schemas.microsoft.com/office/drawing/2014/main" id="{72CC3DA0-CA37-2AE7-6AFB-CEE8A41276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929" y="4377592"/>
            <a:ext cx="828887" cy="828887"/>
          </a:xfrm>
          <a:prstGeom prst="rect">
            <a:avLst/>
          </a:prstGeom>
        </p:spPr>
      </p:pic>
    </p:spTree>
    <p:extLst>
      <p:ext uri="{BB962C8B-B14F-4D97-AF65-F5344CB8AC3E}">
        <p14:creationId xmlns:p14="http://schemas.microsoft.com/office/powerpoint/2010/main" val="101820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5EA38-E5DB-B8E6-1CA6-35F1B3712E32}"/>
              </a:ext>
            </a:extLst>
          </p:cNvPr>
          <p:cNvSpPr>
            <a:spLocks noGrp="1"/>
          </p:cNvSpPr>
          <p:nvPr>
            <p:ph type="title"/>
          </p:nvPr>
        </p:nvSpPr>
        <p:spPr/>
        <p:txBody>
          <a:bodyPr/>
          <a:lstStyle/>
          <a:p>
            <a:r>
              <a:rPr lang="pt-BR" dirty="0"/>
              <a:t>3. MANIFESTAÇÃO DE INTERESSE PRIVADO (MIP)</a:t>
            </a:r>
          </a:p>
        </p:txBody>
      </p:sp>
      <p:sp>
        <p:nvSpPr>
          <p:cNvPr id="3" name="Espaço Reservado para Conteúdo 2">
            <a:extLst>
              <a:ext uri="{FF2B5EF4-FFF2-40B4-BE49-F238E27FC236}">
                <a16:creationId xmlns:a16="http://schemas.microsoft.com/office/drawing/2014/main" id="{6B815E45-A7D0-5AD7-F939-DF90855F6622}"/>
              </a:ext>
            </a:extLst>
          </p:cNvPr>
          <p:cNvSpPr>
            <a:spLocks noGrp="1"/>
          </p:cNvSpPr>
          <p:nvPr>
            <p:ph idx="1"/>
          </p:nvPr>
        </p:nvSpPr>
        <p:spPr>
          <a:xfrm>
            <a:off x="581193" y="2180496"/>
            <a:ext cx="5514807" cy="4163154"/>
          </a:xfrm>
        </p:spPr>
        <p:txBody>
          <a:bodyPr/>
          <a:lstStyle/>
          <a:p>
            <a:r>
              <a:rPr lang="en-US" sz="2000" dirty="0"/>
              <a:t>A </a:t>
            </a:r>
            <a:r>
              <a:rPr lang="en-US" sz="2000" dirty="0" err="1"/>
              <a:t>Manifestação</a:t>
            </a:r>
            <a:r>
              <a:rPr lang="en-US" sz="2000" dirty="0"/>
              <a:t> de Interesse Privado (MIP) é um </a:t>
            </a:r>
            <a:r>
              <a:rPr lang="en-US" sz="2000" dirty="0" err="1"/>
              <a:t>mecanismo</a:t>
            </a:r>
            <a:r>
              <a:rPr lang="en-US" sz="2000" dirty="0"/>
              <a:t> formal que um </a:t>
            </a:r>
            <a:r>
              <a:rPr lang="en-US" sz="2000" dirty="0" err="1"/>
              <a:t>interessado</a:t>
            </a:r>
            <a:r>
              <a:rPr lang="en-US" sz="2000" dirty="0"/>
              <a:t> (Pessoa </a:t>
            </a:r>
            <a:r>
              <a:rPr lang="en-US" sz="2000" dirty="0" err="1"/>
              <a:t>Física</a:t>
            </a:r>
            <a:r>
              <a:rPr lang="en-US" sz="2000" dirty="0"/>
              <a:t> </a:t>
            </a:r>
            <a:r>
              <a:rPr lang="en-US" sz="2000" dirty="0" err="1"/>
              <a:t>ou</a:t>
            </a:r>
            <a:r>
              <a:rPr lang="en-US" sz="2000" dirty="0"/>
              <a:t> </a:t>
            </a:r>
            <a:r>
              <a:rPr lang="en-US" sz="2000" dirty="0" err="1"/>
              <a:t>Jurídica</a:t>
            </a:r>
            <a:r>
              <a:rPr lang="en-US" sz="2000" dirty="0"/>
              <a:t>) </a:t>
            </a:r>
            <a:r>
              <a:rPr lang="en-US" sz="2000" dirty="0" err="1"/>
              <a:t>pode</a:t>
            </a:r>
            <a:r>
              <a:rPr lang="en-US" sz="2000" dirty="0"/>
              <a:t> </a:t>
            </a:r>
            <a:r>
              <a:rPr lang="en-US" sz="2000" dirty="0" err="1"/>
              <a:t>utilizar</a:t>
            </a:r>
            <a:r>
              <a:rPr lang="en-US" sz="2000" dirty="0"/>
              <a:t> para </a:t>
            </a:r>
            <a:r>
              <a:rPr lang="en-US" sz="2000" dirty="0" err="1"/>
              <a:t>apresentar</a:t>
            </a:r>
            <a:r>
              <a:rPr lang="en-US" sz="2000" dirty="0"/>
              <a:t> </a:t>
            </a:r>
            <a:r>
              <a:rPr lang="en-US" sz="2000" dirty="0" err="1"/>
              <a:t>propostas</a:t>
            </a:r>
            <a:r>
              <a:rPr lang="en-US" sz="2000" dirty="0"/>
              <a:t> de interesse </a:t>
            </a:r>
            <a:r>
              <a:rPr lang="en-US" sz="2000" dirty="0" err="1"/>
              <a:t>público</a:t>
            </a:r>
            <a:r>
              <a:rPr lang="en-US" sz="2000" dirty="0"/>
              <a:t> para </a:t>
            </a:r>
            <a:r>
              <a:rPr lang="en-US" sz="2000" dirty="0" err="1"/>
              <a:t>órgãos</a:t>
            </a:r>
            <a:r>
              <a:rPr lang="en-US" sz="2000" dirty="0"/>
              <a:t> </a:t>
            </a:r>
            <a:r>
              <a:rPr lang="en-US" sz="2000" dirty="0" err="1"/>
              <a:t>públicos</a:t>
            </a:r>
            <a:r>
              <a:rPr lang="en-US" sz="2000" dirty="0"/>
              <a:t>;</a:t>
            </a:r>
          </a:p>
          <a:p>
            <a:endParaRPr lang="en-US" sz="2000" dirty="0"/>
          </a:p>
          <a:p>
            <a:r>
              <a:rPr lang="en-US" sz="2000" dirty="0"/>
              <a:t>No </a:t>
            </a:r>
            <a:r>
              <a:rPr lang="en-US" sz="2000" dirty="0" err="1"/>
              <a:t>presente</a:t>
            </a:r>
            <a:r>
              <a:rPr lang="en-US" sz="2000" dirty="0"/>
              <a:t> </a:t>
            </a:r>
            <a:r>
              <a:rPr lang="en-US" sz="2000" dirty="0" err="1"/>
              <a:t>caso</a:t>
            </a:r>
            <a:r>
              <a:rPr lang="en-US" sz="2000" dirty="0"/>
              <a:t>, a MIP </a:t>
            </a:r>
            <a:r>
              <a:rPr lang="en-US" sz="2000" dirty="0" err="1"/>
              <a:t>pode</a:t>
            </a:r>
            <a:r>
              <a:rPr lang="en-US" sz="2000" dirty="0"/>
              <a:t> ser </a:t>
            </a:r>
            <a:r>
              <a:rPr lang="en-US" sz="2000" dirty="0" err="1"/>
              <a:t>apresentada</a:t>
            </a:r>
            <a:r>
              <a:rPr lang="en-US" sz="2000" dirty="0"/>
              <a:t> para </a:t>
            </a:r>
            <a:r>
              <a:rPr lang="en-US" sz="2000" dirty="0" err="1"/>
              <a:t>formalizar</a:t>
            </a:r>
            <a:r>
              <a:rPr lang="en-US" sz="2000" dirty="0"/>
              <a:t> um </a:t>
            </a:r>
            <a:r>
              <a:rPr lang="en-US" sz="2000" dirty="0" err="1"/>
              <a:t>pedido</a:t>
            </a:r>
            <a:r>
              <a:rPr lang="en-US" sz="2000" dirty="0"/>
              <a:t> de </a:t>
            </a:r>
            <a:r>
              <a:rPr lang="en-US" sz="2000" dirty="0" err="1"/>
              <a:t>análise</a:t>
            </a:r>
            <a:r>
              <a:rPr lang="en-US" sz="2000" dirty="0"/>
              <a:t> de </a:t>
            </a:r>
            <a:r>
              <a:rPr lang="en-US" sz="2000" dirty="0" err="1"/>
              <a:t>prestação</a:t>
            </a:r>
            <a:r>
              <a:rPr lang="en-US" sz="2000" dirty="0"/>
              <a:t> de </a:t>
            </a:r>
            <a:r>
              <a:rPr lang="en-US" sz="2000" dirty="0" err="1"/>
              <a:t>serviço</a:t>
            </a:r>
            <a:r>
              <a:rPr lang="en-US" sz="2000" dirty="0"/>
              <a:t> </a:t>
            </a:r>
            <a:r>
              <a:rPr lang="en-US" sz="2000" dirty="0" err="1"/>
              <a:t>em</a:t>
            </a:r>
            <a:r>
              <a:rPr lang="en-US" sz="2000" dirty="0"/>
              <a:t> </a:t>
            </a:r>
            <a:r>
              <a:rPr lang="en-US" sz="2000" dirty="0" err="1"/>
              <a:t>Unidades</a:t>
            </a:r>
            <a:r>
              <a:rPr lang="en-US" sz="2000" dirty="0"/>
              <a:t> de </a:t>
            </a:r>
            <a:r>
              <a:rPr lang="en-US" sz="2000" dirty="0" err="1"/>
              <a:t>Conservação</a:t>
            </a:r>
            <a:r>
              <a:rPr lang="en-US" sz="2000" dirty="0"/>
              <a:t>.</a:t>
            </a:r>
          </a:p>
          <a:p>
            <a:endParaRPr lang="pt-BR" dirty="0"/>
          </a:p>
        </p:txBody>
      </p:sp>
      <p:pic>
        <p:nvPicPr>
          <p:cNvPr id="4" name="Picture 2" descr="MP suspende prazos para órgãos públicos responderem a pedidos de informação  - TeleSíntese">
            <a:extLst>
              <a:ext uri="{FF2B5EF4-FFF2-40B4-BE49-F238E27FC236}">
                <a16:creationId xmlns:a16="http://schemas.microsoft.com/office/drawing/2014/main" id="{38CD08DE-D968-F1E6-74F2-622CA5FAA8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86" r="14616"/>
          <a:stretch/>
        </p:blipFill>
        <p:spPr bwMode="auto">
          <a:xfrm>
            <a:off x="6456701" y="2180496"/>
            <a:ext cx="4763750" cy="418233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E4532B80-4665-A7E4-74BB-DB34C359A15C}"/>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93251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Preparação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Preparação</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Preparação</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9"/>
            <a:ext cx="2044019" cy="166364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Acesse o ANEXO III da Portaria Normativa FF/DE nº 372/2023;</a:t>
            </a:r>
            <a:endParaRPr lang="pt-BR" sz="1700" dirty="0">
              <a:solidFill>
                <a:schemeClr val="bg2">
                  <a:lumMod val="25000"/>
                </a:schemeClr>
              </a:solidFill>
            </a:endParaRP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3"/>
            <a:ext cx="2044019" cy="148185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Copie o modelo do ANEXO III em documento apartado (Word);</a:t>
            </a:r>
            <a:endParaRPr lang="pt-BR" sz="1700" dirty="0">
              <a:solidFill>
                <a:schemeClr val="bg2">
                  <a:lumMod val="25000"/>
                </a:schemeClr>
              </a:solidFill>
            </a:endParaRP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5"/>
            <a:ext cx="2044019" cy="151754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Preencha o cabeçalho e a tabela (informações faltantes e seus dados);</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lstStyle/>
          <a:p>
            <a:r>
              <a:rPr lang="pt-BR" dirty="0"/>
              <a:t>3.1. COMO APRESENTAR UMA MANIFESTAÇÃO </a:t>
            </a:r>
            <a:br>
              <a:rPr lang="pt-BR" dirty="0"/>
            </a:br>
            <a:r>
              <a:rPr lang="pt-BR" dirty="0"/>
              <a:t>DE INTERESSE PRIVADO (MIP)?</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Assinatura</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666597"/>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Assine o documento (forma eletrônica ou física);</a:t>
            </a:r>
          </a:p>
        </p:txBody>
      </p:sp>
      <p:sp>
        <p:nvSpPr>
          <p:cNvPr id="13" name="Seta: para a Direita 12">
            <a:extLst>
              <a:ext uri="{FF2B5EF4-FFF2-40B4-BE49-F238E27FC236}">
                <a16:creationId xmlns:a16="http://schemas.microsoft.com/office/drawing/2014/main" id="{C4FB8480-537F-43D9-9074-11E2DD1767F0}"/>
              </a:ext>
            </a:extLst>
          </p:cNvPr>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Envio</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9"/>
            <a:ext cx="2044019" cy="183916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Envie o documento assinado para </a:t>
            </a:r>
            <a:r>
              <a:rPr lang="pt-BR" sz="1700" dirty="0">
                <a:solidFill>
                  <a:schemeClr val="bg2">
                    <a:lumMod val="25000"/>
                  </a:schemeClr>
                </a:solidFill>
                <a:latin typeface="Gill Sans MT" panose="020B0502020104020203"/>
                <a:hlinkClick r:id="rId2"/>
              </a:rPr>
              <a:t>parcerias@fflorestal.sp.gov.br</a:t>
            </a:r>
            <a:r>
              <a:rPr lang="pt-BR" sz="1700" dirty="0">
                <a:solidFill>
                  <a:schemeClr val="bg2">
                    <a:lumMod val="25000"/>
                  </a:schemeClr>
                </a:solidFill>
                <a:latin typeface="Gill Sans MT" panose="020B0502020104020203"/>
              </a:rPr>
              <a:t> e aguarde a análise e resposta da equipe da Fundação Florestal.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32668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Recebimento</a:t>
            </a:r>
          </a:p>
        </p:txBody>
      </p:sp>
      <p:sp>
        <p:nvSpPr>
          <p:cNvPr id="13" name="Seta: para a Direita 12">
            <a:extLst>
              <a:ext uri="{FF2B5EF4-FFF2-40B4-BE49-F238E27FC236}">
                <a16:creationId xmlns:a16="http://schemas.microsoft.com/office/drawing/2014/main" id="{C4FB8480-537F-43D9-9074-11E2DD1767F0}"/>
              </a:ext>
            </a:extLst>
          </p:cNvPr>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Publicação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Análise</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Elaboração Edital</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58764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Recebimento do e-mail com a MIP do interessado e abertura de processo administrativo (interno);</a:t>
            </a:r>
            <a:endParaRPr lang="pt-BR" sz="1700" dirty="0">
              <a:solidFill>
                <a:schemeClr val="bg2">
                  <a:lumMod val="25000"/>
                </a:schemeClr>
              </a:solidFill>
            </a:endParaRP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247833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550" dirty="0">
                <a:solidFill>
                  <a:schemeClr val="bg2">
                    <a:lumMod val="25000"/>
                  </a:schemeClr>
                </a:solidFill>
                <a:latin typeface="Gill Sans MT" panose="020B0502020104020203"/>
              </a:rPr>
              <a:t>1. Análise da viabilidade técnica pela gestão da Unidade, com ciência da Gerência e Diretoria Regional;</a:t>
            </a:r>
          </a:p>
          <a:p>
            <a:pPr lvl="0" rtl="0"/>
            <a:r>
              <a:rPr lang="pt-BR" sz="1550" dirty="0">
                <a:solidFill>
                  <a:schemeClr val="bg2">
                    <a:lumMod val="25000"/>
                  </a:schemeClr>
                </a:solidFill>
                <a:latin typeface="Gill Sans MT" panose="020B0502020104020203"/>
              </a:rPr>
              <a:t>2. Análise técnica pelo Núcleo de Negócios e Parcerias para Sustentabilidade (NNPS/FF);</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218730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700" dirty="0">
                <a:solidFill>
                  <a:schemeClr val="bg2">
                    <a:lumMod val="25000"/>
                  </a:schemeClr>
                </a:solidFill>
              </a:rPr>
              <a:t>Elaboração de minutas de Edital de Chamamento Público e de Termo de Autorização de Uso (TAU);</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lstStyle/>
          <a:p>
            <a:r>
              <a:rPr lang="pt-BR" dirty="0"/>
              <a:t>3.2. ANÁLISE DA MANIFESTAÇÃO DE INTERESSE </a:t>
            </a:r>
            <a:br>
              <a:rPr lang="pt-BR" dirty="0"/>
            </a:br>
            <a:r>
              <a:rPr lang="pt-BR" dirty="0"/>
              <a:t>PRIVADO (MIP) PELA FUNDAÇÃO FLORESTAL</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Revisão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218730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700" dirty="0">
                <a:solidFill>
                  <a:schemeClr val="bg2">
                    <a:lumMod val="25000"/>
                  </a:schemeClr>
                </a:solidFill>
              </a:rPr>
              <a:t>Revisão das minutas pela gestão da Unidade, Gerência, Diretoria Regional e Diretoria Executiva;</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9"/>
            <a:ext cx="2044019" cy="183916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Publicação do Edital de Chamamento Público no site da Fundação Florestal e no Diário Oficial do Estado (DOE).</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50277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3C84F1C-D642-437D-BDA7-E9C91CD6FA4B}"/>
              </a:ext>
            </a:extLst>
          </p:cNvPr>
          <p:cNvSpPr>
            <a:spLocks noGrp="1"/>
          </p:cNvSpPr>
          <p:nvPr>
            <p:ph type="title"/>
          </p:nvPr>
        </p:nvSpPr>
        <p:spPr/>
        <p:txBody>
          <a:bodyPr>
            <a:normAutofit/>
          </a:bodyPr>
          <a:lstStyle/>
          <a:p>
            <a:r>
              <a:rPr lang="pt-BR" dirty="0"/>
              <a:t>4. ENVIO DE DOCUMENTOS </a:t>
            </a:r>
            <a:br>
              <a:rPr lang="pt-BR" dirty="0"/>
            </a:br>
            <a:r>
              <a:rPr lang="pt-BR" dirty="0"/>
              <a:t>(CONFORME EDITAL DE CHAMAMENTO PÚBLICO)</a:t>
            </a:r>
          </a:p>
        </p:txBody>
      </p:sp>
      <p:pic>
        <p:nvPicPr>
          <p:cNvPr id="4" name="Imagem 3">
            <a:extLst>
              <a:ext uri="{FF2B5EF4-FFF2-40B4-BE49-F238E27FC236}">
                <a16:creationId xmlns:a16="http://schemas.microsoft.com/office/drawing/2014/main" id="{1C900D76-B5E3-447D-8F49-CCC21F12B971}"/>
              </a:ext>
            </a:extLst>
          </p:cNvPr>
          <p:cNvPicPr>
            <a:picLocks noChangeAspect="1"/>
          </p:cNvPicPr>
          <p:nvPr/>
        </p:nvPicPr>
        <p:blipFill>
          <a:blip r:embed="rId2"/>
          <a:stretch>
            <a:fillRect/>
          </a:stretch>
        </p:blipFill>
        <p:spPr>
          <a:xfrm>
            <a:off x="9748552" y="685580"/>
            <a:ext cx="1806837" cy="1046952"/>
          </a:xfrm>
          <a:prstGeom prst="rect">
            <a:avLst/>
          </a:prstGeom>
        </p:spPr>
      </p:pic>
      <p:sp>
        <p:nvSpPr>
          <p:cNvPr id="2" name="Espaço Reservado para Conteúdo 1">
            <a:extLst>
              <a:ext uri="{FF2B5EF4-FFF2-40B4-BE49-F238E27FC236}">
                <a16:creationId xmlns:a16="http://schemas.microsoft.com/office/drawing/2014/main" id="{336DFEF0-65DC-F61B-DB93-D6B7DF06478F}"/>
              </a:ext>
            </a:extLst>
          </p:cNvPr>
          <p:cNvSpPr>
            <a:spLocks noGrp="1"/>
          </p:cNvSpPr>
          <p:nvPr>
            <p:ph idx="1"/>
          </p:nvPr>
        </p:nvSpPr>
        <p:spPr>
          <a:xfrm>
            <a:off x="581192" y="1831134"/>
            <a:ext cx="6600657" cy="4762500"/>
          </a:xfrm>
        </p:spPr>
        <p:txBody>
          <a:bodyPr>
            <a:normAutofit/>
          </a:bodyPr>
          <a:lstStyle/>
          <a:p>
            <a:r>
              <a:rPr lang="en-US" sz="2000" dirty="0"/>
              <a:t>A </a:t>
            </a:r>
            <a:r>
              <a:rPr lang="en-US" sz="2000" dirty="0" err="1"/>
              <a:t>documentação</a:t>
            </a:r>
            <a:r>
              <a:rPr lang="en-US" sz="2000" dirty="0"/>
              <a:t> para </a:t>
            </a:r>
            <a:r>
              <a:rPr lang="en-US" sz="2000" dirty="0" err="1"/>
              <a:t>cadastro</a:t>
            </a:r>
            <a:r>
              <a:rPr lang="en-US" sz="2000" dirty="0"/>
              <a:t> </a:t>
            </a:r>
            <a:r>
              <a:rPr lang="en-US" sz="2000" dirty="0" err="1"/>
              <a:t>deverá</a:t>
            </a:r>
            <a:r>
              <a:rPr lang="en-US" sz="2000" dirty="0"/>
              <a:t> ser </a:t>
            </a:r>
            <a:r>
              <a:rPr lang="en-US" sz="2000" dirty="0" err="1"/>
              <a:t>enviada</a:t>
            </a:r>
            <a:r>
              <a:rPr lang="en-US" sz="2000" dirty="0"/>
              <a:t> de forma on-line, </a:t>
            </a:r>
            <a:r>
              <a:rPr lang="en-US" sz="2000" dirty="0" err="1"/>
              <a:t>conforme</a:t>
            </a:r>
            <a:r>
              <a:rPr lang="en-US" sz="2000" dirty="0"/>
              <a:t> </a:t>
            </a:r>
            <a:r>
              <a:rPr lang="en-US" sz="2000" dirty="0" err="1"/>
              <a:t>disposto</a:t>
            </a:r>
            <a:r>
              <a:rPr lang="en-US" sz="2000" dirty="0"/>
              <a:t> no item DOCUMENTOS do </a:t>
            </a:r>
            <a:r>
              <a:rPr lang="en-US" sz="2000" dirty="0" err="1"/>
              <a:t>Edital</a:t>
            </a:r>
            <a:r>
              <a:rPr lang="en-US" sz="2000" dirty="0"/>
              <a:t> de </a:t>
            </a:r>
            <a:r>
              <a:rPr lang="en-US" sz="2000" dirty="0" err="1"/>
              <a:t>Chamamento</a:t>
            </a:r>
            <a:r>
              <a:rPr lang="en-US" sz="2000" dirty="0"/>
              <a:t> Público, </a:t>
            </a:r>
            <a:r>
              <a:rPr lang="en-US" sz="2000" dirty="0" err="1"/>
              <a:t>podendo</a:t>
            </a:r>
            <a:r>
              <a:rPr lang="en-US" sz="2000" dirty="0"/>
              <a:t> ser:</a:t>
            </a:r>
          </a:p>
          <a:p>
            <a:pPr marL="620713" indent="-344488">
              <a:buFont typeface="Wingdings" panose="05000000000000000000" pitchFamily="2" charset="2"/>
              <a:buChar char="Ø"/>
            </a:pPr>
            <a:r>
              <a:rPr lang="en-US" sz="2000" dirty="0"/>
              <a:t>Por e-mail;</a:t>
            </a:r>
          </a:p>
          <a:p>
            <a:pPr marL="620713" indent="-344488">
              <a:buFont typeface="Wingdings" panose="05000000000000000000" pitchFamily="2" charset="2"/>
              <a:buChar char="Ø"/>
            </a:pPr>
            <a:r>
              <a:rPr lang="en-US" sz="2000" dirty="0"/>
              <a:t>Por link do Sistema E-</a:t>
            </a:r>
            <a:r>
              <a:rPr lang="en-US" sz="2000" dirty="0" err="1"/>
              <a:t>Ambiente</a:t>
            </a:r>
            <a:r>
              <a:rPr lang="en-US" sz="2000" dirty="0"/>
              <a:t>*.</a:t>
            </a:r>
            <a:endParaRPr lang="en-US" sz="2000" b="1" dirty="0"/>
          </a:p>
          <a:p>
            <a:pPr lvl="0"/>
            <a:r>
              <a:rPr lang="en-US" sz="2000" dirty="0">
                <a:cs typeface="Aharoni" panose="02010803020104030203" pitchFamily="2" charset="-79"/>
              </a:rPr>
              <a:t>E</a:t>
            </a:r>
            <a:r>
              <a:rPr lang="pt-BR" sz="2000" dirty="0">
                <a:cs typeface="Aharoni" panose="02010803020104030203" pitchFamily="2" charset="-79"/>
              </a:rPr>
              <a:t>m regra, o cadastro será aberto a Pessoas Jurídicas (ou seja, com o CNPJ ativo), </a:t>
            </a:r>
            <a:r>
              <a:rPr lang="pt-BR" sz="2000" b="1" dirty="0">
                <a:cs typeface="Aharoni" panose="02010803020104030203" pitchFamily="2" charset="-79"/>
              </a:rPr>
              <a:t>inclusive os</a:t>
            </a:r>
            <a:r>
              <a:rPr lang="pt-BR" sz="2000" dirty="0">
                <a:cs typeface="Aharoni" panose="02010803020104030203" pitchFamily="2" charset="-79"/>
              </a:rPr>
              <a:t> </a:t>
            </a:r>
            <a:r>
              <a:rPr lang="pt-BR" sz="2000" b="1" dirty="0">
                <a:cs typeface="Aharoni" panose="02010803020104030203" pitchFamily="2" charset="-79"/>
              </a:rPr>
              <a:t>Microempreendedores Individuais (MEI)</a:t>
            </a:r>
            <a:r>
              <a:rPr lang="pt-BR" sz="2000" dirty="0">
                <a:cs typeface="Aharoni" panose="02010803020104030203" pitchFamily="2" charset="-79"/>
              </a:rPr>
              <a:t>;</a:t>
            </a:r>
          </a:p>
          <a:p>
            <a:pPr lvl="0"/>
            <a:r>
              <a:rPr lang="pt-BR" sz="2000" dirty="0">
                <a:cs typeface="Aharoni" panose="02010803020104030203" pitchFamily="2" charset="-79"/>
              </a:rPr>
              <a:t>Excepcionalmente, para determinados serviços, o cadastro será aberto também a Pessoas Físicas (</a:t>
            </a:r>
            <a:r>
              <a:rPr lang="pt-BR" sz="2000" dirty="0" err="1">
                <a:cs typeface="Aharoni" panose="02010803020104030203" pitchFamily="2" charset="-79"/>
              </a:rPr>
              <a:t>ex</a:t>
            </a:r>
            <a:r>
              <a:rPr lang="pt-BR" sz="2000" dirty="0">
                <a:cs typeface="Aharoni" panose="02010803020104030203" pitchFamily="2" charset="-79"/>
              </a:rPr>
              <a:t>: Ambulantes). </a:t>
            </a:r>
          </a:p>
          <a:p>
            <a:pPr lvl="0">
              <a:lnSpc>
                <a:spcPct val="110000"/>
              </a:lnSpc>
            </a:pPr>
            <a:endParaRPr lang="pt-BR" sz="2000" dirty="0">
              <a:cs typeface="Aharoni" panose="02010803020104030203" pitchFamily="2" charset="-79"/>
            </a:endParaRPr>
          </a:p>
        </p:txBody>
      </p:sp>
      <p:pic>
        <p:nvPicPr>
          <p:cNvPr id="1026" name="Picture 2" descr="Mulher usando computador para enviar e-mails conceito de trabalho em casa  ou reunião online estilo desenhado à mão. | Vetor Premium">
            <a:extLst>
              <a:ext uri="{FF2B5EF4-FFF2-40B4-BE49-F238E27FC236}">
                <a16:creationId xmlns:a16="http://schemas.microsoft.com/office/drawing/2014/main" id="{C3724388-E27D-9D8E-1011-936CC87EE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127" y="1837031"/>
            <a:ext cx="4337295" cy="433729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0173D7EE-6D1F-5AE4-D9FB-5ED1F0A072F5}"/>
              </a:ext>
            </a:extLst>
          </p:cNvPr>
          <p:cNvSpPr txBox="1"/>
          <p:nvPr/>
        </p:nvSpPr>
        <p:spPr>
          <a:xfrm>
            <a:off x="621792" y="6295402"/>
            <a:ext cx="15134862" cy="630942"/>
          </a:xfrm>
          <a:prstGeom prst="rect">
            <a:avLst/>
          </a:prstGeom>
          <a:noFill/>
        </p:spPr>
        <p:txBody>
          <a:bodyPr wrap="square" rtlCol="0">
            <a:spAutoFit/>
          </a:bodyPr>
          <a:lstStyle/>
          <a:p>
            <a:r>
              <a:rPr lang="pt-BR" sz="1700" dirty="0"/>
              <a:t>* Portal eletrônico de atendimento da Secretaria de Meio Ambiente, Infraestrutura e Logística.</a:t>
            </a:r>
          </a:p>
          <a:p>
            <a:endParaRPr lang="pt-BR" dirty="0"/>
          </a:p>
        </p:txBody>
      </p:sp>
    </p:spTree>
    <p:extLst>
      <p:ext uri="{BB962C8B-B14F-4D97-AF65-F5344CB8AC3E}">
        <p14:creationId xmlns:p14="http://schemas.microsoft.com/office/powerpoint/2010/main" val="2152345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Acesso</a:t>
            </a:r>
          </a:p>
        </p:txBody>
      </p:sp>
      <p:sp>
        <p:nvSpPr>
          <p:cNvPr id="13" name="Seta: para a Direita 12">
            <a:extLst>
              <a:ext uri="{FF2B5EF4-FFF2-40B4-BE49-F238E27FC236}">
                <a16:creationId xmlns:a16="http://schemas.microsoft.com/office/drawing/2014/main" id="{C4FB8480-537F-43D9-9074-11E2DD1767F0}"/>
              </a:ext>
            </a:extLst>
          </p:cNvPr>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Análise</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Prazo</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175434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Acesse o site da Fundação Florestal:</a:t>
            </a:r>
          </a:p>
          <a:p>
            <a:pPr marL="285750" lvl="0" indent="-285750" rtl="0">
              <a:buFont typeface="Wingdings" panose="05000000000000000000" pitchFamily="2" charset="2"/>
              <a:buChar char="Ø"/>
            </a:pPr>
            <a:r>
              <a:rPr lang="pt-BR" sz="1700" dirty="0">
                <a:solidFill>
                  <a:schemeClr val="bg2">
                    <a:lumMod val="25000"/>
                  </a:schemeClr>
                </a:solidFill>
                <a:latin typeface="Gill Sans MT" panose="020B0502020104020203"/>
              </a:rPr>
              <a:t>Editais;</a:t>
            </a:r>
          </a:p>
          <a:p>
            <a:pPr marL="285750" lvl="0" indent="-285750" rtl="0">
              <a:buFont typeface="Wingdings" panose="05000000000000000000" pitchFamily="2" charset="2"/>
              <a:buChar char="Ø"/>
            </a:pPr>
            <a:r>
              <a:rPr lang="pt-BR" sz="1700" dirty="0">
                <a:solidFill>
                  <a:schemeClr val="bg2">
                    <a:lumMod val="25000"/>
                  </a:schemeClr>
                </a:solidFill>
                <a:latin typeface="Gill Sans MT" panose="020B0502020104020203"/>
              </a:rPr>
              <a:t>Chamamento Público;</a:t>
            </a:r>
          </a:p>
          <a:p>
            <a:pPr marL="285750" lvl="0" indent="-285750" rtl="0">
              <a:buFont typeface="Wingdings" panose="05000000000000000000" pitchFamily="2" charset="2"/>
              <a:buChar char="Ø"/>
            </a:pPr>
            <a:r>
              <a:rPr lang="pt-BR" sz="1700" dirty="0">
                <a:solidFill>
                  <a:schemeClr val="bg2">
                    <a:lumMod val="25000"/>
                  </a:schemeClr>
                </a:solidFill>
                <a:latin typeface="Gill Sans MT" panose="020B0502020104020203"/>
              </a:rPr>
              <a:t>Busca pelo Edital;</a:t>
            </a:r>
            <a:endParaRPr lang="pt-BR" sz="1700" dirty="0">
              <a:solidFill>
                <a:schemeClr val="bg2">
                  <a:lumMod val="25000"/>
                </a:schemeClr>
              </a:solidFill>
            </a:endParaRP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1661455"/>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Leia o Edital na íntegra;</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166145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700" dirty="0">
                <a:solidFill>
                  <a:schemeClr val="bg2">
                    <a:lumMod val="25000"/>
                  </a:schemeClr>
                </a:solidFill>
              </a:rPr>
              <a:t>Verifique se está dentro do prazo para envio de documentos;</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lstStyle/>
          <a:p>
            <a:r>
              <a:rPr lang="pt-BR" dirty="0"/>
              <a:t>4.1. PROCEDIMENTO PARA ENVIO DE DOCUMENTOS</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Documentos</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66145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700" dirty="0">
                <a:solidFill>
                  <a:schemeClr val="bg2">
                    <a:lumMod val="25000"/>
                  </a:schemeClr>
                </a:solidFill>
              </a:rPr>
              <a:t>Verifique no item DOCUMENTOS o que está sendo solicitado;</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9"/>
            <a:ext cx="2044019" cy="166145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700" dirty="0">
                <a:solidFill>
                  <a:schemeClr val="bg2">
                    <a:lumMod val="25000"/>
                  </a:schemeClr>
                </a:solidFill>
                <a:latin typeface="Gill Sans MT" panose="020B0502020104020203"/>
              </a:rPr>
              <a:t>Envie os documentos por e-mail ou pelo link do Sistema E-Ambiente, conforme instruções a seguir.</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56341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14C00-C247-4222-BF57-A251B2D09B6B}"/>
              </a:ext>
            </a:extLst>
          </p:cNvPr>
          <p:cNvSpPr>
            <a:spLocks noGrp="1"/>
          </p:cNvSpPr>
          <p:nvPr>
            <p:ph type="title"/>
          </p:nvPr>
        </p:nvSpPr>
        <p:spPr/>
        <p:txBody>
          <a:bodyPr/>
          <a:lstStyle/>
          <a:p>
            <a:r>
              <a:rPr lang="pt-BR" dirty="0"/>
              <a:t>Destaques - PORTARIA NORMATIVA FF/DE Nº 372/2023</a:t>
            </a:r>
          </a:p>
        </p:txBody>
      </p:sp>
      <p:sp>
        <p:nvSpPr>
          <p:cNvPr id="3" name="Espaço Reservado para Conteúdo 2">
            <a:extLst>
              <a:ext uri="{FF2B5EF4-FFF2-40B4-BE49-F238E27FC236}">
                <a16:creationId xmlns:a16="http://schemas.microsoft.com/office/drawing/2014/main" id="{7EF26D06-ED29-4CEE-A081-D198A73978A6}"/>
              </a:ext>
            </a:extLst>
          </p:cNvPr>
          <p:cNvSpPr>
            <a:spLocks noGrp="1"/>
          </p:cNvSpPr>
          <p:nvPr>
            <p:ph idx="1"/>
          </p:nvPr>
        </p:nvSpPr>
        <p:spPr>
          <a:xfrm>
            <a:off x="581192" y="1870779"/>
            <a:ext cx="11029615" cy="4883981"/>
          </a:xfrm>
        </p:spPr>
        <p:txBody>
          <a:bodyPr>
            <a:normAutofit/>
          </a:bodyPr>
          <a:lstStyle/>
          <a:p>
            <a:pPr marL="305435" indent="-305435"/>
            <a:r>
              <a:rPr lang="pt-BR" sz="2000" dirty="0"/>
              <a:t>Regulamentar o procedimento para prestação de serviços de apoio ao Uso Público, por meio da celebração de Autorização de Uso de Área;</a:t>
            </a:r>
          </a:p>
          <a:p>
            <a:pPr marL="305435" indent="-305435"/>
            <a:r>
              <a:rPr lang="pt-BR" sz="2000" dirty="0"/>
              <a:t>Viabilizar a formalização de parcerias com pequenos e médios empreendedores dos ramos de: alimentação, hospedagem, turismo de aventura e outros; </a:t>
            </a:r>
          </a:p>
          <a:p>
            <a:pPr marL="305435" indent="-305435"/>
            <a:r>
              <a:rPr lang="pt-BR" sz="2000" dirty="0"/>
              <a:t>Abertura de Edital de Chamamento Público por serviço/atividade para todas as Unidades de Conservação que apresentarem interesse ou demanda, permitindo a habilitação de parceiros a qualquer tempo;</a:t>
            </a:r>
          </a:p>
          <a:p>
            <a:pPr marL="305435" indent="-305435"/>
            <a:r>
              <a:rPr lang="pt-BR" sz="2000" dirty="0"/>
              <a:t>Reserva e aquisição de vagas pelo sistema de venda online;</a:t>
            </a:r>
          </a:p>
          <a:p>
            <a:pPr marL="305435" indent="-305435"/>
            <a:r>
              <a:rPr lang="pt-BR" sz="2000" dirty="0"/>
              <a:t>Padronização dos valores de outorga, obtida por meio de pesquisa de mercado e planilha de cálculo  realizada pela Fundação Instituto de Administração (FIA);</a:t>
            </a:r>
          </a:p>
          <a:p>
            <a:pPr marL="305435" indent="-305435"/>
            <a:r>
              <a:rPr lang="pt-BR" sz="2000" dirty="0"/>
              <a:t>Possibilidade de conversão da outorga em contrapartidas (para casos, atividades e Unidade de Conservação específicas).</a:t>
            </a:r>
          </a:p>
        </p:txBody>
      </p:sp>
      <p:pic>
        <p:nvPicPr>
          <p:cNvPr id="4" name="Imagem 3">
            <a:extLst>
              <a:ext uri="{FF2B5EF4-FFF2-40B4-BE49-F238E27FC236}">
                <a16:creationId xmlns:a16="http://schemas.microsoft.com/office/drawing/2014/main" id="{FAB223BC-364A-43EA-B955-40271445E82C}"/>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67440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3C84F1C-D642-437D-BDA7-E9C91CD6FA4B}"/>
              </a:ext>
            </a:extLst>
          </p:cNvPr>
          <p:cNvSpPr>
            <a:spLocks noGrp="1"/>
          </p:cNvSpPr>
          <p:nvPr>
            <p:ph type="title"/>
          </p:nvPr>
        </p:nvSpPr>
        <p:spPr/>
        <p:txBody>
          <a:bodyPr>
            <a:normAutofit/>
          </a:bodyPr>
          <a:lstStyle/>
          <a:p>
            <a:r>
              <a:rPr lang="pt-BR" dirty="0"/>
              <a:t>4.2. ENVIO DE DOCUMENTOS POR E-MAIL OU </a:t>
            </a:r>
            <a:br>
              <a:rPr lang="pt-BR" dirty="0"/>
            </a:br>
            <a:r>
              <a:rPr lang="pt-BR" dirty="0"/>
              <a:t>PELO SISTEMA E-AMBIENTE</a:t>
            </a:r>
          </a:p>
        </p:txBody>
      </p:sp>
      <p:pic>
        <p:nvPicPr>
          <p:cNvPr id="4" name="Imagem 3">
            <a:extLst>
              <a:ext uri="{FF2B5EF4-FFF2-40B4-BE49-F238E27FC236}">
                <a16:creationId xmlns:a16="http://schemas.microsoft.com/office/drawing/2014/main" id="{1C900D76-B5E3-447D-8F49-CCC21F12B971}"/>
              </a:ext>
            </a:extLst>
          </p:cNvPr>
          <p:cNvPicPr>
            <a:picLocks noChangeAspect="1"/>
          </p:cNvPicPr>
          <p:nvPr/>
        </p:nvPicPr>
        <p:blipFill>
          <a:blip r:embed="rId2"/>
          <a:stretch>
            <a:fillRect/>
          </a:stretch>
        </p:blipFill>
        <p:spPr>
          <a:xfrm>
            <a:off x="9748552" y="685580"/>
            <a:ext cx="1806837" cy="1046952"/>
          </a:xfrm>
          <a:prstGeom prst="rect">
            <a:avLst/>
          </a:prstGeom>
        </p:spPr>
      </p:pic>
      <p:sp>
        <p:nvSpPr>
          <p:cNvPr id="2" name="Espaço Reservado para Conteúdo 1">
            <a:extLst>
              <a:ext uri="{FF2B5EF4-FFF2-40B4-BE49-F238E27FC236}">
                <a16:creationId xmlns:a16="http://schemas.microsoft.com/office/drawing/2014/main" id="{336DFEF0-65DC-F61B-DB93-D6B7DF06478F}"/>
              </a:ext>
            </a:extLst>
          </p:cNvPr>
          <p:cNvSpPr>
            <a:spLocks noGrp="1"/>
          </p:cNvSpPr>
          <p:nvPr>
            <p:ph idx="1"/>
          </p:nvPr>
        </p:nvSpPr>
        <p:spPr>
          <a:xfrm>
            <a:off x="505837" y="1838753"/>
            <a:ext cx="9712202" cy="4941802"/>
          </a:xfrm>
        </p:spPr>
        <p:txBody>
          <a:bodyPr>
            <a:normAutofit/>
          </a:bodyPr>
          <a:lstStyle/>
          <a:p>
            <a:pPr marL="0" indent="0">
              <a:lnSpc>
                <a:spcPct val="110000"/>
              </a:lnSpc>
              <a:buNone/>
            </a:pPr>
            <a:r>
              <a:rPr lang="en-US" sz="2000" b="1" dirty="0"/>
              <a:t>    ENVIO POR E-MAIL:</a:t>
            </a:r>
          </a:p>
          <a:p>
            <a:pPr marL="620713" indent="-344488">
              <a:lnSpc>
                <a:spcPct val="110000"/>
              </a:lnSpc>
              <a:buFont typeface="Wingdings" panose="05000000000000000000" pitchFamily="2" charset="2"/>
              <a:buChar char="Ø"/>
            </a:pPr>
            <a:r>
              <a:rPr lang="en-US" sz="2000" dirty="0" err="1"/>
              <a:t>Envie</a:t>
            </a:r>
            <a:r>
              <a:rPr lang="en-US" sz="2000" dirty="0"/>
              <a:t> </a:t>
            </a:r>
            <a:r>
              <a:rPr lang="en-US" sz="2000" dirty="0" err="1"/>
              <a:t>os</a:t>
            </a:r>
            <a:r>
              <a:rPr lang="en-US" sz="2000" dirty="0"/>
              <a:t> </a:t>
            </a:r>
            <a:r>
              <a:rPr lang="en-US" sz="2000" dirty="0" err="1"/>
              <a:t>documentos</a:t>
            </a:r>
            <a:r>
              <a:rPr lang="en-US" sz="2000" dirty="0"/>
              <a:t> </a:t>
            </a:r>
            <a:r>
              <a:rPr lang="en-US" sz="2000" dirty="0" err="1"/>
              <a:t>anexados</a:t>
            </a:r>
            <a:r>
              <a:rPr lang="en-US" sz="2000" dirty="0"/>
              <a:t> para o e-mail </a:t>
            </a:r>
            <a:r>
              <a:rPr lang="en-US" sz="2000" dirty="0" err="1"/>
              <a:t>indicado</a:t>
            </a:r>
            <a:r>
              <a:rPr lang="en-US" sz="2000" dirty="0"/>
              <a:t> no </a:t>
            </a:r>
            <a:r>
              <a:rPr lang="en-US" sz="2000" dirty="0" err="1"/>
              <a:t>Edital</a:t>
            </a:r>
            <a:r>
              <a:rPr lang="en-US" sz="2000" dirty="0"/>
              <a:t>;</a:t>
            </a:r>
          </a:p>
          <a:p>
            <a:pPr marL="620713" indent="-344488">
              <a:lnSpc>
                <a:spcPct val="110000"/>
              </a:lnSpc>
              <a:buFont typeface="Wingdings" panose="05000000000000000000" pitchFamily="2" charset="2"/>
              <a:buChar char="Ø"/>
            </a:pPr>
            <a:r>
              <a:rPr lang="en-US" sz="2000" dirty="0" err="1"/>
              <a:t>Aguarde</a:t>
            </a:r>
            <a:r>
              <a:rPr lang="en-US" sz="2000" dirty="0"/>
              <a:t> a </a:t>
            </a:r>
            <a:r>
              <a:rPr lang="en-US" sz="2000" dirty="0" err="1"/>
              <a:t>resposta</a:t>
            </a:r>
            <a:r>
              <a:rPr lang="en-US" sz="2000" dirty="0"/>
              <a:t> da equipe da </a:t>
            </a:r>
            <a:r>
              <a:rPr lang="en-US" sz="2000" dirty="0" err="1"/>
              <a:t>Fundação</a:t>
            </a:r>
            <a:r>
              <a:rPr lang="en-US" sz="2000" dirty="0"/>
              <a:t> </a:t>
            </a:r>
            <a:r>
              <a:rPr lang="en-US" sz="2000" dirty="0" err="1"/>
              <a:t>Florestal</a:t>
            </a:r>
            <a:r>
              <a:rPr lang="en-US" sz="2000" dirty="0"/>
              <a:t>.</a:t>
            </a:r>
          </a:p>
          <a:p>
            <a:pPr marL="620713" indent="-344488">
              <a:lnSpc>
                <a:spcPct val="110000"/>
              </a:lnSpc>
              <a:buFont typeface="Wingdings" panose="05000000000000000000" pitchFamily="2" charset="2"/>
              <a:buChar char="Ø"/>
            </a:pPr>
            <a:endParaRPr lang="en-US" sz="2000" dirty="0"/>
          </a:p>
          <a:p>
            <a:pPr marL="622300" indent="-349250">
              <a:lnSpc>
                <a:spcPct val="110000"/>
              </a:lnSpc>
              <a:buNone/>
            </a:pPr>
            <a:r>
              <a:rPr lang="en-US" sz="2000" b="1" dirty="0"/>
              <a:t>ENVIO PELO SISTEMA E-AMBIENTE:</a:t>
            </a:r>
          </a:p>
          <a:p>
            <a:pPr marL="622300" lvl="0" indent="-349250">
              <a:lnSpc>
                <a:spcPct val="110000"/>
              </a:lnSpc>
              <a:buFont typeface="Wingdings" panose="05000000000000000000" pitchFamily="2" charset="2"/>
              <a:buChar char="Ø"/>
            </a:pPr>
            <a:r>
              <a:rPr lang="pt-BR" sz="2000" dirty="0">
                <a:cs typeface="Aharoni" panose="02010803020104030203" pitchFamily="2" charset="-79"/>
              </a:rPr>
              <a:t>Acesse o link do Sistema E-Ambiente que consta no Edital;</a:t>
            </a:r>
          </a:p>
          <a:p>
            <a:pPr marL="622300" lvl="0" indent="-349250">
              <a:lnSpc>
                <a:spcPct val="110000"/>
              </a:lnSpc>
              <a:buFont typeface="Wingdings" panose="05000000000000000000" pitchFamily="2" charset="2"/>
              <a:buChar char="Ø"/>
            </a:pPr>
            <a:r>
              <a:rPr lang="pt-BR" sz="2000" dirty="0">
                <a:cs typeface="Aharoni" panose="02010803020104030203" pitchFamily="2" charset="-79"/>
              </a:rPr>
              <a:t>Anexe os documentos pelo Sistema E-Ambiente e envie;</a:t>
            </a:r>
          </a:p>
          <a:p>
            <a:pPr marL="622300" lvl="0" indent="-349250">
              <a:lnSpc>
                <a:spcPct val="110000"/>
              </a:lnSpc>
              <a:buFont typeface="Wingdings" panose="05000000000000000000" pitchFamily="2" charset="2"/>
              <a:buChar char="Ø"/>
            </a:pPr>
            <a:r>
              <a:rPr lang="pt-BR" sz="2000" dirty="0">
                <a:cs typeface="Aharoni" panose="02010803020104030203" pitchFamily="2" charset="-79"/>
              </a:rPr>
              <a:t>Após o envio, será gerado um </a:t>
            </a:r>
            <a:r>
              <a:rPr lang="pt-BR" sz="2000" b="1" dirty="0">
                <a:cs typeface="Aharoni" panose="02010803020104030203" pitchFamily="2" charset="-79"/>
              </a:rPr>
              <a:t>NÚMERO DE PROCESSO </a:t>
            </a:r>
            <a:r>
              <a:rPr lang="pt-BR" sz="2000" dirty="0">
                <a:cs typeface="Aharoni" panose="02010803020104030203" pitchFamily="2" charset="-79"/>
              </a:rPr>
              <a:t>para acompanhamento;</a:t>
            </a:r>
          </a:p>
          <a:p>
            <a:pPr marL="622300" lvl="0" indent="-349250">
              <a:lnSpc>
                <a:spcPct val="110000"/>
              </a:lnSpc>
              <a:buFont typeface="Wingdings" panose="05000000000000000000" pitchFamily="2" charset="2"/>
              <a:buChar char="Ø"/>
            </a:pPr>
            <a:r>
              <a:rPr lang="pt-BR" sz="2000" b="1" dirty="0">
                <a:cs typeface="Aharoni" panose="02010803020104030203" pitchFamily="2" charset="-79"/>
              </a:rPr>
              <a:t>Veja as instruções para acompanhamento no item 5 deste manual.</a:t>
            </a:r>
          </a:p>
        </p:txBody>
      </p:sp>
      <p:pic>
        <p:nvPicPr>
          <p:cNvPr id="3" name="Picture 2">
            <a:extLst>
              <a:ext uri="{FF2B5EF4-FFF2-40B4-BE49-F238E27FC236}">
                <a16:creationId xmlns:a16="http://schemas.microsoft.com/office/drawing/2014/main" id="{751F4E65-C3DB-8F7B-CD3C-5376E9B5F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039" y="2561338"/>
            <a:ext cx="1046952" cy="1046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E8C235-3CF6-321E-672D-1149A7F31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039" y="4670946"/>
            <a:ext cx="1046952" cy="104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7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1B86E-5892-9BAE-8DA0-53E7669805BD}"/>
              </a:ext>
            </a:extLst>
          </p:cNvPr>
          <p:cNvSpPr>
            <a:spLocks noGrp="1"/>
          </p:cNvSpPr>
          <p:nvPr>
            <p:ph type="title"/>
          </p:nvPr>
        </p:nvSpPr>
        <p:spPr/>
        <p:txBody>
          <a:bodyPr>
            <a:normAutofit/>
          </a:bodyPr>
          <a:lstStyle/>
          <a:p>
            <a:r>
              <a:rPr lang="pt-BR" dirty="0"/>
              <a:t>4.3. CERTIFICADO DIGITAL E INFORMAÇÕES SOBRE A</a:t>
            </a:r>
            <a:br>
              <a:rPr lang="pt-BR" dirty="0"/>
            </a:br>
            <a:r>
              <a:rPr lang="pt-BR" dirty="0"/>
              <a:t>EXIGÊNCIA DE DOCUMENTOS</a:t>
            </a:r>
          </a:p>
        </p:txBody>
      </p:sp>
      <p:sp>
        <p:nvSpPr>
          <p:cNvPr id="3" name="Espaço Reservado para Conteúdo 2">
            <a:extLst>
              <a:ext uri="{FF2B5EF4-FFF2-40B4-BE49-F238E27FC236}">
                <a16:creationId xmlns:a16="http://schemas.microsoft.com/office/drawing/2014/main" id="{BC4A48A1-89CC-D93F-4BFB-3CE8C2860748}"/>
              </a:ext>
            </a:extLst>
          </p:cNvPr>
          <p:cNvSpPr>
            <a:spLocks noGrp="1"/>
          </p:cNvSpPr>
          <p:nvPr>
            <p:ph idx="1"/>
          </p:nvPr>
        </p:nvSpPr>
        <p:spPr>
          <a:xfrm>
            <a:off x="581192" y="2090851"/>
            <a:ext cx="6372058" cy="4677504"/>
          </a:xfrm>
        </p:spPr>
        <p:txBody>
          <a:bodyPr>
            <a:normAutofit lnSpcReduction="10000"/>
          </a:bodyPr>
          <a:lstStyle/>
          <a:p>
            <a:pPr marL="0" indent="0">
              <a:buNone/>
            </a:pPr>
            <a:r>
              <a:rPr lang="pt-BR" sz="2000" b="1" dirty="0"/>
              <a:t>ATENÇÃO:</a:t>
            </a:r>
          </a:p>
          <a:p>
            <a:pPr marL="0" indent="0">
              <a:buNone/>
            </a:pPr>
            <a:endParaRPr lang="en-US" sz="2000" dirty="0"/>
          </a:p>
          <a:p>
            <a:r>
              <a:rPr lang="en-US" sz="2000" dirty="0"/>
              <a:t>Para </a:t>
            </a:r>
            <a:r>
              <a:rPr lang="en-US" sz="2000" dirty="0" err="1"/>
              <a:t>cadastro</a:t>
            </a:r>
            <a:r>
              <a:rPr lang="en-US" sz="2000" dirty="0"/>
              <a:t> de </a:t>
            </a:r>
            <a:r>
              <a:rPr lang="en-US" sz="2000" b="1" dirty="0" err="1"/>
              <a:t>Pessoas</a:t>
            </a:r>
            <a:r>
              <a:rPr lang="en-US" sz="2000" b="1" dirty="0"/>
              <a:t> </a:t>
            </a:r>
            <a:r>
              <a:rPr lang="en-US" sz="2000" b="1" dirty="0" err="1"/>
              <a:t>Jurídicas</a:t>
            </a:r>
            <a:r>
              <a:rPr lang="en-US" sz="2000" dirty="0"/>
              <a:t>, é </a:t>
            </a:r>
            <a:r>
              <a:rPr lang="en-US" sz="2000" dirty="0" err="1"/>
              <a:t>necessário</a:t>
            </a:r>
            <a:r>
              <a:rPr lang="en-US" sz="2000" dirty="0"/>
              <a:t> utilizer </a:t>
            </a:r>
            <a:r>
              <a:rPr lang="en-US" sz="2000" b="1" dirty="0" err="1"/>
              <a:t>certificado</a:t>
            </a:r>
            <a:r>
              <a:rPr lang="en-US" sz="2000" b="1" dirty="0"/>
              <a:t> digital</a:t>
            </a:r>
            <a:r>
              <a:rPr lang="en-US" sz="2000" dirty="0"/>
              <a:t> para </a:t>
            </a:r>
            <a:r>
              <a:rPr lang="en-US" sz="2000" dirty="0" err="1"/>
              <a:t>assinatura</a:t>
            </a:r>
            <a:r>
              <a:rPr lang="en-US" sz="2000" dirty="0"/>
              <a:t> de </a:t>
            </a:r>
            <a:r>
              <a:rPr lang="en-US" sz="2000" dirty="0" err="1"/>
              <a:t>documentos</a:t>
            </a:r>
            <a:r>
              <a:rPr lang="en-US" sz="2000" dirty="0"/>
              <a:t>;</a:t>
            </a:r>
          </a:p>
          <a:p>
            <a:pPr marL="0" indent="0">
              <a:buNone/>
            </a:pPr>
            <a:endParaRPr lang="en-US" sz="2000" dirty="0"/>
          </a:p>
          <a:p>
            <a:r>
              <a:rPr lang="en-US" sz="2000" dirty="0"/>
              <a:t>Este manual </a:t>
            </a:r>
            <a:r>
              <a:rPr lang="en-US" sz="2000" dirty="0" err="1"/>
              <a:t>apresenta</a:t>
            </a:r>
            <a:r>
              <a:rPr lang="en-US" sz="2000" dirty="0"/>
              <a:t> </a:t>
            </a:r>
            <a:r>
              <a:rPr lang="en-US" sz="2000" b="1" dirty="0" err="1"/>
              <a:t>exemplos</a:t>
            </a:r>
            <a:r>
              <a:rPr lang="en-US" sz="2000" b="1" dirty="0"/>
              <a:t> </a:t>
            </a:r>
            <a:r>
              <a:rPr lang="en-US" sz="2000" dirty="0"/>
              <a:t>de </a:t>
            </a:r>
            <a:r>
              <a:rPr lang="en-US" sz="2000" dirty="0" err="1"/>
              <a:t>documentos</a:t>
            </a:r>
            <a:r>
              <a:rPr lang="en-US" sz="2000" dirty="0"/>
              <a:t> que </a:t>
            </a:r>
            <a:r>
              <a:rPr lang="en-US" sz="2000" dirty="0" err="1"/>
              <a:t>podem</a:t>
            </a:r>
            <a:r>
              <a:rPr lang="en-US" sz="2000" dirty="0"/>
              <a:t> ser </a:t>
            </a:r>
            <a:r>
              <a:rPr lang="en-US" sz="2000" dirty="0" err="1"/>
              <a:t>exigidos</a:t>
            </a:r>
            <a:r>
              <a:rPr lang="en-US" sz="2000" dirty="0"/>
              <a:t> pela </a:t>
            </a:r>
            <a:r>
              <a:rPr lang="en-US" sz="2000" dirty="0" err="1"/>
              <a:t>Fundação</a:t>
            </a:r>
            <a:r>
              <a:rPr lang="en-US" sz="2000" dirty="0"/>
              <a:t> </a:t>
            </a:r>
            <a:r>
              <a:rPr lang="en-US" sz="2000" dirty="0" err="1"/>
              <a:t>Florestal</a:t>
            </a:r>
            <a:r>
              <a:rPr lang="en-US" sz="2000" dirty="0"/>
              <a:t> </a:t>
            </a:r>
            <a:r>
              <a:rPr lang="en-US" sz="2000" dirty="0" err="1"/>
              <a:t>em</a:t>
            </a:r>
            <a:r>
              <a:rPr lang="en-US" sz="2000" dirty="0"/>
              <a:t> </a:t>
            </a:r>
            <a:r>
              <a:rPr lang="en-US" sz="2000" dirty="0" err="1"/>
              <a:t>Editais</a:t>
            </a:r>
            <a:r>
              <a:rPr lang="en-US" sz="2000" dirty="0"/>
              <a:t> de </a:t>
            </a:r>
            <a:r>
              <a:rPr lang="en-US" sz="2000" dirty="0" err="1"/>
              <a:t>Chamamento</a:t>
            </a:r>
            <a:r>
              <a:rPr lang="en-US" sz="2000" dirty="0"/>
              <a:t> Público para </a:t>
            </a:r>
            <a:r>
              <a:rPr lang="en-US" sz="2000" dirty="0" err="1"/>
              <a:t>cadastro</a:t>
            </a:r>
            <a:r>
              <a:rPr lang="en-US" sz="2000" dirty="0"/>
              <a:t> de </a:t>
            </a:r>
            <a:r>
              <a:rPr lang="en-US" sz="2000" dirty="0" err="1"/>
              <a:t>prestadores</a:t>
            </a:r>
            <a:r>
              <a:rPr lang="en-US" sz="2000" dirty="0"/>
              <a:t> de </a:t>
            </a:r>
            <a:r>
              <a:rPr lang="en-US" sz="2000" dirty="0" err="1"/>
              <a:t>serviços</a:t>
            </a:r>
            <a:r>
              <a:rPr lang="en-US" sz="2000" dirty="0"/>
              <a:t>;</a:t>
            </a:r>
          </a:p>
          <a:p>
            <a:endParaRPr lang="en-US" sz="2000" dirty="0"/>
          </a:p>
          <a:p>
            <a:r>
              <a:rPr lang="en-US" sz="2000" dirty="0"/>
              <a:t>A </a:t>
            </a:r>
            <a:r>
              <a:rPr lang="en-US" sz="2000" dirty="0" err="1"/>
              <a:t>depender</a:t>
            </a:r>
            <a:r>
              <a:rPr lang="en-US" sz="2000" dirty="0"/>
              <a:t> da </a:t>
            </a:r>
            <a:r>
              <a:rPr lang="en-US" sz="2000" dirty="0" err="1"/>
              <a:t>atividade</a:t>
            </a:r>
            <a:r>
              <a:rPr lang="en-US" sz="2000" dirty="0"/>
              <a:t>, outros </a:t>
            </a:r>
            <a:r>
              <a:rPr lang="en-US" sz="2000" dirty="0" err="1"/>
              <a:t>documentos</a:t>
            </a:r>
            <a:r>
              <a:rPr lang="en-US" sz="2000" dirty="0"/>
              <a:t> que </a:t>
            </a:r>
            <a:r>
              <a:rPr lang="en-US" sz="2000" dirty="0" err="1"/>
              <a:t>não</a:t>
            </a:r>
            <a:r>
              <a:rPr lang="en-US" sz="2000" dirty="0"/>
              <a:t> </a:t>
            </a:r>
            <a:r>
              <a:rPr lang="en-US" sz="2000" dirty="0" err="1"/>
              <a:t>constam</a:t>
            </a:r>
            <a:r>
              <a:rPr lang="en-US" sz="2000" dirty="0"/>
              <a:t> </a:t>
            </a:r>
            <a:r>
              <a:rPr lang="en-US" sz="2000" dirty="0" err="1"/>
              <a:t>nesse</a:t>
            </a:r>
            <a:r>
              <a:rPr lang="en-US" sz="2000" dirty="0"/>
              <a:t> manual </a:t>
            </a:r>
            <a:r>
              <a:rPr lang="en-US" sz="2000" dirty="0" err="1"/>
              <a:t>podem</a:t>
            </a:r>
            <a:r>
              <a:rPr lang="en-US" sz="2000" dirty="0"/>
              <a:t> ser </a:t>
            </a:r>
            <a:r>
              <a:rPr lang="en-US" sz="2000" dirty="0" err="1"/>
              <a:t>exigidos</a:t>
            </a:r>
            <a:r>
              <a:rPr lang="en-US" sz="2000" dirty="0"/>
              <a:t>.</a:t>
            </a:r>
          </a:p>
          <a:p>
            <a:endParaRPr lang="pt-BR" dirty="0"/>
          </a:p>
        </p:txBody>
      </p:sp>
      <p:pic>
        <p:nvPicPr>
          <p:cNvPr id="4" name="Imagem 3">
            <a:extLst>
              <a:ext uri="{FF2B5EF4-FFF2-40B4-BE49-F238E27FC236}">
                <a16:creationId xmlns:a16="http://schemas.microsoft.com/office/drawing/2014/main" id="{25071310-5A06-03AD-38BC-3024A4B9E3C1}"/>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10" name="Gráfico 9" descr="Aviso estrutura de tópicos">
            <a:extLst>
              <a:ext uri="{FF2B5EF4-FFF2-40B4-BE49-F238E27FC236}">
                <a16:creationId xmlns:a16="http://schemas.microsoft.com/office/drawing/2014/main" id="{51D5F805-C6C3-FC7C-8232-DBB229D4A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2938" y="3429000"/>
            <a:ext cx="2400300" cy="2400300"/>
          </a:xfrm>
          <a:prstGeom prst="rect">
            <a:avLst/>
          </a:prstGeom>
        </p:spPr>
      </p:pic>
      <p:pic>
        <p:nvPicPr>
          <p:cNvPr id="2050" name="Picture 2">
            <a:extLst>
              <a:ext uri="{FF2B5EF4-FFF2-40B4-BE49-F238E27FC236}">
                <a16:creationId xmlns:a16="http://schemas.microsoft.com/office/drawing/2014/main" id="{B7C9A247-3AFB-3FCE-8D14-E185009D6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123" y="2731371"/>
            <a:ext cx="862127" cy="86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2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4.4.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1381330120"/>
              </p:ext>
            </p:extLst>
          </p:nvPr>
        </p:nvGraphicFramePr>
        <p:xfrm>
          <a:off x="581025" y="1852700"/>
          <a:ext cx="11029950" cy="467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
        <p:nvSpPr>
          <p:cNvPr id="3" name="CaixaDeTexto 2">
            <a:extLst>
              <a:ext uri="{FF2B5EF4-FFF2-40B4-BE49-F238E27FC236}">
                <a16:creationId xmlns:a16="http://schemas.microsoft.com/office/drawing/2014/main" id="{9906694F-016C-DC3D-7062-2773E144E7F0}"/>
              </a:ext>
            </a:extLst>
          </p:cNvPr>
          <p:cNvSpPr txBox="1"/>
          <p:nvPr/>
        </p:nvSpPr>
        <p:spPr>
          <a:xfrm>
            <a:off x="855050" y="6396093"/>
            <a:ext cx="8528681" cy="369332"/>
          </a:xfrm>
          <a:prstGeom prst="rect">
            <a:avLst/>
          </a:prstGeom>
          <a:noFill/>
        </p:spPr>
        <p:txBody>
          <a:bodyPr wrap="none" rtlCol="0">
            <a:spAutoFit/>
          </a:bodyPr>
          <a:lstStyle/>
          <a:p>
            <a:r>
              <a:rPr lang="pt-BR" sz="1800" dirty="0"/>
              <a:t>* Termos similares poderão ser aceitos, mediante análise da equipe da Fundação Florestal.</a:t>
            </a:r>
            <a:endParaRPr lang="pt-BR" sz="2400" dirty="0"/>
          </a:p>
        </p:txBody>
      </p:sp>
    </p:spTree>
    <p:extLst>
      <p:ext uri="{BB962C8B-B14F-4D97-AF65-F5344CB8AC3E}">
        <p14:creationId xmlns:p14="http://schemas.microsoft.com/office/powerpoint/2010/main" val="27093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4.5.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764135111"/>
              </p:ext>
            </p:extLst>
          </p:nvPr>
        </p:nvGraphicFramePr>
        <p:xfrm>
          <a:off x="581025" y="1914524"/>
          <a:ext cx="11029950" cy="467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
        <p:nvSpPr>
          <p:cNvPr id="3" name="CaixaDeTexto 2">
            <a:extLst>
              <a:ext uri="{FF2B5EF4-FFF2-40B4-BE49-F238E27FC236}">
                <a16:creationId xmlns:a16="http://schemas.microsoft.com/office/drawing/2014/main" id="{B760CB13-0ED9-5F66-197C-3F8386CB11A0}"/>
              </a:ext>
            </a:extLst>
          </p:cNvPr>
          <p:cNvSpPr txBox="1"/>
          <p:nvPr/>
        </p:nvSpPr>
        <p:spPr>
          <a:xfrm>
            <a:off x="1070022" y="3710099"/>
            <a:ext cx="9047861" cy="369332"/>
          </a:xfrm>
          <a:prstGeom prst="rect">
            <a:avLst/>
          </a:prstGeom>
          <a:noFill/>
        </p:spPr>
        <p:txBody>
          <a:bodyPr wrap="none" rtlCol="0">
            <a:spAutoFit/>
          </a:bodyPr>
          <a:lstStyle/>
          <a:p>
            <a:r>
              <a:rPr lang="pt-BR" sz="1800" b="0" dirty="0"/>
              <a:t>* Outros comprovantes poderão ser aceitos, mediante análise da equipe da Fundação Florestal</a:t>
            </a:r>
            <a:r>
              <a:rPr lang="pt-BR" sz="1400" b="0" dirty="0"/>
              <a:t>.</a:t>
            </a:r>
            <a:endParaRPr lang="pt-BR" sz="1800" dirty="0"/>
          </a:p>
        </p:txBody>
      </p:sp>
    </p:spTree>
    <p:extLst>
      <p:ext uri="{BB962C8B-B14F-4D97-AF65-F5344CB8AC3E}">
        <p14:creationId xmlns:p14="http://schemas.microsoft.com/office/powerpoint/2010/main" val="1000417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4.6. EXEMPLOS DE DOCUMENTOS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3" name="Espaço Reservado para Conteúdo 2">
            <a:extLst>
              <a:ext uri="{FF2B5EF4-FFF2-40B4-BE49-F238E27FC236}">
                <a16:creationId xmlns:a16="http://schemas.microsoft.com/office/drawing/2014/main" id="{CAB91257-F258-07FA-5E52-026CBEC1BC78}"/>
              </a:ext>
            </a:extLst>
          </p:cNvPr>
          <p:cNvSpPr txBox="1">
            <a:spLocks/>
          </p:cNvSpPr>
          <p:nvPr/>
        </p:nvSpPr>
        <p:spPr>
          <a:xfrm>
            <a:off x="463138" y="1648561"/>
            <a:ext cx="11147670" cy="497744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buNone/>
            </a:pPr>
            <a:r>
              <a:rPr lang="pt-BR" sz="2000" b="1" dirty="0"/>
              <a:t>Quando o </a:t>
            </a:r>
            <a:r>
              <a:rPr lang="pt-BR" sz="2000" b="1" dirty="0" err="1"/>
              <a:t>Cadastur</a:t>
            </a:r>
            <a:r>
              <a:rPr lang="pt-BR" sz="2000" b="1" dirty="0"/>
              <a:t> é obrigatório?</a:t>
            </a:r>
            <a:endParaRPr lang="pt-BR" sz="2000" dirty="0"/>
          </a:p>
          <a:p>
            <a:pPr marL="0" indent="0">
              <a:lnSpc>
                <a:spcPct val="120000"/>
              </a:lnSpc>
              <a:buNone/>
            </a:pPr>
            <a:r>
              <a:rPr lang="pt-BR" sz="2000" dirty="0"/>
              <a:t>Conforme os artigos 21 e 22 da Lei nº 11.771/2008, que dispõe sobre a Política Nacional de Turismo, o cadastro é </a:t>
            </a:r>
            <a:r>
              <a:rPr lang="pt-BR" sz="2000" b="1" dirty="0"/>
              <a:t>obrigatório </a:t>
            </a:r>
            <a:r>
              <a:rPr lang="pt-BR" sz="2000" dirty="0"/>
              <a:t>para:</a:t>
            </a:r>
          </a:p>
          <a:p>
            <a:pPr>
              <a:buFont typeface="Wingdings" panose="05000000000000000000" pitchFamily="2" charset="2"/>
              <a:buChar char="§"/>
            </a:pPr>
            <a:r>
              <a:rPr lang="pt-BR" sz="2000" dirty="0"/>
              <a:t>Meios de Hospedagem;</a:t>
            </a:r>
          </a:p>
          <a:p>
            <a:pPr>
              <a:buFont typeface="Wingdings" panose="05000000000000000000" pitchFamily="2" charset="2"/>
              <a:buChar char="§"/>
            </a:pPr>
            <a:r>
              <a:rPr lang="pt-BR" sz="2000" dirty="0"/>
              <a:t>Agências de Turismo;</a:t>
            </a:r>
          </a:p>
          <a:p>
            <a:pPr>
              <a:buFont typeface="Wingdings" panose="05000000000000000000" pitchFamily="2" charset="2"/>
              <a:buChar char="§"/>
            </a:pPr>
            <a:r>
              <a:rPr lang="pt-BR" sz="2000" dirty="0"/>
              <a:t>Transportadoras Náuticas;</a:t>
            </a:r>
          </a:p>
          <a:p>
            <a:pPr>
              <a:buFont typeface="Wingdings" panose="05000000000000000000" pitchFamily="2" charset="2"/>
              <a:buChar char="§"/>
            </a:pPr>
            <a:r>
              <a:rPr lang="pt-BR" sz="2000" dirty="0"/>
              <a:t>Organizadoras de Eventos;</a:t>
            </a:r>
          </a:p>
          <a:p>
            <a:pPr>
              <a:buFont typeface="Wingdings" panose="05000000000000000000" pitchFamily="2" charset="2"/>
              <a:buChar char="§"/>
            </a:pPr>
            <a:r>
              <a:rPr lang="pt-BR" sz="2000" dirty="0"/>
              <a:t>Parques Temáticos;</a:t>
            </a:r>
          </a:p>
          <a:p>
            <a:pPr>
              <a:buFont typeface="Wingdings" panose="05000000000000000000" pitchFamily="2" charset="2"/>
              <a:buChar char="§"/>
            </a:pPr>
            <a:r>
              <a:rPr lang="pt-BR" sz="2000" dirty="0"/>
              <a:t>Acampamentos Turísticos;</a:t>
            </a:r>
          </a:p>
          <a:p>
            <a:pPr>
              <a:buFont typeface="Wingdings" panose="05000000000000000000" pitchFamily="2" charset="2"/>
              <a:buChar char="§"/>
            </a:pPr>
            <a:r>
              <a:rPr lang="pt-BR" sz="2000" dirty="0"/>
              <a:t>Guias de Turismo¹.</a:t>
            </a:r>
          </a:p>
        </p:txBody>
      </p:sp>
      <p:sp>
        <p:nvSpPr>
          <p:cNvPr id="9" name="CaixaDeTexto 8">
            <a:extLst>
              <a:ext uri="{FF2B5EF4-FFF2-40B4-BE49-F238E27FC236}">
                <a16:creationId xmlns:a16="http://schemas.microsoft.com/office/drawing/2014/main" id="{80C490D8-F7A8-C51B-6541-AB0E3B7152F6}"/>
              </a:ext>
            </a:extLst>
          </p:cNvPr>
          <p:cNvSpPr txBox="1"/>
          <p:nvPr/>
        </p:nvSpPr>
        <p:spPr>
          <a:xfrm>
            <a:off x="753046" y="6495864"/>
            <a:ext cx="17600423" cy="338554"/>
          </a:xfrm>
          <a:prstGeom prst="rect">
            <a:avLst/>
          </a:prstGeom>
          <a:noFill/>
        </p:spPr>
        <p:txBody>
          <a:bodyPr wrap="square" rtlCol="0">
            <a:spAutoFit/>
          </a:bodyPr>
          <a:lstStyle/>
          <a:p>
            <a:r>
              <a:rPr lang="pt-BR" sz="1600" dirty="0"/>
              <a:t>¹ Conforme site do Ministério do Turismo: </a:t>
            </a:r>
            <a:r>
              <a:rPr lang="pt-BR" sz="1600" dirty="0">
                <a:hlinkClick r:id="rId4"/>
              </a:rPr>
              <a:t>https://www.gov.br/pt-br/servicos/cadastrar-se-como-guia-de-turismo</a:t>
            </a:r>
            <a:endParaRPr lang="pt-BR" sz="1600" dirty="0"/>
          </a:p>
        </p:txBody>
      </p:sp>
      <p:pic>
        <p:nvPicPr>
          <p:cNvPr id="1026" name="Picture 2">
            <a:extLst>
              <a:ext uri="{FF2B5EF4-FFF2-40B4-BE49-F238E27FC236}">
                <a16:creationId xmlns:a16="http://schemas.microsoft.com/office/drawing/2014/main" id="{29F17E16-49BF-5AD4-3148-A1CEE9848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496" y="3780854"/>
            <a:ext cx="5687845" cy="81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08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4.7. EXEMPLOS DE DOCUMENTOS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3" name="Espaço Reservado para Conteúdo 2">
            <a:extLst>
              <a:ext uri="{FF2B5EF4-FFF2-40B4-BE49-F238E27FC236}">
                <a16:creationId xmlns:a16="http://schemas.microsoft.com/office/drawing/2014/main" id="{CAB91257-F258-07FA-5E52-026CBEC1BC78}"/>
              </a:ext>
            </a:extLst>
          </p:cNvPr>
          <p:cNvSpPr txBox="1">
            <a:spLocks/>
          </p:cNvSpPr>
          <p:nvPr/>
        </p:nvSpPr>
        <p:spPr>
          <a:xfrm>
            <a:off x="437756" y="1767037"/>
            <a:ext cx="10974198" cy="497744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buFont typeface="Wingdings 2" panose="05020102010507070707" pitchFamily="18" charset="2"/>
              <a:buNone/>
            </a:pPr>
            <a:r>
              <a:rPr lang="pt-BR" sz="2200" b="1" dirty="0"/>
              <a:t>Para quais categorias da Portaria da Fundação Florestal o </a:t>
            </a:r>
            <a:r>
              <a:rPr lang="pt-BR" sz="2200" b="1" dirty="0" err="1"/>
              <a:t>Cadastur</a:t>
            </a:r>
            <a:r>
              <a:rPr lang="pt-BR" sz="2200" b="1" dirty="0"/>
              <a:t> é obrigatório?</a:t>
            </a:r>
          </a:p>
          <a:p>
            <a:pPr marL="0" indent="0">
              <a:lnSpc>
                <a:spcPct val="120000"/>
              </a:lnSpc>
              <a:buFont typeface="Wingdings 2" panose="05020102010507070707" pitchFamily="18" charset="2"/>
              <a:buNone/>
            </a:pPr>
            <a:endParaRPr lang="pt-BR" sz="2200" b="1"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a:p>
            <a:pPr marL="620713" indent="0">
              <a:lnSpc>
                <a:spcPct val="120000"/>
              </a:lnSpc>
              <a:buFont typeface="Wingdings 2" panose="05020102010507070707" pitchFamily="18" charset="2"/>
              <a:buNone/>
            </a:pPr>
            <a:endParaRPr lang="pt-BR" dirty="0"/>
          </a:p>
        </p:txBody>
      </p:sp>
      <p:graphicFrame>
        <p:nvGraphicFramePr>
          <p:cNvPr id="4" name="Tabela 5">
            <a:extLst>
              <a:ext uri="{FF2B5EF4-FFF2-40B4-BE49-F238E27FC236}">
                <a16:creationId xmlns:a16="http://schemas.microsoft.com/office/drawing/2014/main" id="{9352987E-0CFB-471F-E735-AD03C527A981}"/>
              </a:ext>
            </a:extLst>
          </p:cNvPr>
          <p:cNvGraphicFramePr>
            <a:graphicFrameLocks noGrp="1"/>
          </p:cNvGraphicFramePr>
          <p:nvPr>
            <p:extLst>
              <p:ext uri="{D42A27DB-BD31-4B8C-83A1-F6EECF244321}">
                <p14:modId xmlns:p14="http://schemas.microsoft.com/office/powerpoint/2010/main" val="3442820488"/>
              </p:ext>
            </p:extLst>
          </p:nvPr>
        </p:nvGraphicFramePr>
        <p:xfrm>
          <a:off x="511103" y="2450108"/>
          <a:ext cx="10918780" cy="4168868"/>
        </p:xfrm>
        <a:graphic>
          <a:graphicData uri="http://schemas.openxmlformats.org/drawingml/2006/table">
            <a:tbl>
              <a:tblPr firstRow="1" bandRow="1">
                <a:tableStyleId>{5C22544A-7EE6-4342-B048-85BDC9FD1C3A}</a:tableStyleId>
              </a:tblPr>
              <a:tblGrid>
                <a:gridCol w="5459390">
                  <a:extLst>
                    <a:ext uri="{9D8B030D-6E8A-4147-A177-3AD203B41FA5}">
                      <a16:colId xmlns:a16="http://schemas.microsoft.com/office/drawing/2014/main" val="3101532763"/>
                    </a:ext>
                  </a:extLst>
                </a:gridCol>
                <a:gridCol w="5459390">
                  <a:extLst>
                    <a:ext uri="{9D8B030D-6E8A-4147-A177-3AD203B41FA5}">
                      <a16:colId xmlns:a16="http://schemas.microsoft.com/office/drawing/2014/main" val="3481624869"/>
                    </a:ext>
                  </a:extLst>
                </a:gridCol>
              </a:tblGrid>
              <a:tr h="562157">
                <a:tc>
                  <a:txBody>
                    <a:bodyPr/>
                    <a:lstStyle/>
                    <a:p>
                      <a:r>
                        <a:rPr lang="pt-BR" sz="1800" dirty="0"/>
                        <a:t>Categoria (conforme Portaria Normativa FF/DE nº 372/2023)</a:t>
                      </a:r>
                    </a:p>
                  </a:txBody>
                  <a:tcPr anchor="ctr"/>
                </a:tc>
                <a:tc>
                  <a:txBody>
                    <a:bodyPr/>
                    <a:lstStyle/>
                    <a:p>
                      <a:r>
                        <a:rPr lang="pt-BR" sz="1800" dirty="0" err="1"/>
                        <a:t>Cadastur</a:t>
                      </a:r>
                      <a:r>
                        <a:rPr lang="pt-BR" sz="1800" dirty="0"/>
                        <a:t> (obrigatório ou facultativo)</a:t>
                      </a:r>
                    </a:p>
                  </a:txBody>
                  <a:tcPr anchor="ctr"/>
                </a:tc>
                <a:extLst>
                  <a:ext uri="{0D108BD9-81ED-4DB2-BD59-A6C34878D82A}">
                    <a16:rowId xmlns:a16="http://schemas.microsoft.com/office/drawing/2014/main" val="3409877969"/>
                  </a:ext>
                </a:extLst>
              </a:tr>
              <a:tr h="562157">
                <a:tc>
                  <a:txBody>
                    <a:bodyPr/>
                    <a:lstStyle/>
                    <a:p>
                      <a:r>
                        <a:rPr lang="pt-BR" sz="1800" dirty="0"/>
                        <a:t>Aulas/sessões de Atividades Esportivas e Bem-estar;</a:t>
                      </a:r>
                    </a:p>
                  </a:txBody>
                  <a:tcPr anchor="ctr"/>
                </a:tc>
                <a:tc>
                  <a:txBody>
                    <a:bodyPr/>
                    <a:lstStyle/>
                    <a:p>
                      <a:r>
                        <a:rPr lang="pt-BR" sz="1800" dirty="0"/>
                        <a:t>Facultativo.</a:t>
                      </a:r>
                    </a:p>
                  </a:txBody>
                  <a:tcPr anchor="ctr"/>
                </a:tc>
                <a:extLst>
                  <a:ext uri="{0D108BD9-81ED-4DB2-BD59-A6C34878D82A}">
                    <a16:rowId xmlns:a16="http://schemas.microsoft.com/office/drawing/2014/main" val="2681405238"/>
                  </a:ext>
                </a:extLst>
              </a:tr>
              <a:tr h="562157">
                <a:tc>
                  <a:txBody>
                    <a:bodyPr/>
                    <a:lstStyle/>
                    <a:p>
                      <a:r>
                        <a:rPr lang="pt-BR" sz="1800" dirty="0"/>
                        <a:t>Locação de Equipamentos para Fins Turísticos;</a:t>
                      </a:r>
                    </a:p>
                  </a:txBody>
                  <a:tcPr anchor="ctr"/>
                </a:tc>
                <a:tc>
                  <a:txBody>
                    <a:bodyPr/>
                    <a:lstStyle/>
                    <a:p>
                      <a:r>
                        <a:rPr lang="pt-BR" sz="1800" dirty="0"/>
                        <a:t>Obrigatório</a:t>
                      </a:r>
                    </a:p>
                  </a:txBody>
                  <a:tcPr anchor="ctr">
                    <a:solidFill>
                      <a:srgbClr val="FFFF37"/>
                    </a:solidFill>
                  </a:tcPr>
                </a:tc>
                <a:extLst>
                  <a:ext uri="{0D108BD9-81ED-4DB2-BD59-A6C34878D82A}">
                    <a16:rowId xmlns:a16="http://schemas.microsoft.com/office/drawing/2014/main" val="2094481719"/>
                  </a:ext>
                </a:extLst>
              </a:tr>
              <a:tr h="562157">
                <a:tc>
                  <a:txBody>
                    <a:bodyPr/>
                    <a:lstStyle/>
                    <a:p>
                      <a:r>
                        <a:rPr lang="pt-BR" sz="1800" dirty="0"/>
                        <a:t>Comercialização de Alimentos e Bebidas;</a:t>
                      </a:r>
                    </a:p>
                  </a:txBody>
                  <a:tcPr anchor="ctr"/>
                </a:tc>
                <a:tc>
                  <a:txBody>
                    <a:bodyPr/>
                    <a:lstStyle/>
                    <a:p>
                      <a:r>
                        <a:rPr lang="pt-BR" sz="1800" dirty="0"/>
                        <a:t>Facultativo.</a:t>
                      </a:r>
                    </a:p>
                  </a:txBody>
                  <a:tcPr anchor="ctr"/>
                </a:tc>
                <a:extLst>
                  <a:ext uri="{0D108BD9-81ED-4DB2-BD59-A6C34878D82A}">
                    <a16:rowId xmlns:a16="http://schemas.microsoft.com/office/drawing/2014/main" val="2373831805"/>
                  </a:ext>
                </a:extLst>
              </a:tr>
              <a:tr h="562157">
                <a:tc>
                  <a:txBody>
                    <a:bodyPr/>
                    <a:lstStyle/>
                    <a:p>
                      <a:r>
                        <a:rPr lang="pt-BR" sz="1800" dirty="0"/>
                        <a:t>Condução de Visitantes em Atividades de Turismo de Aventura;</a:t>
                      </a:r>
                    </a:p>
                  </a:txBody>
                  <a:tcPr anchor="ctr"/>
                </a:tc>
                <a:tc>
                  <a:txBody>
                    <a:bodyPr/>
                    <a:lstStyle/>
                    <a:p>
                      <a:r>
                        <a:rPr lang="pt-BR" sz="1800" dirty="0"/>
                        <a:t>Obrigatório.</a:t>
                      </a:r>
                    </a:p>
                  </a:txBody>
                  <a:tcPr anchor="ctr">
                    <a:solidFill>
                      <a:srgbClr val="FFFF37"/>
                    </a:solidFill>
                  </a:tcPr>
                </a:tc>
                <a:extLst>
                  <a:ext uri="{0D108BD9-81ED-4DB2-BD59-A6C34878D82A}">
                    <a16:rowId xmlns:a16="http://schemas.microsoft.com/office/drawing/2014/main" val="3783388343"/>
                  </a:ext>
                </a:extLst>
              </a:tr>
              <a:tr h="562157">
                <a:tc>
                  <a:txBody>
                    <a:bodyPr/>
                    <a:lstStyle/>
                    <a:p>
                      <a:r>
                        <a:rPr lang="pt-BR" sz="1800" dirty="0"/>
                        <a:t>Venda de </a:t>
                      </a:r>
                      <a:r>
                        <a:rPr lang="pt-BR" sz="1800" i="1" dirty="0"/>
                        <a:t>Souvenirs</a:t>
                      </a:r>
                      <a:r>
                        <a:rPr lang="pt-BR" sz="1800" dirty="0"/>
                        <a:t>, Artesanato e Produtos de Primeira Necessidade;</a:t>
                      </a:r>
                    </a:p>
                  </a:txBody>
                  <a:tcPr anchor="ctr"/>
                </a:tc>
                <a:tc>
                  <a:txBody>
                    <a:bodyPr/>
                    <a:lstStyle/>
                    <a:p>
                      <a:r>
                        <a:rPr lang="pt-BR" sz="1800" dirty="0"/>
                        <a:t>Facultativo.</a:t>
                      </a:r>
                    </a:p>
                  </a:txBody>
                  <a:tcPr anchor="ctr"/>
                </a:tc>
                <a:extLst>
                  <a:ext uri="{0D108BD9-81ED-4DB2-BD59-A6C34878D82A}">
                    <a16:rowId xmlns:a16="http://schemas.microsoft.com/office/drawing/2014/main" val="3249657131"/>
                  </a:ext>
                </a:extLst>
              </a:tr>
              <a:tr h="562157">
                <a:tc>
                  <a:txBody>
                    <a:bodyPr/>
                    <a:lstStyle/>
                    <a:p>
                      <a:r>
                        <a:rPr lang="pt-BR" sz="1800" dirty="0"/>
                        <a:t>Operação de Meios de Hospedagem.</a:t>
                      </a:r>
                    </a:p>
                  </a:txBody>
                  <a:tcPr anchor="ctr"/>
                </a:tc>
                <a:tc>
                  <a:txBody>
                    <a:bodyPr/>
                    <a:lstStyle/>
                    <a:p>
                      <a:r>
                        <a:rPr lang="pt-BR" sz="1800" dirty="0"/>
                        <a:t>Obrigatório.</a:t>
                      </a:r>
                    </a:p>
                  </a:txBody>
                  <a:tcPr anchor="ctr">
                    <a:solidFill>
                      <a:srgbClr val="FFFF37"/>
                    </a:solidFill>
                  </a:tcPr>
                </a:tc>
                <a:extLst>
                  <a:ext uri="{0D108BD9-81ED-4DB2-BD59-A6C34878D82A}">
                    <a16:rowId xmlns:a16="http://schemas.microsoft.com/office/drawing/2014/main" val="1687140559"/>
                  </a:ext>
                </a:extLst>
              </a:tr>
            </a:tbl>
          </a:graphicData>
        </a:graphic>
      </p:graphicFrame>
    </p:spTree>
    <p:extLst>
      <p:ext uri="{BB962C8B-B14F-4D97-AF65-F5344CB8AC3E}">
        <p14:creationId xmlns:p14="http://schemas.microsoft.com/office/powerpoint/2010/main" val="4269646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4.8.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4269413291"/>
              </p:ext>
            </p:extLst>
          </p:nvPr>
        </p:nvGraphicFramePr>
        <p:xfrm>
          <a:off x="473448" y="1685362"/>
          <a:ext cx="11029950" cy="492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200824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4.9.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278687156"/>
              </p:ext>
            </p:extLst>
          </p:nvPr>
        </p:nvGraphicFramePr>
        <p:xfrm>
          <a:off x="525773" y="1715956"/>
          <a:ext cx="11029616" cy="422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760932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4.10.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1286090403"/>
              </p:ext>
            </p:extLst>
          </p:nvPr>
        </p:nvGraphicFramePr>
        <p:xfrm>
          <a:off x="525439" y="1936375"/>
          <a:ext cx="11223738" cy="492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58362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4.11.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569117279"/>
              </p:ext>
            </p:extLst>
          </p:nvPr>
        </p:nvGraphicFramePr>
        <p:xfrm>
          <a:off x="525438" y="1721222"/>
          <a:ext cx="11085370" cy="492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11431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A6B95-B6B5-E3AE-F0C0-7B39D63855F2}"/>
              </a:ext>
            </a:extLst>
          </p:cNvPr>
          <p:cNvSpPr>
            <a:spLocks noGrp="1"/>
          </p:cNvSpPr>
          <p:nvPr>
            <p:ph type="title"/>
          </p:nvPr>
        </p:nvSpPr>
        <p:spPr/>
        <p:txBody>
          <a:bodyPr/>
          <a:lstStyle/>
          <a:p>
            <a:r>
              <a:rPr lang="pt-BR" dirty="0"/>
              <a:t>AUTORIZAÇÕES DE USO DE ÁREAS</a:t>
            </a:r>
          </a:p>
        </p:txBody>
      </p:sp>
      <p:sp>
        <p:nvSpPr>
          <p:cNvPr id="3" name="Espaço Reservado para Conteúdo 2">
            <a:extLst>
              <a:ext uri="{FF2B5EF4-FFF2-40B4-BE49-F238E27FC236}">
                <a16:creationId xmlns:a16="http://schemas.microsoft.com/office/drawing/2014/main" id="{175EB9DE-B596-883B-322C-DD35C578092E}"/>
              </a:ext>
            </a:extLst>
          </p:cNvPr>
          <p:cNvSpPr>
            <a:spLocks noGrp="1"/>
          </p:cNvSpPr>
          <p:nvPr>
            <p:ph idx="1"/>
          </p:nvPr>
        </p:nvSpPr>
        <p:spPr>
          <a:xfrm>
            <a:off x="430308" y="2384611"/>
            <a:ext cx="6108516" cy="3581764"/>
          </a:xfrm>
        </p:spPr>
        <p:txBody>
          <a:bodyPr/>
          <a:lstStyle/>
          <a:p>
            <a:r>
              <a:rPr lang="en-US" sz="2000" dirty="0"/>
              <a:t>O novo </a:t>
            </a:r>
            <a:r>
              <a:rPr lang="en-US" sz="2000" dirty="0" err="1"/>
              <a:t>regramento</a:t>
            </a:r>
            <a:r>
              <a:rPr lang="en-US" sz="2000" dirty="0"/>
              <a:t> da </a:t>
            </a:r>
            <a:r>
              <a:rPr lang="en-US" sz="2000" dirty="0" err="1"/>
              <a:t>Fundação</a:t>
            </a:r>
            <a:r>
              <a:rPr lang="en-US" sz="2000" dirty="0"/>
              <a:t> </a:t>
            </a:r>
            <a:r>
              <a:rPr lang="en-US" sz="2000" dirty="0" err="1"/>
              <a:t>Florestal</a:t>
            </a:r>
            <a:r>
              <a:rPr lang="en-US" sz="2000" dirty="0"/>
              <a:t> </a:t>
            </a:r>
            <a:r>
              <a:rPr lang="en-US" sz="2000" dirty="0" err="1"/>
              <a:t>trata</a:t>
            </a:r>
            <a:r>
              <a:rPr lang="en-US" sz="2000" dirty="0"/>
              <a:t> das </a:t>
            </a:r>
            <a:r>
              <a:rPr lang="en-US" sz="2000" b="1" dirty="0" err="1"/>
              <a:t>Autorizações</a:t>
            </a:r>
            <a:r>
              <a:rPr lang="en-US" sz="2000" b="1" dirty="0"/>
              <a:t> de </a:t>
            </a:r>
            <a:r>
              <a:rPr lang="en-US" sz="2000" b="1" dirty="0" err="1"/>
              <a:t>Uso</a:t>
            </a:r>
            <a:r>
              <a:rPr lang="en-US" sz="2000" dirty="0"/>
              <a:t>, que </a:t>
            </a:r>
            <a:r>
              <a:rPr lang="en-US" sz="2000" dirty="0" err="1"/>
              <a:t>são</a:t>
            </a:r>
            <a:r>
              <a:rPr lang="en-US" sz="2000" dirty="0"/>
              <a:t> </a:t>
            </a:r>
            <a:r>
              <a:rPr lang="en-US" sz="2000" dirty="0" err="1"/>
              <a:t>modalidades</a:t>
            </a:r>
            <a:r>
              <a:rPr lang="en-US" sz="2000" dirty="0"/>
              <a:t> de </a:t>
            </a:r>
            <a:r>
              <a:rPr lang="en-US" sz="2000" dirty="0" err="1"/>
              <a:t>parcerias</a:t>
            </a:r>
            <a:r>
              <a:rPr lang="en-US" sz="2000" dirty="0"/>
              <a:t> com </a:t>
            </a:r>
            <a:r>
              <a:rPr lang="en-US" sz="2000" dirty="0" err="1"/>
              <a:t>procedimentos</a:t>
            </a:r>
            <a:r>
              <a:rPr lang="en-US" sz="2000" dirty="0"/>
              <a:t> </a:t>
            </a:r>
            <a:r>
              <a:rPr lang="en-US" sz="2000" dirty="0" err="1"/>
              <a:t>simplificados</a:t>
            </a:r>
            <a:r>
              <a:rPr lang="en-US" sz="2000" dirty="0"/>
              <a:t> e </a:t>
            </a:r>
            <a:r>
              <a:rPr lang="en-US" sz="2000" dirty="0" err="1"/>
              <a:t>prazos</a:t>
            </a:r>
            <a:r>
              <a:rPr lang="en-US" sz="2000" dirty="0"/>
              <a:t> </a:t>
            </a:r>
            <a:r>
              <a:rPr lang="en-US" sz="2000" dirty="0" err="1"/>
              <a:t>mais</a:t>
            </a:r>
            <a:r>
              <a:rPr lang="en-US" sz="2000" dirty="0"/>
              <a:t> </a:t>
            </a:r>
            <a:r>
              <a:rPr lang="en-US" sz="2000" dirty="0" err="1"/>
              <a:t>curtos</a:t>
            </a:r>
            <a:r>
              <a:rPr lang="en-US" sz="2000" dirty="0"/>
              <a:t> (1 a 90 </a:t>
            </a:r>
            <a:r>
              <a:rPr lang="en-US" sz="2000" dirty="0" err="1"/>
              <a:t>dias</a:t>
            </a:r>
            <a:r>
              <a:rPr lang="en-US" sz="2000" dirty="0"/>
              <a:t> </a:t>
            </a:r>
            <a:r>
              <a:rPr lang="en-US" sz="2000" dirty="0" err="1"/>
              <a:t>consecutivos</a:t>
            </a:r>
            <a:r>
              <a:rPr lang="en-US" sz="2000" dirty="0"/>
              <a:t>);</a:t>
            </a:r>
          </a:p>
          <a:p>
            <a:pPr indent="-228600">
              <a:buFont typeface="Arial" panose="020B0604020202020204" pitchFamily="34" charset="0"/>
              <a:buChar char="•"/>
            </a:pPr>
            <a:endParaRPr lang="en-US" sz="2000" dirty="0"/>
          </a:p>
          <a:p>
            <a:r>
              <a:rPr lang="en-US" sz="2000" dirty="0" err="1"/>
              <a:t>Outras</a:t>
            </a:r>
            <a:r>
              <a:rPr lang="en-US" sz="2000" dirty="0"/>
              <a:t> </a:t>
            </a:r>
            <a:r>
              <a:rPr lang="en-US" sz="2000" dirty="0" err="1"/>
              <a:t>modalidades</a:t>
            </a:r>
            <a:r>
              <a:rPr lang="en-US" sz="2000" dirty="0"/>
              <a:t> de </a:t>
            </a:r>
            <a:r>
              <a:rPr lang="en-US" sz="2000" dirty="0" err="1"/>
              <a:t>parcerias</a:t>
            </a:r>
            <a:r>
              <a:rPr lang="en-US" sz="2000" dirty="0"/>
              <a:t>, </a:t>
            </a:r>
            <a:r>
              <a:rPr lang="en-US" sz="2000" dirty="0" err="1"/>
              <a:t>como</a:t>
            </a:r>
            <a:r>
              <a:rPr lang="en-US" sz="2000" dirty="0"/>
              <a:t> </a:t>
            </a:r>
            <a:r>
              <a:rPr lang="en-US" sz="2000" dirty="0" err="1"/>
              <a:t>Permissões</a:t>
            </a:r>
            <a:r>
              <a:rPr lang="en-US" sz="2000" dirty="0"/>
              <a:t> e </a:t>
            </a:r>
            <a:r>
              <a:rPr lang="en-US" sz="2000" dirty="0" err="1"/>
              <a:t>Concessões</a:t>
            </a:r>
            <a:r>
              <a:rPr lang="en-US" sz="2000" dirty="0"/>
              <a:t> de </a:t>
            </a:r>
            <a:r>
              <a:rPr lang="en-US" sz="2000" dirty="0" err="1"/>
              <a:t>Uso</a:t>
            </a:r>
            <a:r>
              <a:rPr lang="en-US" sz="2000" dirty="0"/>
              <a:t>, </a:t>
            </a:r>
            <a:r>
              <a:rPr lang="en-US" sz="2000" dirty="0" err="1"/>
              <a:t>não</a:t>
            </a:r>
            <a:r>
              <a:rPr lang="en-US" sz="2000" dirty="0"/>
              <a:t> </a:t>
            </a:r>
            <a:r>
              <a:rPr lang="en-US" sz="2000" dirty="0" err="1"/>
              <a:t>são</a:t>
            </a:r>
            <a:r>
              <a:rPr lang="en-US" sz="2000" dirty="0"/>
              <a:t> </a:t>
            </a:r>
            <a:r>
              <a:rPr lang="en-US" sz="2000" dirty="0" err="1"/>
              <a:t>objeto</a:t>
            </a:r>
            <a:r>
              <a:rPr lang="en-US" sz="2000" dirty="0"/>
              <a:t> da </a:t>
            </a:r>
            <a:r>
              <a:rPr lang="en-US" sz="2000" dirty="0" err="1"/>
              <a:t>Portaria</a:t>
            </a:r>
            <a:r>
              <a:rPr lang="en-US" sz="2000" dirty="0"/>
              <a:t> </a:t>
            </a:r>
            <a:r>
              <a:rPr lang="en-US" sz="2000" dirty="0" err="1"/>
              <a:t>Normativa</a:t>
            </a:r>
            <a:r>
              <a:rPr lang="en-US" sz="2000" dirty="0"/>
              <a:t> FF/DE nº 273/2023 </a:t>
            </a:r>
            <a:r>
              <a:rPr lang="en-US" sz="2000" dirty="0" err="1"/>
              <a:t>ou</a:t>
            </a:r>
            <a:r>
              <a:rPr lang="en-US" sz="2000" dirty="0"/>
              <a:t> </a:t>
            </a:r>
            <a:r>
              <a:rPr lang="en-US" sz="2000" dirty="0" err="1"/>
              <a:t>deste</a:t>
            </a:r>
            <a:r>
              <a:rPr lang="en-US" sz="2000" dirty="0"/>
              <a:t> manual.</a:t>
            </a:r>
          </a:p>
          <a:p>
            <a:endParaRPr lang="pt-BR" dirty="0"/>
          </a:p>
        </p:txBody>
      </p:sp>
      <p:pic>
        <p:nvPicPr>
          <p:cNvPr id="4" name="Imagem 3">
            <a:extLst>
              <a:ext uri="{FF2B5EF4-FFF2-40B4-BE49-F238E27FC236}">
                <a16:creationId xmlns:a16="http://schemas.microsoft.com/office/drawing/2014/main" id="{7C91A3C2-77DA-769B-96EF-B8ECABB37118}"/>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 name="Picture 4">
            <a:extLst>
              <a:ext uri="{FF2B5EF4-FFF2-40B4-BE49-F238E27FC236}">
                <a16:creationId xmlns:a16="http://schemas.microsoft.com/office/drawing/2014/main" id="{5F5F93AA-5456-DAA2-F0B9-D44BB032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21" y="2752751"/>
            <a:ext cx="2525886" cy="2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45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031E9-9A8E-34EF-B8B1-3A01308F3B4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09AE6EC-ED1F-CA08-2327-BF4B9CA2EB01}"/>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6A82EB70-603F-29E2-4689-61CDF57FBDB8}"/>
              </a:ext>
            </a:extLst>
          </p:cNvPr>
          <p:cNvPicPr>
            <a:picLocks noChangeAspect="1"/>
          </p:cNvPicPr>
          <p:nvPr/>
        </p:nvPicPr>
        <p:blipFill>
          <a:blip r:embed="rId3"/>
          <a:stretch>
            <a:fillRect/>
          </a:stretch>
        </p:blipFill>
        <p:spPr>
          <a:xfrm>
            <a:off x="0" y="272370"/>
            <a:ext cx="12192000" cy="6342434"/>
          </a:xfrm>
          <a:prstGeom prst="rect">
            <a:avLst/>
          </a:prstGeom>
        </p:spPr>
      </p:pic>
      <p:sp>
        <p:nvSpPr>
          <p:cNvPr id="4" name="CaixaDeTexto 3">
            <a:extLst>
              <a:ext uri="{FF2B5EF4-FFF2-40B4-BE49-F238E27FC236}">
                <a16:creationId xmlns:a16="http://schemas.microsoft.com/office/drawing/2014/main" id="{0D8AC6AB-5693-45EF-69AE-708D75B9019F}"/>
              </a:ext>
            </a:extLst>
          </p:cNvPr>
          <p:cNvSpPr txBox="1"/>
          <p:nvPr/>
        </p:nvSpPr>
        <p:spPr>
          <a:xfrm>
            <a:off x="3082126" y="6149586"/>
            <a:ext cx="9057929" cy="615553"/>
          </a:xfrm>
          <a:prstGeom prst="rect">
            <a:avLst/>
          </a:prstGeom>
          <a:noFill/>
        </p:spPr>
        <p:txBody>
          <a:bodyPr wrap="none" rtlCol="0">
            <a:spAutoFit/>
          </a:bodyPr>
          <a:lstStyle/>
          <a:p>
            <a:r>
              <a:rPr lang="pt-BR" sz="1700" dirty="0"/>
              <a:t>* Página inicial para acesso ao Curso de Boas Práticas de Manipulação em Serviços de Alimentação.</a:t>
            </a:r>
          </a:p>
          <a:p>
            <a:r>
              <a:rPr lang="pt-BR" sz="1700" dirty="0"/>
              <a:t>(http://www.escolavirtual.gov.br/curso/287)</a:t>
            </a:r>
          </a:p>
        </p:txBody>
      </p:sp>
    </p:spTree>
    <p:extLst>
      <p:ext uri="{BB962C8B-B14F-4D97-AF65-F5344CB8AC3E}">
        <p14:creationId xmlns:p14="http://schemas.microsoft.com/office/powerpoint/2010/main" val="4273465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4.12.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902338984"/>
              </p:ext>
            </p:extLst>
          </p:nvPr>
        </p:nvGraphicFramePr>
        <p:xfrm>
          <a:off x="525438" y="2043952"/>
          <a:ext cx="1108537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582487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4.13.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3930375255"/>
              </p:ext>
            </p:extLst>
          </p:nvPr>
        </p:nvGraphicFramePr>
        <p:xfrm>
          <a:off x="550818" y="2061881"/>
          <a:ext cx="1108537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696419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4.14.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3901198801"/>
              </p:ext>
            </p:extLst>
          </p:nvPr>
        </p:nvGraphicFramePr>
        <p:xfrm>
          <a:off x="453720" y="1900516"/>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103500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4.15.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2822665854"/>
              </p:ext>
            </p:extLst>
          </p:nvPr>
        </p:nvGraphicFramePr>
        <p:xfrm>
          <a:off x="453720" y="1900516"/>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862051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4.16. EXEMPLOS DE DOCUMENTOS</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2739448753"/>
              </p:ext>
            </p:extLst>
          </p:nvPr>
        </p:nvGraphicFramePr>
        <p:xfrm>
          <a:off x="453720" y="1954304"/>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80890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1B86E-5892-9BAE-8DA0-53E7669805BD}"/>
              </a:ext>
            </a:extLst>
          </p:cNvPr>
          <p:cNvSpPr>
            <a:spLocks noGrp="1"/>
          </p:cNvSpPr>
          <p:nvPr>
            <p:ph type="title"/>
          </p:nvPr>
        </p:nvSpPr>
        <p:spPr/>
        <p:txBody>
          <a:bodyPr/>
          <a:lstStyle/>
          <a:p>
            <a:r>
              <a:rPr lang="pt-BR" dirty="0"/>
              <a:t>4.17. EXEMPLOS DE DOCUMENTOS </a:t>
            </a:r>
            <a:br>
              <a:rPr lang="pt-BR" dirty="0"/>
            </a:br>
            <a:r>
              <a:rPr lang="pt-BR" dirty="0"/>
              <a:t>(TURISMO DE AVENTURA)</a:t>
            </a:r>
          </a:p>
        </p:txBody>
      </p:sp>
      <p:sp>
        <p:nvSpPr>
          <p:cNvPr id="3" name="Espaço Reservado para Conteúdo 2">
            <a:extLst>
              <a:ext uri="{FF2B5EF4-FFF2-40B4-BE49-F238E27FC236}">
                <a16:creationId xmlns:a16="http://schemas.microsoft.com/office/drawing/2014/main" id="{BC4A48A1-89CC-D93F-4BFB-3CE8C2860748}"/>
              </a:ext>
            </a:extLst>
          </p:cNvPr>
          <p:cNvSpPr>
            <a:spLocks noGrp="1"/>
          </p:cNvSpPr>
          <p:nvPr>
            <p:ph idx="1"/>
          </p:nvPr>
        </p:nvSpPr>
        <p:spPr>
          <a:xfrm>
            <a:off x="581192" y="2180496"/>
            <a:ext cx="6597822" cy="3678303"/>
          </a:xfrm>
        </p:spPr>
        <p:txBody>
          <a:bodyPr/>
          <a:lstStyle/>
          <a:p>
            <a:pPr marL="0" indent="0">
              <a:buNone/>
            </a:pPr>
            <a:r>
              <a:rPr lang="pt-BR" sz="2000" b="1" dirty="0"/>
              <a:t>ATENÇÃO</a:t>
            </a:r>
          </a:p>
          <a:p>
            <a:pPr marL="0" indent="0">
              <a:buNone/>
            </a:pPr>
            <a:endParaRPr lang="en-US" sz="2000" dirty="0"/>
          </a:p>
          <a:p>
            <a:r>
              <a:rPr lang="en-US" sz="2000" dirty="0"/>
              <a:t>Para </a:t>
            </a:r>
            <a:r>
              <a:rPr lang="en-US" sz="2000" dirty="0" err="1"/>
              <a:t>condução</a:t>
            </a:r>
            <a:r>
              <a:rPr lang="en-US" sz="2000" dirty="0"/>
              <a:t> de </a:t>
            </a:r>
            <a:r>
              <a:rPr lang="en-US" sz="2000" dirty="0" err="1"/>
              <a:t>visitantes</a:t>
            </a:r>
            <a:r>
              <a:rPr lang="en-US" sz="2000" dirty="0"/>
              <a:t> </a:t>
            </a:r>
            <a:r>
              <a:rPr lang="en-US" sz="2000" dirty="0" err="1"/>
              <a:t>em</a:t>
            </a:r>
            <a:r>
              <a:rPr lang="en-US" sz="2000" dirty="0"/>
              <a:t> </a:t>
            </a:r>
            <a:r>
              <a:rPr lang="en-US" sz="2000" dirty="0" err="1"/>
              <a:t>atividades</a:t>
            </a:r>
            <a:r>
              <a:rPr lang="en-US" sz="2000" dirty="0"/>
              <a:t> de turismo de Aventura, a </a:t>
            </a:r>
            <a:r>
              <a:rPr lang="en-US" sz="2000" dirty="0" err="1"/>
              <a:t>Fundação</a:t>
            </a:r>
            <a:r>
              <a:rPr lang="en-US" sz="2000" dirty="0"/>
              <a:t> </a:t>
            </a:r>
            <a:r>
              <a:rPr lang="en-US" sz="2000" dirty="0" err="1"/>
              <a:t>Florestal</a:t>
            </a:r>
            <a:r>
              <a:rPr lang="en-US" sz="2000" dirty="0"/>
              <a:t> </a:t>
            </a:r>
            <a:r>
              <a:rPr lang="en-US" sz="2000" dirty="0" err="1"/>
              <a:t>exigirá</a:t>
            </a:r>
            <a:r>
              <a:rPr lang="en-US" sz="2000" dirty="0"/>
              <a:t> o </a:t>
            </a:r>
            <a:r>
              <a:rPr lang="en-US" sz="2000" dirty="0" err="1"/>
              <a:t>atendimento</a:t>
            </a:r>
            <a:r>
              <a:rPr lang="en-US" sz="2000" dirty="0"/>
              <a:t> de </a:t>
            </a:r>
            <a:r>
              <a:rPr lang="en-US" sz="2000" dirty="0" err="1"/>
              <a:t>requisitos</a:t>
            </a:r>
            <a:r>
              <a:rPr lang="en-US" sz="2000" dirty="0"/>
              <a:t> </a:t>
            </a:r>
            <a:r>
              <a:rPr lang="en-US" sz="2000" dirty="0" err="1"/>
              <a:t>técnicos</a:t>
            </a:r>
            <a:r>
              <a:rPr lang="en-US" sz="2000" dirty="0"/>
              <a:t> e de </a:t>
            </a:r>
            <a:r>
              <a:rPr lang="en-US" sz="2000" dirty="0" err="1"/>
              <a:t>segurança</a:t>
            </a:r>
            <a:r>
              <a:rPr lang="en-US" sz="2000" dirty="0"/>
              <a:t> </a:t>
            </a:r>
            <a:r>
              <a:rPr lang="en-US" sz="2000" b="1" dirty="0" err="1"/>
              <a:t>específicos</a:t>
            </a:r>
            <a:r>
              <a:rPr lang="en-US" sz="2000" dirty="0"/>
              <a:t>.</a:t>
            </a:r>
          </a:p>
          <a:p>
            <a:pPr marL="0" indent="0">
              <a:buNone/>
            </a:pPr>
            <a:endParaRPr lang="en-US" sz="2000" dirty="0"/>
          </a:p>
          <a:p>
            <a:r>
              <a:rPr lang="en-US" sz="2000" dirty="0"/>
              <a:t>O </a:t>
            </a:r>
            <a:r>
              <a:rPr lang="en-US" sz="2000" b="1" dirty="0"/>
              <a:t>ANEXO II </a:t>
            </a:r>
            <a:r>
              <a:rPr lang="en-US" sz="2000" dirty="0"/>
              <a:t>da </a:t>
            </a:r>
            <a:r>
              <a:rPr lang="en-US" sz="2000" dirty="0" err="1"/>
              <a:t>Portaria</a:t>
            </a:r>
            <a:r>
              <a:rPr lang="en-US" sz="2000" dirty="0"/>
              <a:t> </a:t>
            </a:r>
            <a:r>
              <a:rPr lang="en-US" sz="2000" dirty="0" err="1"/>
              <a:t>Normativa</a:t>
            </a:r>
            <a:r>
              <a:rPr lang="en-US" sz="2000" dirty="0"/>
              <a:t> FF/DE nº 372/2023 </a:t>
            </a:r>
            <a:r>
              <a:rPr lang="en-US" sz="2000" dirty="0" err="1"/>
              <a:t>traz</a:t>
            </a:r>
            <a:r>
              <a:rPr lang="en-US" sz="2000" dirty="0"/>
              <a:t> </a:t>
            </a:r>
            <a:r>
              <a:rPr lang="en-US" sz="2000" dirty="0" err="1"/>
              <a:t>exemplos</a:t>
            </a:r>
            <a:r>
              <a:rPr lang="en-US" sz="2000" dirty="0"/>
              <a:t> de </a:t>
            </a:r>
            <a:r>
              <a:rPr lang="en-US" sz="2000" dirty="0" err="1"/>
              <a:t>atividades</a:t>
            </a:r>
            <a:r>
              <a:rPr lang="en-US" sz="2000" dirty="0"/>
              <a:t> de turismo de </a:t>
            </a:r>
            <a:r>
              <a:rPr lang="en-US" sz="2000" dirty="0" err="1"/>
              <a:t>aventura</a:t>
            </a:r>
            <a:r>
              <a:rPr lang="en-US" sz="2000" dirty="0"/>
              <a:t> que </a:t>
            </a:r>
            <a:r>
              <a:rPr lang="en-US" sz="2000" dirty="0" err="1"/>
              <a:t>podem</a:t>
            </a:r>
            <a:r>
              <a:rPr lang="en-US" sz="2000" dirty="0"/>
              <a:t> ser </a:t>
            </a:r>
            <a:r>
              <a:rPr lang="en-US" sz="2000" dirty="0" err="1"/>
              <a:t>realizadas</a:t>
            </a:r>
            <a:r>
              <a:rPr lang="en-US" sz="2000" dirty="0"/>
              <a:t> </a:t>
            </a:r>
            <a:r>
              <a:rPr lang="en-US" sz="2000" dirty="0" err="1"/>
              <a:t>nas</a:t>
            </a:r>
            <a:r>
              <a:rPr lang="en-US" sz="2000" dirty="0"/>
              <a:t> </a:t>
            </a:r>
            <a:r>
              <a:rPr lang="en-US" sz="2000" dirty="0" err="1"/>
              <a:t>Unidades</a:t>
            </a:r>
            <a:r>
              <a:rPr lang="en-US" sz="2000" dirty="0"/>
              <a:t> de </a:t>
            </a:r>
            <a:r>
              <a:rPr lang="en-US" sz="2000" dirty="0" err="1"/>
              <a:t>Conservação</a:t>
            </a:r>
            <a:r>
              <a:rPr lang="en-US" sz="2000" dirty="0"/>
              <a:t>.</a:t>
            </a:r>
          </a:p>
          <a:p>
            <a:endParaRPr lang="pt-BR" dirty="0"/>
          </a:p>
        </p:txBody>
      </p:sp>
      <p:pic>
        <p:nvPicPr>
          <p:cNvPr id="4" name="Imagem 3">
            <a:extLst>
              <a:ext uri="{FF2B5EF4-FFF2-40B4-BE49-F238E27FC236}">
                <a16:creationId xmlns:a16="http://schemas.microsoft.com/office/drawing/2014/main" id="{25071310-5A06-03AD-38BC-3024A4B9E3C1}"/>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 name="Gráfico 4" descr="Aviso estrutura de tópicos">
            <a:extLst>
              <a:ext uri="{FF2B5EF4-FFF2-40B4-BE49-F238E27FC236}">
                <a16:creationId xmlns:a16="http://schemas.microsoft.com/office/drawing/2014/main" id="{C9DD3AF9-5FFB-4D73-77D9-73287D1F5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7266" y="2180496"/>
            <a:ext cx="1964704" cy="1964704"/>
          </a:xfrm>
          <a:prstGeom prst="rect">
            <a:avLst/>
          </a:prstGeom>
        </p:spPr>
      </p:pic>
      <p:pic>
        <p:nvPicPr>
          <p:cNvPr id="6" name="Picture 12">
            <a:extLst>
              <a:ext uri="{FF2B5EF4-FFF2-40B4-BE49-F238E27FC236}">
                <a16:creationId xmlns:a16="http://schemas.microsoft.com/office/drawing/2014/main" id="{4717532F-7894-04F5-9102-CECDF919C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84" y="4381500"/>
            <a:ext cx="1806838" cy="171649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ACB8D451-7CEF-AB30-BA06-6605F1DA2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4249" y="435625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88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4.18. EXEMPLOS DE DOCUMENTOS </a:t>
            </a:r>
            <a:br>
              <a:rPr lang="pt-BR" dirty="0"/>
            </a:br>
            <a:r>
              <a:rPr lang="pt-BR" dirty="0"/>
              <a:t>(TURISMO DE AVENTURA)</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3681694061"/>
              </p:ext>
            </p:extLst>
          </p:nvPr>
        </p:nvGraphicFramePr>
        <p:xfrm>
          <a:off x="473448" y="1757080"/>
          <a:ext cx="11137360" cy="5065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7827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4.19. EXEMPLOS DE DOCUMENTOS </a:t>
            </a:r>
            <a:br>
              <a:rPr lang="pt-BR" dirty="0"/>
            </a:br>
            <a:r>
              <a:rPr lang="pt-BR" dirty="0"/>
              <a:t>(TURISMO DE AVENTURA)</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2870667040"/>
              </p:ext>
            </p:extLst>
          </p:nvPr>
        </p:nvGraphicFramePr>
        <p:xfrm>
          <a:off x="470019" y="2043952"/>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353834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4.20. DOCUMENTOS (TURISMO DE AVENTURA)</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4106796067"/>
              </p:ext>
            </p:extLst>
          </p:nvPr>
        </p:nvGraphicFramePr>
        <p:xfrm>
          <a:off x="453720" y="1954304"/>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56394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6326-956B-D946-1F48-8CCAF33C322C}"/>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55D32519-11B0-6797-0251-46CEB98F89E0}"/>
              </a:ext>
            </a:extLst>
          </p:cNvPr>
          <p:cNvSpPr>
            <a:spLocks noGrp="1"/>
          </p:cNvSpPr>
          <p:nvPr>
            <p:ph idx="1"/>
          </p:nvPr>
        </p:nvSpPr>
        <p:spPr>
          <a:xfrm>
            <a:off x="581192" y="1844700"/>
            <a:ext cx="11029615" cy="4977442"/>
          </a:xfrm>
        </p:spPr>
        <p:txBody>
          <a:bodyPr>
            <a:normAutofit/>
          </a:bodyPr>
          <a:lstStyle/>
          <a:p>
            <a:pPr marL="342900" indent="-342900">
              <a:buFont typeface="+mj-lt"/>
              <a:buAutoNum type="arabicPeriod"/>
            </a:pPr>
            <a:r>
              <a:rPr lang="pt-BR" dirty="0"/>
              <a:t>SERVIÇOS QUE PODEM SER PRESTADOS VIA AUTORIZAÇÃO DE USO</a:t>
            </a:r>
          </a:p>
          <a:p>
            <a:pPr marL="666900" lvl="1" indent="-342900">
              <a:buFont typeface="+mj-lt"/>
              <a:buAutoNum type="arabicPeriod"/>
            </a:pPr>
            <a:r>
              <a:rPr lang="pt-BR" dirty="0"/>
              <a:t>LISTA COMPLETA DE SERVIÇOS DE APOIO AO USO PÚBLICO</a:t>
            </a:r>
          </a:p>
          <a:p>
            <a:pPr marL="666900" lvl="1" indent="-342900">
              <a:buFont typeface="+mj-lt"/>
              <a:buAutoNum type="arabicPeriod"/>
            </a:pPr>
            <a:r>
              <a:rPr lang="pt-BR" dirty="0"/>
              <a:t>O SERVIÇO QUE VOCÊ PRESTA NÃO ESTÁ NESSA LISTA?</a:t>
            </a:r>
          </a:p>
          <a:p>
            <a:pPr marL="666900" lvl="1" indent="-342900">
              <a:buFont typeface="+mj-lt"/>
              <a:buAutoNum type="arabicPeriod"/>
            </a:pPr>
            <a:endParaRPr lang="pt-BR" dirty="0"/>
          </a:p>
          <a:p>
            <a:pPr marL="342900" indent="-342900">
              <a:buFont typeface="+mj-lt"/>
              <a:buAutoNum type="arabicPeriod"/>
            </a:pPr>
            <a:r>
              <a:rPr lang="pt-BR" dirty="0"/>
              <a:t>COMO CONHECER OS EDITAIS DE CHAMAMENTO PÚBLICO PARA CADASTRO</a:t>
            </a:r>
          </a:p>
          <a:p>
            <a:pPr marL="666900" lvl="1" indent="-342900">
              <a:buFont typeface="+mj-lt"/>
              <a:buAutoNum type="arabicPeriod"/>
            </a:pPr>
            <a:r>
              <a:rPr lang="pt-BR" dirty="0"/>
              <a:t>CONSULTA PELO SITE DA FUNDAÇÃO FLORESTAL</a:t>
            </a:r>
          </a:p>
          <a:p>
            <a:pPr marL="666900" lvl="1" indent="-342900">
              <a:buFont typeface="+mj-lt"/>
              <a:buAutoNum type="arabicPeriod"/>
            </a:pPr>
            <a:r>
              <a:rPr lang="pt-BR" dirty="0"/>
              <a:t>CONSULTA JUNTO À GESTÃO DA UNIDADE DE CONSERVAÇÃO</a:t>
            </a:r>
          </a:p>
          <a:p>
            <a:pPr marL="666900" lvl="1" indent="-342900">
              <a:buFont typeface="+mj-lt"/>
              <a:buAutoNum type="arabicPeriod"/>
            </a:pPr>
            <a:r>
              <a:rPr lang="pt-BR" dirty="0"/>
              <a:t>CONSULTA PELO DIÁRIO OFICIAL DO ESTADO</a:t>
            </a:r>
          </a:p>
          <a:p>
            <a:pPr marL="666900" lvl="1" indent="-342900">
              <a:buFont typeface="+mj-lt"/>
              <a:buAutoNum type="arabicPeriod"/>
            </a:pPr>
            <a:r>
              <a:rPr lang="pt-BR" dirty="0"/>
              <a:t>CAMINHO A SEGUIR APÓS CONSULTAS</a:t>
            </a:r>
          </a:p>
          <a:p>
            <a:pPr marL="666900" lvl="1" indent="-342900">
              <a:buFont typeface="+mj-lt"/>
              <a:buAutoNum type="arabicPeriod"/>
            </a:pPr>
            <a:endParaRPr lang="pt-BR" dirty="0"/>
          </a:p>
          <a:p>
            <a:pPr marL="342900" indent="-342900">
              <a:buFont typeface="+mj-lt"/>
              <a:buAutoNum type="arabicPeriod"/>
            </a:pPr>
            <a:r>
              <a:rPr lang="pt-BR" dirty="0"/>
              <a:t>MANIFESTAÇÃO DE INTERESSE PRIVADO (MIP)</a:t>
            </a:r>
          </a:p>
          <a:p>
            <a:pPr marL="666900" lvl="1" indent="-342900">
              <a:buFont typeface="+mj-lt"/>
              <a:buAutoNum type="arabicPeriod"/>
            </a:pPr>
            <a:r>
              <a:rPr lang="pt-BR" dirty="0"/>
              <a:t>COMO APRESENTAR UMA MANIFESTAÇÃO DE INTERESSE PRIVADO (MIP)?</a:t>
            </a:r>
          </a:p>
          <a:p>
            <a:pPr marL="666900" lvl="1" indent="-342900">
              <a:buFont typeface="+mj-lt"/>
              <a:buAutoNum type="arabicPeriod"/>
            </a:pPr>
            <a:r>
              <a:rPr lang="pt-BR" dirty="0"/>
              <a:t>ANÁLISE DA MANIFESTAÇÃO DE INTERESSE PRIVADO (MIP) PELA FUNDAÇÃO FLORESTAL</a:t>
            </a:r>
          </a:p>
        </p:txBody>
      </p:sp>
      <p:pic>
        <p:nvPicPr>
          <p:cNvPr id="4" name="Imagem 3">
            <a:extLst>
              <a:ext uri="{FF2B5EF4-FFF2-40B4-BE49-F238E27FC236}">
                <a16:creationId xmlns:a16="http://schemas.microsoft.com/office/drawing/2014/main" id="{0AC3D81B-E0C5-9D7F-6E2D-D5D913F1AA40}"/>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287439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4.21. EXEMPLOS DE DOCUMENTOS </a:t>
            </a:r>
            <a:br>
              <a:rPr lang="pt-BR" dirty="0"/>
            </a:br>
            <a:r>
              <a:rPr lang="pt-BR" dirty="0"/>
              <a:t>(TURISMO DE AVENTURA)</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extLst>
              <p:ext uri="{D42A27DB-BD31-4B8C-83A1-F6EECF244321}">
                <p14:modId xmlns:p14="http://schemas.microsoft.com/office/powerpoint/2010/main" val="333388746"/>
              </p:ext>
            </p:extLst>
          </p:nvPr>
        </p:nvGraphicFramePr>
        <p:xfrm>
          <a:off x="453720" y="1918445"/>
          <a:ext cx="11085370" cy="481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699731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1B86E-5892-9BAE-8DA0-53E7669805BD}"/>
              </a:ext>
            </a:extLst>
          </p:cNvPr>
          <p:cNvSpPr>
            <a:spLocks noGrp="1"/>
          </p:cNvSpPr>
          <p:nvPr>
            <p:ph type="title"/>
          </p:nvPr>
        </p:nvSpPr>
        <p:spPr/>
        <p:txBody>
          <a:bodyPr>
            <a:normAutofit/>
          </a:bodyPr>
          <a:lstStyle/>
          <a:p>
            <a:r>
              <a:rPr lang="pt-BR" dirty="0"/>
              <a:t>5. ACOMPANHAMENTO DA SOLICITAÇÃO DE </a:t>
            </a:r>
            <a:br>
              <a:rPr lang="pt-BR" dirty="0"/>
            </a:br>
            <a:r>
              <a:rPr lang="pt-BR" dirty="0"/>
              <a:t>CADASTRO PELO SISTEMA E-AMBIENTE</a:t>
            </a:r>
          </a:p>
        </p:txBody>
      </p:sp>
      <p:sp>
        <p:nvSpPr>
          <p:cNvPr id="3" name="Espaço Reservado para Conteúdo 2">
            <a:extLst>
              <a:ext uri="{FF2B5EF4-FFF2-40B4-BE49-F238E27FC236}">
                <a16:creationId xmlns:a16="http://schemas.microsoft.com/office/drawing/2014/main" id="{BC4A48A1-89CC-D93F-4BFB-3CE8C2860748}"/>
              </a:ext>
            </a:extLst>
          </p:cNvPr>
          <p:cNvSpPr>
            <a:spLocks noGrp="1"/>
          </p:cNvSpPr>
          <p:nvPr>
            <p:ph idx="1"/>
          </p:nvPr>
        </p:nvSpPr>
        <p:spPr>
          <a:xfrm>
            <a:off x="581192" y="2180496"/>
            <a:ext cx="4690055" cy="4292022"/>
          </a:xfrm>
        </p:spPr>
        <p:txBody>
          <a:bodyPr>
            <a:normAutofit/>
          </a:bodyPr>
          <a:lstStyle/>
          <a:p>
            <a:pPr marL="0" indent="0">
              <a:buNone/>
            </a:pPr>
            <a:endParaRPr lang="en-US" sz="2000" dirty="0"/>
          </a:p>
          <a:p>
            <a:pPr>
              <a:lnSpc>
                <a:spcPct val="110000"/>
              </a:lnSpc>
            </a:pPr>
            <a:r>
              <a:rPr lang="en-US" sz="2000" dirty="0"/>
              <a:t>Se o </a:t>
            </a:r>
            <a:r>
              <a:rPr lang="en-US" sz="2000" dirty="0" err="1"/>
              <a:t>envio</a:t>
            </a:r>
            <a:r>
              <a:rPr lang="en-US" sz="2000" dirty="0"/>
              <a:t> de </a:t>
            </a:r>
            <a:r>
              <a:rPr lang="en-US" sz="2000" dirty="0" err="1"/>
              <a:t>documentos</a:t>
            </a:r>
            <a:r>
              <a:rPr lang="en-US" sz="2000" dirty="0"/>
              <a:t> for </a:t>
            </a:r>
            <a:r>
              <a:rPr lang="en-US" sz="2000" dirty="0" err="1"/>
              <a:t>pelo</a:t>
            </a:r>
            <a:r>
              <a:rPr lang="en-US" sz="2000" dirty="0"/>
              <a:t> Sistema E-</a:t>
            </a:r>
            <a:r>
              <a:rPr lang="en-US" sz="2000" dirty="0" err="1"/>
              <a:t>Ambiente</a:t>
            </a:r>
            <a:r>
              <a:rPr lang="en-US" sz="2000" dirty="0"/>
              <a:t>, </a:t>
            </a:r>
            <a:r>
              <a:rPr lang="en-US" sz="2000" dirty="0" err="1"/>
              <a:t>após</a:t>
            </a:r>
            <a:r>
              <a:rPr lang="en-US" sz="2000" dirty="0"/>
              <a:t> o </a:t>
            </a:r>
            <a:r>
              <a:rPr lang="en-US" sz="2000" dirty="0" err="1"/>
              <a:t>envio</a:t>
            </a:r>
            <a:r>
              <a:rPr lang="en-US" sz="2000" dirty="0"/>
              <a:t> </a:t>
            </a:r>
            <a:r>
              <a:rPr lang="en-US" sz="2000" dirty="0" err="1"/>
              <a:t>será</a:t>
            </a:r>
            <a:r>
              <a:rPr lang="en-US" sz="2000" dirty="0"/>
              <a:t> </a:t>
            </a:r>
            <a:r>
              <a:rPr lang="en-US" sz="2000" dirty="0" err="1"/>
              <a:t>gerado</a:t>
            </a:r>
            <a:r>
              <a:rPr lang="en-US" sz="2000" dirty="0"/>
              <a:t> um </a:t>
            </a:r>
            <a:r>
              <a:rPr lang="en-US" sz="2000" b="1" dirty="0"/>
              <a:t>NÚMERO DE PROCESSO</a:t>
            </a:r>
            <a:r>
              <a:rPr lang="en-US" sz="2000" dirty="0"/>
              <a:t>;</a:t>
            </a:r>
          </a:p>
          <a:p>
            <a:pPr marL="0" indent="0">
              <a:lnSpc>
                <a:spcPct val="110000"/>
              </a:lnSpc>
              <a:buNone/>
            </a:pPr>
            <a:endParaRPr lang="en-US" sz="2000" dirty="0"/>
          </a:p>
          <a:p>
            <a:pPr>
              <a:lnSpc>
                <a:spcPct val="110000"/>
              </a:lnSpc>
            </a:pPr>
            <a:r>
              <a:rPr lang="en-US" sz="2000" dirty="0"/>
              <a:t>Por </a:t>
            </a:r>
            <a:r>
              <a:rPr lang="en-US" sz="2000" dirty="0" err="1"/>
              <a:t>meio</a:t>
            </a:r>
            <a:r>
              <a:rPr lang="en-US" sz="2000" dirty="0"/>
              <a:t> </a:t>
            </a:r>
            <a:r>
              <a:rPr lang="en-US" sz="2000" dirty="0" err="1"/>
              <a:t>deste</a:t>
            </a:r>
            <a:r>
              <a:rPr lang="en-US" sz="2000" dirty="0"/>
              <a:t> </a:t>
            </a:r>
            <a:r>
              <a:rPr lang="en-US" sz="2000" dirty="0" err="1"/>
              <a:t>número</a:t>
            </a:r>
            <a:r>
              <a:rPr lang="en-US" sz="2000" dirty="0"/>
              <a:t>, </a:t>
            </a:r>
            <a:r>
              <a:rPr lang="en-US" sz="2000" dirty="0" err="1"/>
              <a:t>você</a:t>
            </a:r>
            <a:r>
              <a:rPr lang="en-US" sz="2000" dirty="0"/>
              <a:t> </a:t>
            </a:r>
            <a:r>
              <a:rPr lang="en-US" sz="2000" dirty="0" err="1"/>
              <a:t>poderá</a:t>
            </a:r>
            <a:r>
              <a:rPr lang="en-US" sz="2000" dirty="0"/>
              <a:t> </a:t>
            </a:r>
            <a:r>
              <a:rPr lang="en-US" sz="2000" dirty="0" err="1"/>
              <a:t>acompanhar</a:t>
            </a:r>
            <a:r>
              <a:rPr lang="en-US" sz="2000" dirty="0"/>
              <a:t> o </a:t>
            </a:r>
            <a:r>
              <a:rPr lang="en-US" sz="2000" dirty="0" err="1"/>
              <a:t>andamento</a:t>
            </a:r>
            <a:r>
              <a:rPr lang="en-US" sz="2000" dirty="0"/>
              <a:t> de </a:t>
            </a:r>
            <a:r>
              <a:rPr lang="en-US" sz="2000" dirty="0" err="1"/>
              <a:t>sua</a:t>
            </a:r>
            <a:r>
              <a:rPr lang="en-US" sz="2000" dirty="0"/>
              <a:t> </a:t>
            </a:r>
            <a:r>
              <a:rPr lang="en-US" sz="2000" dirty="0" err="1"/>
              <a:t>solicitação</a:t>
            </a:r>
            <a:r>
              <a:rPr lang="en-US" sz="2000" dirty="0"/>
              <a:t> de </a:t>
            </a:r>
            <a:r>
              <a:rPr lang="en-US" sz="2000" dirty="0" err="1"/>
              <a:t>cadastro</a:t>
            </a:r>
            <a:r>
              <a:rPr lang="en-US" sz="2000" dirty="0"/>
              <a:t> junto </a:t>
            </a:r>
            <a:r>
              <a:rPr lang="en-US" sz="2000" dirty="0" err="1"/>
              <a:t>ao</a:t>
            </a:r>
            <a:r>
              <a:rPr lang="en-US" sz="2000" dirty="0"/>
              <a:t> </a:t>
            </a:r>
            <a:r>
              <a:rPr lang="en-US" sz="2000" dirty="0" err="1"/>
              <a:t>próprio</a:t>
            </a:r>
            <a:r>
              <a:rPr lang="en-US" sz="2000" dirty="0"/>
              <a:t> Sistema E-</a:t>
            </a:r>
            <a:r>
              <a:rPr lang="en-US" sz="2000" dirty="0" err="1"/>
              <a:t>Ambiente</a:t>
            </a:r>
            <a:r>
              <a:rPr lang="en-US" sz="2000" dirty="0"/>
              <a:t>.</a:t>
            </a:r>
          </a:p>
          <a:p>
            <a:pPr marL="0" indent="0">
              <a:lnSpc>
                <a:spcPct val="110000"/>
              </a:lnSpc>
              <a:buNone/>
            </a:pPr>
            <a:endParaRPr lang="en-US" sz="2200" dirty="0"/>
          </a:p>
          <a:p>
            <a:endParaRPr lang="pt-BR" dirty="0"/>
          </a:p>
        </p:txBody>
      </p:sp>
      <p:pic>
        <p:nvPicPr>
          <p:cNvPr id="4" name="Imagem 3">
            <a:extLst>
              <a:ext uri="{FF2B5EF4-FFF2-40B4-BE49-F238E27FC236}">
                <a16:creationId xmlns:a16="http://schemas.microsoft.com/office/drawing/2014/main" id="{25071310-5A06-03AD-38BC-3024A4B9E3C1}"/>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6" name="Imagem 5">
            <a:extLst>
              <a:ext uri="{FF2B5EF4-FFF2-40B4-BE49-F238E27FC236}">
                <a16:creationId xmlns:a16="http://schemas.microsoft.com/office/drawing/2014/main" id="{50601E1B-5998-D171-75AE-88496581DCA6}"/>
              </a:ext>
            </a:extLst>
          </p:cNvPr>
          <p:cNvPicPr>
            <a:picLocks noChangeAspect="1"/>
          </p:cNvPicPr>
          <p:nvPr/>
        </p:nvPicPr>
        <p:blipFill>
          <a:blip r:embed="rId3"/>
          <a:stretch>
            <a:fillRect/>
          </a:stretch>
        </p:blipFill>
        <p:spPr>
          <a:xfrm>
            <a:off x="5441456" y="2564692"/>
            <a:ext cx="6257365" cy="2924224"/>
          </a:xfrm>
          <a:prstGeom prst="rect">
            <a:avLst/>
          </a:prstGeom>
        </p:spPr>
      </p:pic>
    </p:spTree>
    <p:extLst>
      <p:ext uri="{BB962C8B-B14F-4D97-AF65-F5344CB8AC3E}">
        <p14:creationId xmlns:p14="http://schemas.microsoft.com/office/powerpoint/2010/main" val="280325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Acesso</a:t>
            </a:r>
          </a:p>
        </p:txBody>
      </p:sp>
      <p:sp>
        <p:nvSpPr>
          <p:cNvPr id="13" name="Seta: para a Direita 12">
            <a:extLst>
              <a:ext uri="{FF2B5EF4-FFF2-40B4-BE49-F238E27FC236}">
                <a16:creationId xmlns:a16="http://schemas.microsoft.com/office/drawing/2014/main" id="{C4FB8480-537F-43D9-9074-11E2DD1767F0}"/>
              </a:ext>
            </a:extLst>
          </p:cNvPr>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Confirmação Conta</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Formulário</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Formulário</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07139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Acesse o Sistema E-Ambiente:</a:t>
            </a:r>
          </a:p>
          <a:p>
            <a:pPr lvl="0" rtl="0"/>
            <a:r>
              <a:rPr lang="pt-BR" sz="1600" dirty="0">
                <a:solidFill>
                  <a:schemeClr val="bg2">
                    <a:lumMod val="25000"/>
                  </a:schemeClr>
                </a:solidFill>
                <a:latin typeface="Gill Sans MT" panose="020B0502020104020203"/>
              </a:rPr>
              <a:t>e.ambiente.sp.gov.br</a:t>
            </a: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Entrar</a:t>
            </a: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Criar conta;</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182103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Selecione Pessoa Física ou Jurídica</a:t>
            </a:r>
          </a:p>
          <a:p>
            <a:pPr lvl="0" rtl="0"/>
            <a:endParaRPr lang="pt-BR" sz="1600" dirty="0">
              <a:solidFill>
                <a:schemeClr val="bg2">
                  <a:lumMod val="25000"/>
                </a:schemeClr>
              </a:solidFill>
              <a:latin typeface="Gill Sans MT" panose="020B0502020104020203"/>
            </a:endParaRP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Preencha o formulário;</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182103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Leia os Termos de uso e Política de privacidade e clique no </a:t>
            </a:r>
            <a:r>
              <a:rPr lang="pt-BR" sz="1600" i="1" dirty="0" err="1">
                <a:solidFill>
                  <a:schemeClr val="bg2">
                    <a:lumMod val="25000"/>
                  </a:schemeClr>
                </a:solidFill>
                <a:latin typeface="Gill Sans MT" panose="020B0502020104020203"/>
              </a:rPr>
              <a:t>checkbox</a:t>
            </a:r>
            <a:r>
              <a:rPr lang="pt-BR" sz="1600" dirty="0">
                <a:solidFill>
                  <a:schemeClr val="bg2">
                    <a:lumMod val="25000"/>
                  </a:schemeClr>
                </a:solidFill>
                <a:latin typeface="Gill Sans MT" panose="020B0502020104020203"/>
              </a:rPr>
              <a:t>;</a:t>
            </a:r>
          </a:p>
          <a:p>
            <a:pPr lvl="0" rtl="0"/>
            <a:endParaRPr lang="pt-BR" sz="1600" dirty="0">
              <a:solidFill>
                <a:schemeClr val="bg2">
                  <a:lumMod val="25000"/>
                </a:schemeClr>
              </a:solidFill>
              <a:latin typeface="Gill Sans MT" panose="020B0502020104020203"/>
            </a:endParaRP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Salvar e continuar;</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lstStyle/>
          <a:p>
            <a:r>
              <a:rPr lang="pt-BR" dirty="0"/>
              <a:t>5.1. CRIAÇÃO DE CONTA no sistema e-ambiente</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E-mail Automático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82103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Você receberá um e-mail automático para finalizar a criação da sua conta.</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9"/>
            <a:ext cx="2044019" cy="182103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pt-BR" sz="1600" dirty="0">
                <a:solidFill>
                  <a:schemeClr val="bg2">
                    <a:lumMod val="25000"/>
                  </a:schemeClr>
                </a:solidFill>
              </a:rPr>
              <a:t>Acesse seu e-mail;</a:t>
            </a:r>
          </a:p>
          <a:p>
            <a:pPr marL="285750" lvl="0" indent="-285750">
              <a:buFont typeface="Wingdings" panose="05000000000000000000" pitchFamily="2" charset="2"/>
              <a:buChar char="Ø"/>
            </a:pPr>
            <a:r>
              <a:rPr lang="pt-BR" sz="1600" dirty="0">
                <a:solidFill>
                  <a:schemeClr val="bg2">
                    <a:lumMod val="25000"/>
                  </a:schemeClr>
                </a:solidFill>
              </a:rPr>
              <a:t>Abra o e-mail do E-Ambiente;</a:t>
            </a:r>
          </a:p>
          <a:p>
            <a:pPr marL="285750" lvl="0" indent="-285750">
              <a:buFont typeface="Wingdings" panose="05000000000000000000" pitchFamily="2" charset="2"/>
              <a:buChar char="Ø"/>
            </a:pPr>
            <a:r>
              <a:rPr lang="pt-BR" sz="1600" dirty="0">
                <a:solidFill>
                  <a:schemeClr val="bg2">
                    <a:lumMod val="25000"/>
                  </a:schemeClr>
                </a:solidFill>
              </a:rPr>
              <a:t>Clique no link “Confirmar e acessar Portal”;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961867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Consulta</a:t>
            </a:r>
          </a:p>
        </p:txBody>
      </p:sp>
      <p:sp>
        <p:nvSpPr>
          <p:cNvPr id="13" name="Seta: para a Direita 12">
            <a:extLst>
              <a:ext uri="{FF2B5EF4-FFF2-40B4-BE49-F238E27FC236}">
                <a16:creationId xmlns:a16="http://schemas.microsoft.com/office/drawing/2014/main" id="{C4FB8480-537F-43D9-9074-11E2DD1767F0}"/>
              </a:ext>
            </a:extLst>
          </p:cNvPr>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Análise</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Número do Processo</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Consulta</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175434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Consulta de Processos;</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169798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Digite o NÚMERO DE PROCESSO que foi gerado após o envio dos documentos;</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1518185"/>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Consulte o andamento do processo a qualquer tempo;</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lstStyle/>
          <a:p>
            <a:r>
              <a:rPr lang="pt-BR" dirty="0"/>
              <a:t>5.2. consulta de processo no sistema e-ambiente</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Notificação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51818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De qualquer forma, a cada atualização no processo você será notificado por e-mail;</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51818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Aguarde a análise dos documentos pela equipe da Fundação Florestal.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4102879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Análise</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Publicação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Doc. irregular</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Doc. regular</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48425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Análise da documentação pela equipe da Fundação Florestal.</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277081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Documentação irregular:</a:t>
            </a: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Você será notificado por e-mail para sanar as irregularidades;</a:t>
            </a:r>
          </a:p>
          <a:p>
            <a:pPr marL="285750" lvl="0" indent="-285750" rtl="0">
              <a:buFont typeface="Wingdings" panose="05000000000000000000" pitchFamily="2" charset="2"/>
              <a:buChar char="Ø"/>
            </a:pPr>
            <a:r>
              <a:rPr lang="pt-BR" sz="1600" dirty="0">
                <a:solidFill>
                  <a:schemeClr val="bg2">
                    <a:lumMod val="25000"/>
                  </a:schemeClr>
                </a:solidFill>
                <a:latin typeface="Gill Sans MT" panose="020B0502020104020203"/>
              </a:rPr>
              <a:t>Nova análise e devolutiva da equipe da Fundação Florestal.</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2557927"/>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Documentação regular:</a:t>
            </a:r>
          </a:p>
          <a:p>
            <a:pPr marL="285750" lvl="0" indent="-285750">
              <a:buFont typeface="Wingdings" panose="05000000000000000000" pitchFamily="2" charset="2"/>
              <a:buChar char="Ø"/>
            </a:pPr>
            <a:r>
              <a:rPr lang="pt-BR" sz="1600" dirty="0">
                <a:solidFill>
                  <a:schemeClr val="bg2">
                    <a:lumMod val="25000"/>
                  </a:schemeClr>
                </a:solidFill>
              </a:rPr>
              <a:t>A equipe da Fundação Florestal irá elaborar minuta de Termo de Autorização de Uso (TAU).</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5.3. análise de documentos e celebração</a:t>
            </a:r>
            <a:br>
              <a:rPr lang="pt-BR" dirty="0"/>
            </a:br>
            <a:r>
              <a:rPr lang="pt-BR" dirty="0"/>
              <a:t>de termo de autorização de uso (tau)</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2" y="3594889"/>
            <a:ext cx="2389740"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Assinatura</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234306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pt-BR" sz="1600" dirty="0">
                <a:solidFill>
                  <a:schemeClr val="bg2">
                    <a:lumMod val="25000"/>
                  </a:schemeClr>
                </a:solidFill>
              </a:rPr>
              <a:t>Você receberá o TAU para análise e assinatura;</a:t>
            </a:r>
          </a:p>
          <a:p>
            <a:pPr marL="285750" lvl="0" indent="-285750">
              <a:buFont typeface="Wingdings" panose="05000000000000000000" pitchFamily="2" charset="2"/>
              <a:buChar char="Ø"/>
            </a:pPr>
            <a:r>
              <a:rPr lang="pt-BR" sz="1600" dirty="0">
                <a:solidFill>
                  <a:schemeClr val="bg2">
                    <a:lumMod val="25000"/>
                  </a:schemeClr>
                </a:solidFill>
              </a:rPr>
              <a:t>O TAU será assinado pelo Diretor Executivo da Fundação Florestal.</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942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O TAU será publicado no Diário Oficial do Estado.</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511684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1B86E-5892-9BAE-8DA0-53E7669805BD}"/>
              </a:ext>
            </a:extLst>
          </p:cNvPr>
          <p:cNvSpPr>
            <a:spLocks noGrp="1"/>
          </p:cNvSpPr>
          <p:nvPr>
            <p:ph type="title"/>
          </p:nvPr>
        </p:nvSpPr>
        <p:spPr/>
        <p:txBody>
          <a:bodyPr/>
          <a:lstStyle/>
          <a:p>
            <a:r>
              <a:rPr lang="pt-BR" dirty="0"/>
              <a:t>6. TERMO DE AUTORIZAÇÃO DE USO (TAU)</a:t>
            </a:r>
          </a:p>
        </p:txBody>
      </p:sp>
      <p:sp>
        <p:nvSpPr>
          <p:cNvPr id="3" name="Espaço Reservado para Conteúdo 2">
            <a:extLst>
              <a:ext uri="{FF2B5EF4-FFF2-40B4-BE49-F238E27FC236}">
                <a16:creationId xmlns:a16="http://schemas.microsoft.com/office/drawing/2014/main" id="{BC4A48A1-89CC-D93F-4BFB-3CE8C2860748}"/>
              </a:ext>
            </a:extLst>
          </p:cNvPr>
          <p:cNvSpPr>
            <a:spLocks noGrp="1"/>
          </p:cNvSpPr>
          <p:nvPr>
            <p:ph idx="1"/>
          </p:nvPr>
        </p:nvSpPr>
        <p:spPr>
          <a:xfrm>
            <a:off x="581192" y="2180496"/>
            <a:ext cx="11153608" cy="4292022"/>
          </a:xfrm>
        </p:spPr>
        <p:txBody>
          <a:bodyPr>
            <a:normAutofit lnSpcReduction="10000"/>
          </a:bodyPr>
          <a:lstStyle/>
          <a:p>
            <a:pPr marL="0" indent="0">
              <a:buNone/>
            </a:pPr>
            <a:r>
              <a:rPr lang="pt-BR" sz="2200" b="1" dirty="0"/>
              <a:t>O que é o Termo de Autorização de Uso (TAU)?</a:t>
            </a:r>
          </a:p>
          <a:p>
            <a:pPr marL="0" indent="0">
              <a:buNone/>
            </a:pPr>
            <a:endParaRPr lang="en-US" sz="2000" dirty="0"/>
          </a:p>
          <a:p>
            <a:pPr>
              <a:lnSpc>
                <a:spcPct val="110000"/>
              </a:lnSpc>
            </a:pPr>
            <a:r>
              <a:rPr lang="en-US" sz="2200" dirty="0"/>
              <a:t>É um </a:t>
            </a:r>
            <a:r>
              <a:rPr lang="en-US" sz="2200" dirty="0" err="1"/>
              <a:t>documento</a:t>
            </a:r>
            <a:r>
              <a:rPr lang="en-US" sz="2200" dirty="0"/>
              <a:t> que </a:t>
            </a:r>
            <a:r>
              <a:rPr lang="en-US" sz="2200" dirty="0" err="1"/>
              <a:t>formaliza</a:t>
            </a:r>
            <a:r>
              <a:rPr lang="en-US" sz="2200" dirty="0"/>
              <a:t> a </a:t>
            </a:r>
            <a:r>
              <a:rPr lang="en-US" sz="2200" dirty="0" err="1"/>
              <a:t>autorização</a:t>
            </a:r>
            <a:r>
              <a:rPr lang="en-US" sz="2200" dirty="0"/>
              <a:t> para </a:t>
            </a:r>
            <a:r>
              <a:rPr lang="en-US" sz="2200" dirty="0" err="1"/>
              <a:t>prestar</a:t>
            </a:r>
            <a:r>
              <a:rPr lang="en-US" sz="2200" dirty="0"/>
              <a:t> o </a:t>
            </a:r>
            <a:r>
              <a:rPr lang="en-US" sz="2200" dirty="0" err="1"/>
              <a:t>serviço</a:t>
            </a:r>
            <a:r>
              <a:rPr lang="en-US" sz="2200" dirty="0"/>
              <a:t> de </a:t>
            </a:r>
            <a:r>
              <a:rPr lang="en-US" sz="2200" dirty="0" err="1"/>
              <a:t>apoio</a:t>
            </a:r>
            <a:r>
              <a:rPr lang="en-US" sz="2200" dirty="0"/>
              <a:t> </a:t>
            </a:r>
            <a:r>
              <a:rPr lang="en-US" sz="2200" dirty="0" err="1"/>
              <a:t>ao</a:t>
            </a:r>
            <a:r>
              <a:rPr lang="en-US" sz="2200" dirty="0"/>
              <a:t> </a:t>
            </a:r>
            <a:r>
              <a:rPr lang="en-US" sz="2200" dirty="0" err="1"/>
              <a:t>uso</a:t>
            </a:r>
            <a:r>
              <a:rPr lang="en-US" sz="2200" dirty="0"/>
              <a:t> </a:t>
            </a:r>
            <a:r>
              <a:rPr lang="en-US" sz="2200" dirty="0" err="1"/>
              <a:t>público</a:t>
            </a:r>
            <a:r>
              <a:rPr lang="en-US" sz="2200" dirty="0"/>
              <a:t> </a:t>
            </a:r>
            <a:r>
              <a:rPr lang="en-US" sz="2200" dirty="0" err="1"/>
              <a:t>na</a:t>
            </a:r>
            <a:r>
              <a:rPr lang="en-US" sz="2200" dirty="0"/>
              <a:t> </a:t>
            </a:r>
            <a:r>
              <a:rPr lang="en-US" sz="2200" dirty="0" err="1"/>
              <a:t>Unidade</a:t>
            </a:r>
            <a:r>
              <a:rPr lang="en-US" sz="2200" dirty="0"/>
              <a:t> de </a:t>
            </a:r>
            <a:r>
              <a:rPr lang="en-US" sz="2200" dirty="0" err="1"/>
              <a:t>Conservação</a:t>
            </a:r>
            <a:r>
              <a:rPr lang="en-US" sz="2200" dirty="0"/>
              <a:t>;</a:t>
            </a:r>
          </a:p>
          <a:p>
            <a:pPr marL="0" indent="0">
              <a:lnSpc>
                <a:spcPct val="110000"/>
              </a:lnSpc>
              <a:buNone/>
            </a:pPr>
            <a:endParaRPr lang="en-US" sz="2200" dirty="0"/>
          </a:p>
          <a:p>
            <a:pPr>
              <a:lnSpc>
                <a:spcPct val="110000"/>
              </a:lnSpc>
            </a:pPr>
            <a:r>
              <a:rPr lang="en-US" sz="2200" dirty="0"/>
              <a:t>O </a:t>
            </a:r>
            <a:r>
              <a:rPr lang="en-US" sz="2200" dirty="0" err="1"/>
              <a:t>Termo</a:t>
            </a:r>
            <a:r>
              <a:rPr lang="en-US" sz="2200" dirty="0"/>
              <a:t> de </a:t>
            </a:r>
            <a:r>
              <a:rPr lang="en-US" sz="2200" dirty="0" err="1"/>
              <a:t>Autorização</a:t>
            </a:r>
            <a:r>
              <a:rPr lang="en-US" sz="2200" dirty="0"/>
              <a:t> de </a:t>
            </a:r>
            <a:r>
              <a:rPr lang="en-US" sz="2200" dirty="0" err="1"/>
              <a:t>Uso</a:t>
            </a:r>
            <a:r>
              <a:rPr lang="en-US" sz="2200" dirty="0"/>
              <a:t> (TAU) é </a:t>
            </a:r>
            <a:r>
              <a:rPr lang="en-US" sz="2200" dirty="0" err="1"/>
              <a:t>intransferível</a:t>
            </a:r>
            <a:r>
              <a:rPr lang="en-US" sz="2200" dirty="0"/>
              <a:t> e </a:t>
            </a:r>
            <a:r>
              <a:rPr lang="en-US" sz="2200" dirty="0" err="1"/>
              <a:t>somente</a:t>
            </a:r>
            <a:r>
              <a:rPr lang="en-US" sz="2200" dirty="0"/>
              <a:t> </a:t>
            </a:r>
            <a:r>
              <a:rPr lang="en-US" sz="2200" dirty="0" err="1"/>
              <a:t>poderá</a:t>
            </a:r>
            <a:r>
              <a:rPr lang="en-US" sz="2200" dirty="0"/>
              <a:t> ser </a:t>
            </a:r>
            <a:r>
              <a:rPr lang="en-US" sz="2200" dirty="0" err="1"/>
              <a:t>utilizado</a:t>
            </a:r>
            <a:r>
              <a:rPr lang="en-US" sz="2200" dirty="0"/>
              <a:t> </a:t>
            </a:r>
            <a:r>
              <a:rPr lang="en-US" sz="2200" dirty="0" err="1"/>
              <a:t>pelos</a:t>
            </a:r>
            <a:r>
              <a:rPr lang="en-US" sz="2200" dirty="0"/>
              <a:t> </a:t>
            </a:r>
            <a:r>
              <a:rPr lang="en-US" sz="2200" dirty="0" err="1"/>
              <a:t>parceiros</a:t>
            </a:r>
            <a:r>
              <a:rPr lang="en-US" sz="2200" dirty="0"/>
              <a:t> </a:t>
            </a:r>
            <a:r>
              <a:rPr lang="en-US" sz="2200" dirty="0" err="1"/>
              <a:t>autorizados</a:t>
            </a:r>
            <a:r>
              <a:rPr lang="en-US" sz="2200" dirty="0"/>
              <a:t> (</a:t>
            </a:r>
            <a:r>
              <a:rPr lang="en-US" sz="2200" dirty="0" err="1"/>
              <a:t>Autorizatários</a:t>
            </a:r>
            <a:r>
              <a:rPr lang="en-US" sz="2200" dirty="0"/>
              <a:t>);</a:t>
            </a:r>
          </a:p>
          <a:p>
            <a:pPr marL="0" indent="0">
              <a:lnSpc>
                <a:spcPct val="110000"/>
              </a:lnSpc>
              <a:buNone/>
            </a:pPr>
            <a:endParaRPr lang="en-US" sz="2200" dirty="0"/>
          </a:p>
          <a:p>
            <a:pPr>
              <a:lnSpc>
                <a:spcPct val="110000"/>
              </a:lnSpc>
            </a:pPr>
            <a:r>
              <a:rPr lang="en-US" sz="2200" dirty="0"/>
              <a:t>O </a:t>
            </a:r>
            <a:r>
              <a:rPr lang="en-US" sz="2200" dirty="0" err="1"/>
              <a:t>Termo</a:t>
            </a:r>
            <a:r>
              <a:rPr lang="en-US" sz="2200" dirty="0"/>
              <a:t> de </a:t>
            </a:r>
            <a:r>
              <a:rPr lang="en-US" sz="2200" dirty="0" err="1"/>
              <a:t>Autorização</a:t>
            </a:r>
            <a:r>
              <a:rPr lang="en-US" sz="2200" dirty="0"/>
              <a:t> de </a:t>
            </a:r>
            <a:r>
              <a:rPr lang="en-US" sz="2200" dirty="0" err="1"/>
              <a:t>Uso</a:t>
            </a:r>
            <a:r>
              <a:rPr lang="en-US" sz="2200" dirty="0"/>
              <a:t> (TAU) </a:t>
            </a:r>
            <a:r>
              <a:rPr lang="en-US" sz="2200" dirty="0" err="1"/>
              <a:t>só</a:t>
            </a:r>
            <a:r>
              <a:rPr lang="en-US" sz="2200" dirty="0"/>
              <a:t> </a:t>
            </a:r>
            <a:r>
              <a:rPr lang="en-US" sz="2200" dirty="0" err="1"/>
              <a:t>terá</a:t>
            </a:r>
            <a:r>
              <a:rPr lang="en-US" sz="2200" dirty="0"/>
              <a:t> </a:t>
            </a:r>
            <a:r>
              <a:rPr lang="en-US" sz="2200" dirty="0" err="1"/>
              <a:t>validade</a:t>
            </a:r>
            <a:r>
              <a:rPr lang="en-US" sz="2200" dirty="0"/>
              <a:t> </a:t>
            </a:r>
            <a:r>
              <a:rPr lang="en-US" sz="2200" dirty="0" err="1"/>
              <a:t>após</a:t>
            </a:r>
            <a:r>
              <a:rPr lang="en-US" sz="2200" dirty="0"/>
              <a:t> a </a:t>
            </a:r>
            <a:r>
              <a:rPr lang="en-US" sz="2200" dirty="0" err="1"/>
              <a:t>sua</a:t>
            </a:r>
            <a:r>
              <a:rPr lang="en-US" sz="2200" dirty="0"/>
              <a:t> </a:t>
            </a:r>
            <a:r>
              <a:rPr lang="en-US" sz="2200" dirty="0" err="1"/>
              <a:t>assinatura</a:t>
            </a:r>
            <a:r>
              <a:rPr lang="en-US" sz="2200" dirty="0"/>
              <a:t> e </a:t>
            </a:r>
            <a:r>
              <a:rPr lang="en-US" sz="2200" dirty="0" err="1"/>
              <a:t>publicação</a:t>
            </a:r>
            <a:r>
              <a:rPr lang="en-US" sz="2200" dirty="0"/>
              <a:t> no </a:t>
            </a:r>
            <a:r>
              <a:rPr lang="en-US" sz="2200" dirty="0" err="1"/>
              <a:t>Diário</a:t>
            </a:r>
            <a:r>
              <a:rPr lang="en-US" sz="2200" dirty="0"/>
              <a:t> </a:t>
            </a:r>
            <a:r>
              <a:rPr lang="en-US" sz="2200" dirty="0" err="1"/>
              <a:t>Oficial</a:t>
            </a:r>
            <a:r>
              <a:rPr lang="en-US" sz="2200" dirty="0"/>
              <a:t> do Estado (DOE).</a:t>
            </a:r>
          </a:p>
          <a:p>
            <a:endParaRPr lang="pt-BR" dirty="0"/>
          </a:p>
        </p:txBody>
      </p:sp>
      <p:pic>
        <p:nvPicPr>
          <p:cNvPr id="4" name="Imagem 3">
            <a:extLst>
              <a:ext uri="{FF2B5EF4-FFF2-40B4-BE49-F238E27FC236}">
                <a16:creationId xmlns:a16="http://schemas.microsoft.com/office/drawing/2014/main" id="{25071310-5A06-03AD-38BC-3024A4B9E3C1}"/>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454743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Publicação</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Aquisição de Vagas</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Efetivação Cadastro</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Código de Cadastro</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175434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Termo de Autorização de Uso (TAU) publicado no Diário Oficial do Estado (DOE);</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2"/>
            <a:ext cx="2044019" cy="169798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Parabéns!</a:t>
            </a:r>
          </a:p>
          <a:p>
            <a:pPr lvl="0" rtl="0"/>
            <a:r>
              <a:rPr lang="pt-BR" sz="1600" dirty="0">
                <a:solidFill>
                  <a:schemeClr val="bg2">
                    <a:lumMod val="25000"/>
                  </a:schemeClr>
                </a:solidFill>
                <a:latin typeface="Gill Sans MT" panose="020B0502020104020203"/>
              </a:rPr>
              <a:t>Seu cadastro será efetivado e você será parceiro da Fundação Florestal;</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5"/>
            <a:ext cx="2044019" cy="169798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Você receberá um CÓDIGO DE CADASTRO por e-mail;</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6.1. Publicação do termo de autorização </a:t>
            </a:r>
            <a:br>
              <a:rPr lang="pt-BR" dirty="0"/>
            </a:br>
            <a:r>
              <a:rPr lang="pt-BR" dirty="0"/>
              <a:t>de uso (tau) e efetivação do cadastro</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50" dirty="0"/>
              <a:t>Acesso Site Venda Online</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595415"/>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Acesse o site da Fundação Florestal e faça o login utilizando seu CÓDIGO DE CADASTRO;</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772073"/>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Você poderá adquirir suas vagas pelo site de venda online da Fundação Florestal.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pic>
        <p:nvPicPr>
          <p:cNvPr id="2" name="Gráfico 1" descr="Marca de seleção com preenchimento sólido">
            <a:extLst>
              <a:ext uri="{FF2B5EF4-FFF2-40B4-BE49-F238E27FC236}">
                <a16:creationId xmlns:a16="http://schemas.microsoft.com/office/drawing/2014/main" id="{33AF33EB-E661-038E-3A51-0E0000C30F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6511" y="4396122"/>
            <a:ext cx="658770" cy="658770"/>
          </a:xfrm>
          <a:prstGeom prst="rect">
            <a:avLst/>
          </a:prstGeom>
        </p:spPr>
      </p:pic>
      <p:pic>
        <p:nvPicPr>
          <p:cNvPr id="3074" name="Picture 2">
            <a:extLst>
              <a:ext uri="{FF2B5EF4-FFF2-40B4-BE49-F238E27FC236}">
                <a16:creationId xmlns:a16="http://schemas.microsoft.com/office/drawing/2014/main" id="{6B8BEF63-AE3E-0775-F7D1-218523FA3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550" y="5054891"/>
            <a:ext cx="1058737" cy="6587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EE36DD-D265-B246-5B5C-E55A1D896E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5638533"/>
            <a:ext cx="678502" cy="6785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B2E7AA-B3D5-71D2-37B4-F46BB7E1BA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0950" y="5933439"/>
            <a:ext cx="880729" cy="880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1C68CFD-C338-9B57-AD41-FEF04E30E7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9911" y="5399188"/>
            <a:ext cx="897138" cy="89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7. AQUISIÇÃO DE VAGAS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447841" y="1474442"/>
            <a:ext cx="8644401" cy="5021248"/>
          </a:xfrm>
        </p:spPr>
        <p:txBody>
          <a:bodyPr>
            <a:normAutofit/>
          </a:bodyPr>
          <a:lstStyle/>
          <a:p>
            <a:pPr lvl="0"/>
            <a:r>
              <a:rPr lang="pt-BR" sz="2000" dirty="0"/>
              <a:t>Com o seu CÓDIGO DE CADASTRO em mãos, você poderá adquirir as vagas para prestar o seu serviço nas Unidades de Conservação, através do site:</a:t>
            </a:r>
          </a:p>
          <a:p>
            <a:pPr marL="0" lvl="0" indent="0">
              <a:buNone/>
            </a:pPr>
            <a:endParaRPr lang="pt-BR" sz="2000" dirty="0"/>
          </a:p>
          <a:p>
            <a:pPr marL="0" indent="0" algn="ctr">
              <a:buNone/>
            </a:pPr>
            <a:r>
              <a:rPr lang="pt-BR" sz="2600" b="1" dirty="0">
                <a:hlinkClick r:id="rId4"/>
              </a:rPr>
              <a:t>www.ingressosonline.fflorestal.sp.gov.br</a:t>
            </a:r>
            <a:endParaRPr lang="pt-BR" sz="2600" b="1" dirty="0"/>
          </a:p>
          <a:p>
            <a:pPr marL="0" indent="0" algn="ctr">
              <a:buNone/>
            </a:pPr>
            <a:endParaRPr lang="pt-BR" sz="2000" dirty="0"/>
          </a:p>
          <a:p>
            <a:pPr lvl="0"/>
            <a:r>
              <a:rPr lang="pt-BR" sz="2000" dirty="0"/>
              <a:t>As vagas somente poderão ser adquiridas durante a vigência do prazo do seu Termo de Autorização de Uso (TAU) firmado com a Fundação Florestal.</a:t>
            </a:r>
          </a:p>
          <a:p>
            <a:pPr lvl="0">
              <a:lnSpc>
                <a:spcPct val="100000"/>
              </a:lnSpc>
            </a:pPr>
            <a:endParaRPr lang="pt-BR" sz="2000" dirty="0"/>
          </a:p>
        </p:txBody>
      </p:sp>
      <p:pic>
        <p:nvPicPr>
          <p:cNvPr id="5122" name="Picture 2">
            <a:extLst>
              <a:ext uri="{FF2B5EF4-FFF2-40B4-BE49-F238E27FC236}">
                <a16:creationId xmlns:a16="http://schemas.microsoft.com/office/drawing/2014/main" id="{9A115BF7-E80D-6FF6-C9D1-D242D3245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828" y="2962836"/>
            <a:ext cx="1713182" cy="204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11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Acesso</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Comprovante</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Seleção Unidade</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Seleção Vaga e Data</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1877401"/>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Acesse o site de venda online de ingressos da Fundação Florestal:</a:t>
            </a:r>
          </a:p>
          <a:p>
            <a:pPr lvl="0" rtl="0"/>
            <a:r>
              <a:rPr lang="pt-BR" sz="1600" dirty="0">
                <a:solidFill>
                  <a:schemeClr val="bg2">
                    <a:lumMod val="25000"/>
                  </a:schemeClr>
                </a:solidFill>
                <a:latin typeface="Gill Sans MT" panose="020B0502020104020203"/>
              </a:rPr>
              <a:t>www.ingressosonline.fflorestal.sp.gov.br;</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1"/>
            <a:ext cx="2044019" cy="182103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Selecione a Unidade de Conservação de interesse;</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186848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pt-BR" sz="1600" dirty="0">
                <a:solidFill>
                  <a:schemeClr val="bg2">
                    <a:lumMod val="25000"/>
                  </a:schemeClr>
                </a:solidFill>
              </a:rPr>
              <a:t>Selecione a vaga (local específico dentro da Unidade);</a:t>
            </a:r>
          </a:p>
          <a:p>
            <a:pPr marL="285750" lvl="0" indent="-285750">
              <a:buFont typeface="Wingdings" panose="05000000000000000000" pitchFamily="2" charset="2"/>
              <a:buChar char="Ø"/>
            </a:pPr>
            <a:r>
              <a:rPr lang="pt-BR" sz="1600" dirty="0">
                <a:solidFill>
                  <a:schemeClr val="bg2">
                    <a:lumMod val="25000"/>
                  </a:schemeClr>
                </a:solidFill>
              </a:rPr>
              <a:t>Selecione a data, conforme disponibilidade;</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7.1. COMO ADQUIRIR VAGAS PELO SITE DA </a:t>
            </a:r>
            <a:br>
              <a:rPr lang="pt-BR" dirty="0"/>
            </a:br>
            <a:r>
              <a:rPr lang="pt-BR" dirty="0"/>
              <a:t>FUNDAÇÃO FLORESTAL?</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186848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Faça o pagamento da outorga pelo site;</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942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Você receberá um comprovante de reserva da vaga, que deverá ser apresentado à equipe de gestão da Unidade no dia agendado.</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605581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7.2. REGRAS DE DISPONIBILIZAÇÃO DE VAGAS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63123"/>
            <a:ext cx="7423171" cy="5021248"/>
          </a:xfrm>
        </p:spPr>
        <p:txBody>
          <a:bodyPr>
            <a:normAutofit/>
          </a:bodyPr>
          <a:lstStyle/>
          <a:p>
            <a:pPr marL="0" lvl="0" indent="0">
              <a:buNone/>
            </a:pPr>
            <a:r>
              <a:rPr lang="pt-BR" sz="2000" b="1" dirty="0"/>
              <a:t>PERÍODOS:</a:t>
            </a:r>
          </a:p>
          <a:p>
            <a:pPr lvl="0"/>
            <a:r>
              <a:rPr lang="pt-BR" sz="2000" dirty="0"/>
              <a:t>Mínimo: 1 dia;</a:t>
            </a:r>
          </a:p>
          <a:p>
            <a:pPr lvl="0"/>
            <a:r>
              <a:rPr lang="pt-BR" sz="2000" dirty="0"/>
              <a:t>Máximo: 90 dias consecutivos.</a:t>
            </a:r>
          </a:p>
          <a:p>
            <a:pPr marL="0" lvl="0" indent="0">
              <a:buNone/>
            </a:pPr>
            <a:endParaRPr lang="pt-BR" sz="2000" dirty="0"/>
          </a:p>
          <a:p>
            <a:pPr marL="0" lvl="0" indent="0">
              <a:buNone/>
            </a:pPr>
            <a:r>
              <a:rPr lang="pt-BR" sz="2000" b="1" dirty="0"/>
              <a:t>ANTECEDÊNCIA PARA AQUISIÇÃO:</a:t>
            </a:r>
          </a:p>
          <a:p>
            <a:pPr lvl="0"/>
            <a:r>
              <a:rPr lang="pt-BR" sz="2000" dirty="0"/>
              <a:t>As vagas poderão ser adquiridas a partir do 1º dia de cada mês, com antecedência máxima de 90 dias.</a:t>
            </a:r>
          </a:p>
          <a:p>
            <a:pPr lvl="0">
              <a:lnSpc>
                <a:spcPct val="100000"/>
              </a:lnSpc>
            </a:pPr>
            <a:endParaRPr lang="pt-BR" sz="2000" dirty="0"/>
          </a:p>
        </p:txBody>
      </p:sp>
      <p:pic>
        <p:nvPicPr>
          <p:cNvPr id="3" name="Picture 6">
            <a:extLst>
              <a:ext uri="{FF2B5EF4-FFF2-40B4-BE49-F238E27FC236}">
                <a16:creationId xmlns:a16="http://schemas.microsoft.com/office/drawing/2014/main" id="{91CA56A4-14A0-EB37-D78C-BF5E0F923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190" y="2567471"/>
            <a:ext cx="2828587" cy="282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6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6326-956B-D946-1F48-8CCAF33C322C}"/>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55D32519-11B0-6797-0251-46CEB98F89E0}"/>
              </a:ext>
            </a:extLst>
          </p:cNvPr>
          <p:cNvSpPr>
            <a:spLocks noGrp="1"/>
          </p:cNvSpPr>
          <p:nvPr>
            <p:ph idx="1"/>
          </p:nvPr>
        </p:nvSpPr>
        <p:spPr>
          <a:xfrm>
            <a:off x="525774" y="1880558"/>
            <a:ext cx="11029615" cy="4977442"/>
          </a:xfrm>
        </p:spPr>
        <p:txBody>
          <a:bodyPr>
            <a:normAutofit/>
          </a:bodyPr>
          <a:lstStyle/>
          <a:p>
            <a:pPr marL="342900" indent="-342900">
              <a:buFont typeface="+mj-lt"/>
              <a:buAutoNum type="arabicPeriod" startAt="4"/>
            </a:pPr>
            <a:r>
              <a:rPr lang="pt-BR" dirty="0"/>
              <a:t>ENVIO DE DOCUMENTOS (CONFORME EDITAL DE CHAMAMENTO PÚBLICO)</a:t>
            </a:r>
          </a:p>
          <a:p>
            <a:pPr marL="666900" lvl="1" indent="-342900">
              <a:buFont typeface="+mj-lt"/>
              <a:buAutoNum type="arabicPeriod"/>
            </a:pPr>
            <a:r>
              <a:rPr lang="pt-BR" dirty="0"/>
              <a:t>PROCEDIMENTO PARA ENVIO DE DOCUMENTOS</a:t>
            </a:r>
          </a:p>
          <a:p>
            <a:pPr marL="666900" lvl="1" indent="-342900">
              <a:buFont typeface="+mj-lt"/>
              <a:buAutoNum type="arabicPeriod"/>
            </a:pPr>
            <a:r>
              <a:rPr lang="pt-BR" dirty="0"/>
              <a:t>ENVIO DE DOCUMENTOS POR E-MAIL OU PELO SISTEMA E-AMBIENTE</a:t>
            </a:r>
          </a:p>
          <a:p>
            <a:pPr marL="666900" lvl="1" indent="-342900">
              <a:buFont typeface="+mj-lt"/>
              <a:buAutoNum type="arabicPeriod"/>
            </a:pPr>
            <a:r>
              <a:rPr lang="pt-BR" dirty="0"/>
              <a:t>CERTIFICADO DIGITAL E INFORMAÇÕES SOBRE A EXIGÊNCIA DE DOCUMENTOS</a:t>
            </a:r>
          </a:p>
          <a:p>
            <a:pPr marL="324000" lvl="1" indent="0">
              <a:buNone/>
            </a:pPr>
            <a:r>
              <a:rPr lang="pt-BR" sz="1500" dirty="0">
                <a:solidFill>
                  <a:schemeClr val="accent2"/>
                </a:solidFill>
              </a:rPr>
              <a:t>4. a 16. </a:t>
            </a:r>
            <a:r>
              <a:rPr lang="pt-BR" dirty="0"/>
              <a:t>EXEMPLOS DE DOCUMENTOS</a:t>
            </a:r>
          </a:p>
          <a:p>
            <a:pPr marL="324000" lvl="1" indent="0">
              <a:buNone/>
            </a:pPr>
            <a:r>
              <a:rPr lang="pt-BR" sz="1500" dirty="0">
                <a:solidFill>
                  <a:schemeClr val="accent2"/>
                </a:solidFill>
              </a:rPr>
              <a:t>17. a 21. </a:t>
            </a:r>
            <a:r>
              <a:rPr lang="pt-BR" dirty="0"/>
              <a:t>EXEMPLOS DE DOCUMENTOS (TURISMO DE AVENTURA)	</a:t>
            </a:r>
          </a:p>
          <a:p>
            <a:pPr marL="324000" lvl="1" indent="0">
              <a:buNone/>
            </a:pPr>
            <a:endParaRPr lang="pt-BR" dirty="0"/>
          </a:p>
          <a:p>
            <a:pPr marL="342900" indent="-342900">
              <a:buFont typeface="+mj-lt"/>
              <a:buAutoNum type="arabicPeriod" startAt="4"/>
            </a:pPr>
            <a:r>
              <a:rPr lang="pt-BR" dirty="0"/>
              <a:t>ACOMPANHAMENTO DA SOLICITAÇÃO DE CADASTRO PELO SISTEMA E-AMBIENTE</a:t>
            </a:r>
          </a:p>
          <a:p>
            <a:pPr marL="666900" lvl="1" indent="-342900">
              <a:buFont typeface="+mj-lt"/>
              <a:buAutoNum type="arabicPeriod"/>
            </a:pPr>
            <a:r>
              <a:rPr lang="pt-BR" dirty="0"/>
              <a:t>CRIAÇÃO DE CONTA NO SISTEMA E-AMBIENTE</a:t>
            </a:r>
          </a:p>
          <a:p>
            <a:pPr marL="666900" lvl="1" indent="-342900">
              <a:buFont typeface="+mj-lt"/>
              <a:buAutoNum type="arabicPeriod"/>
            </a:pPr>
            <a:r>
              <a:rPr lang="pt-BR" dirty="0"/>
              <a:t>CONSULTA DE PROCESSO NO SISTEMA E-AMBIENTE</a:t>
            </a:r>
          </a:p>
          <a:p>
            <a:pPr marL="666900" lvl="1" indent="-342900">
              <a:buFont typeface="+mj-lt"/>
              <a:buAutoNum type="arabicPeriod"/>
            </a:pPr>
            <a:r>
              <a:rPr lang="pt-BR" dirty="0"/>
              <a:t>ANÁLISE DE DOCUMENTOS E CELEBRAÇÃO DE TERMO DE AUTORIZAÇÃO DE USO (TAU)</a:t>
            </a:r>
          </a:p>
          <a:p>
            <a:pPr marL="666900" lvl="1" indent="-342900">
              <a:buFont typeface="+mj-lt"/>
              <a:buAutoNum type="arabicPeriod"/>
            </a:pPr>
            <a:endParaRPr lang="pt-BR" dirty="0"/>
          </a:p>
        </p:txBody>
      </p:sp>
      <p:pic>
        <p:nvPicPr>
          <p:cNvPr id="4" name="Imagem 3">
            <a:extLst>
              <a:ext uri="{FF2B5EF4-FFF2-40B4-BE49-F238E27FC236}">
                <a16:creationId xmlns:a16="http://schemas.microsoft.com/office/drawing/2014/main" id="{0AC3D81B-E0C5-9D7F-6E2D-D5D913F1AA40}"/>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69669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8. Valores de outorga</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81191" y="1819499"/>
            <a:ext cx="9511715" cy="5021248"/>
          </a:xfrm>
        </p:spPr>
        <p:txBody>
          <a:bodyPr>
            <a:normAutofit/>
          </a:bodyPr>
          <a:lstStyle/>
          <a:p>
            <a:pPr marL="0" lvl="0" indent="0">
              <a:buNone/>
            </a:pPr>
            <a:r>
              <a:rPr lang="pt-BR" sz="2000" b="1" dirty="0"/>
              <a:t>CÁLCULO:</a:t>
            </a:r>
          </a:p>
          <a:p>
            <a:pPr lvl="0"/>
            <a:r>
              <a:rPr lang="pt-BR" sz="2000" dirty="0"/>
              <a:t>Os valores de outorga são calculados pela Fundação Florestal, conforme </a:t>
            </a:r>
            <a:r>
              <a:rPr lang="pt-BR" sz="2000" b="1" dirty="0"/>
              <a:t>ANEXO I </a:t>
            </a:r>
            <a:r>
              <a:rPr lang="pt-BR" sz="2000" dirty="0"/>
              <a:t>da Portaria Normativa FF/DE nº 372/2023, e devem constar no Edital de Chamamento Público para cadastro.</a:t>
            </a:r>
          </a:p>
          <a:p>
            <a:pPr lvl="0"/>
            <a:endParaRPr lang="pt-BR" sz="2000" dirty="0"/>
          </a:p>
          <a:p>
            <a:pPr marL="0" lvl="0" indent="0">
              <a:buNone/>
            </a:pPr>
            <a:r>
              <a:rPr lang="pt-BR" sz="2000" b="1" dirty="0"/>
              <a:t>REAJUSTE ANUAL:</a:t>
            </a:r>
          </a:p>
          <a:p>
            <a:pPr lvl="0"/>
            <a:r>
              <a:rPr lang="pt-BR" sz="2000" dirty="0"/>
              <a:t>Os valores de outorga serão reajustados anualmente, com base no valor da Unidade Fiscal do Estado de São Paulo (UFESP).</a:t>
            </a:r>
          </a:p>
          <a:p>
            <a:pPr lvl="0"/>
            <a:endParaRPr lang="pt-BR" sz="2000" dirty="0"/>
          </a:p>
          <a:p>
            <a:pPr marL="0" lvl="0" indent="0">
              <a:buNone/>
            </a:pPr>
            <a:r>
              <a:rPr lang="pt-BR" sz="2000" b="1" dirty="0"/>
              <a:t>POSSIBILIDADE DE CONVERSÃO EM SERVIÇOS:</a:t>
            </a:r>
          </a:p>
          <a:p>
            <a:r>
              <a:rPr lang="pt-BR" sz="2000" dirty="0"/>
              <a:t>Em alguns casos, a Fundação Florestal poderá admitir a conversão dos valores em serviços de apoio à gestão da Unidade (exemplos: manutenção de trilhas, atendimento gratuito de alunos de escolas públicas). Tal previsão, se houver, constará no Edital.</a:t>
            </a:r>
          </a:p>
        </p:txBody>
      </p:sp>
      <p:pic>
        <p:nvPicPr>
          <p:cNvPr id="4098" name="Picture 2">
            <a:extLst>
              <a:ext uri="{FF2B5EF4-FFF2-40B4-BE49-F238E27FC236}">
                <a16:creationId xmlns:a16="http://schemas.microsoft.com/office/drawing/2014/main" id="{769C7DCF-E447-9D77-660C-C15A19C46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240" y="2196462"/>
            <a:ext cx="973676" cy="9757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E4C9742-B430-FE49-4065-99E60B02B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928" y="3808576"/>
            <a:ext cx="1264105" cy="12641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1176C26-3497-579E-FE4A-E653C54D9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804" y="5323184"/>
            <a:ext cx="1151112" cy="153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75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a:t>9. POLÍTICAS </a:t>
            </a:r>
            <a:r>
              <a:rPr lang="pt-BR" dirty="0"/>
              <a:t>DE DESCONTO</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834839"/>
            <a:ext cx="11045913" cy="5021248"/>
          </a:xfrm>
        </p:spPr>
        <p:txBody>
          <a:bodyPr>
            <a:normAutofit/>
          </a:bodyPr>
          <a:lstStyle/>
          <a:p>
            <a:pPr marL="0" lvl="0" indent="0">
              <a:buNone/>
            </a:pPr>
            <a:r>
              <a:rPr lang="pt-BR" sz="2000" b="1" dirty="0"/>
              <a:t>MORADORES DO ENTORNO:</a:t>
            </a:r>
          </a:p>
          <a:p>
            <a:pPr lvl="0"/>
            <a:r>
              <a:rPr lang="pt-BR" sz="2000" dirty="0"/>
              <a:t>Parceiros com domicílio ou sede localizados em áreas do entorno da Unidade de Conservação terão desconto nos valores de outorga para aquisição de vagas. Os critérios serão definidos no Edital de Chamamento Público.</a:t>
            </a:r>
          </a:p>
          <a:p>
            <a:pPr lvl="0"/>
            <a:endParaRPr lang="pt-BR" sz="2000" dirty="0"/>
          </a:p>
          <a:p>
            <a:pPr marL="0" lvl="0" indent="0">
              <a:buNone/>
            </a:pPr>
            <a:r>
              <a:rPr lang="pt-BR" sz="2000" b="1" dirty="0"/>
              <a:t>QUANTIDADE DE VISITANTES NA UNIDADE DE CONSERVAÇÃO:</a:t>
            </a:r>
          </a:p>
          <a:p>
            <a:pPr lvl="0"/>
            <a:r>
              <a:rPr lang="pt-BR" sz="2000" dirty="0"/>
              <a:t>Para fomentar a atividade de ecoturismo e diante da relação de oferta e demanda, serão definidas faixas de desconto em função da quantidade de visitantes que a Unidade recebeu no balanço do ano anterior (ou seja, quanto menor a quantidade de visitantes, maior será o desconto).</a:t>
            </a:r>
          </a:p>
          <a:p>
            <a:pPr lvl="0"/>
            <a:endParaRPr lang="pt-BR" sz="2000" dirty="0"/>
          </a:p>
          <a:p>
            <a:pPr lvl="0"/>
            <a:endParaRPr lang="pt-BR" sz="2000" dirty="0"/>
          </a:p>
        </p:txBody>
      </p:sp>
    </p:spTree>
    <p:extLst>
      <p:ext uri="{BB962C8B-B14F-4D97-AF65-F5344CB8AC3E}">
        <p14:creationId xmlns:p14="http://schemas.microsoft.com/office/powerpoint/2010/main" val="1393025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Horário</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Prestação do Serviço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Documentos</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Checagem</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6"/>
            <a:ext cx="2044019" cy="282442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No dia agendado, atente-se para chegar na Unidade de Conservação dentro do horário autorizado para prestação do serviço;</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0"/>
            <a:ext cx="2044019" cy="3003895"/>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550" dirty="0">
                <a:solidFill>
                  <a:schemeClr val="bg2">
                    <a:lumMod val="25000"/>
                  </a:schemeClr>
                </a:solidFill>
                <a:latin typeface="Gill Sans MT" panose="020B0502020104020203"/>
              </a:rPr>
              <a:t>Apresente na portaria:</a:t>
            </a:r>
          </a:p>
          <a:p>
            <a:pPr lvl="0" rtl="0"/>
            <a:r>
              <a:rPr lang="pt-BR" sz="1550" dirty="0">
                <a:solidFill>
                  <a:schemeClr val="bg2">
                    <a:lumMod val="25000"/>
                  </a:schemeClr>
                </a:solidFill>
                <a:latin typeface="Gill Sans MT" panose="020B0502020104020203"/>
              </a:rPr>
              <a:t>1. Comprovante de reserva da vaga;</a:t>
            </a:r>
          </a:p>
          <a:p>
            <a:pPr lvl="0" rtl="0"/>
            <a:r>
              <a:rPr lang="pt-BR" sz="1550" dirty="0">
                <a:solidFill>
                  <a:schemeClr val="bg2">
                    <a:lumMod val="25000"/>
                  </a:schemeClr>
                </a:solidFill>
                <a:latin typeface="Gill Sans MT" panose="020B0502020104020203"/>
              </a:rPr>
              <a:t>2. Documentos pessoais com foto (seu e de sua equipe);</a:t>
            </a:r>
          </a:p>
          <a:p>
            <a:pPr lvl="0" rtl="0"/>
            <a:r>
              <a:rPr lang="pt-BR" sz="1550" dirty="0">
                <a:solidFill>
                  <a:schemeClr val="bg2">
                    <a:lumMod val="25000"/>
                  </a:schemeClr>
                </a:solidFill>
                <a:latin typeface="Gill Sans MT" panose="020B0502020104020203"/>
              </a:rPr>
              <a:t>3. Cópia do TAU assinado com a Fundação Florestal;</a:t>
            </a:r>
          </a:p>
          <a:p>
            <a:pPr lvl="0" rtl="0"/>
            <a:r>
              <a:rPr lang="pt-BR" sz="1550" dirty="0">
                <a:solidFill>
                  <a:schemeClr val="bg2">
                    <a:lumMod val="25000"/>
                  </a:schemeClr>
                </a:solidFill>
                <a:latin typeface="Gill Sans MT" panose="020B0502020104020203"/>
              </a:rPr>
              <a:t>4. Quantidade de visitantes por grupo agendado (se houver);</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2675247"/>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pt-BR" sz="1600" dirty="0">
                <a:solidFill>
                  <a:schemeClr val="bg2">
                    <a:lumMod val="25000"/>
                  </a:schemeClr>
                </a:solidFill>
              </a:rPr>
              <a:t>Aguarde a checagem dos documentos pela equipe de gestão da Unidade; </a:t>
            </a:r>
          </a:p>
          <a:p>
            <a:pPr marL="285750" lvl="0" indent="-285750">
              <a:buFont typeface="Wingdings" panose="05000000000000000000" pitchFamily="2" charset="2"/>
              <a:buChar char="Ø"/>
            </a:pPr>
            <a:r>
              <a:rPr lang="pt-BR" sz="1600" dirty="0">
                <a:solidFill>
                  <a:schemeClr val="bg2">
                    <a:lumMod val="25000"/>
                  </a:schemeClr>
                </a:solidFill>
              </a:rPr>
              <a:t>Após a checagem, a equipe irá lhe indicar a localização da vaga agendada;</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10. REGRAS DE </a:t>
            </a:r>
            <a:r>
              <a:rPr lang="pt-BR" i="1" dirty="0"/>
              <a:t>CHECK-IN</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Instalação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241010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Instale seus equipamentos sempre respeitando os limites da vaga/área definida, conforme orientação da equipe de gestão da Unidade;</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942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550" dirty="0">
                <a:solidFill>
                  <a:schemeClr val="bg2">
                    <a:lumMod val="25000"/>
                  </a:schemeClr>
                </a:solidFill>
                <a:latin typeface="Gill Sans MT" panose="020B0502020104020203"/>
              </a:rPr>
              <a:t>O serviço poderá ser prestado, sempre respeitando as regras da Unidade, da Port. Norm. FF/DE nº 372/2023 e outros documentos aplicáveis.</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4"/>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669787679"/>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Horário</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Liberação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Limpeza</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Checagem </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6"/>
            <a:ext cx="2044019" cy="278856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Atente-se para não exceder o limite do horário autorizado para prestação do serviço na Unidade;</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1"/>
            <a:ext cx="2044019" cy="293823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550" dirty="0">
                <a:solidFill>
                  <a:schemeClr val="bg2">
                    <a:lumMod val="25000"/>
                  </a:schemeClr>
                </a:solidFill>
                <a:latin typeface="Gill Sans MT" panose="020B0502020104020203"/>
              </a:rPr>
              <a:t>Após a prestação do serviço:</a:t>
            </a:r>
          </a:p>
          <a:p>
            <a:pPr lvl="0" rtl="0"/>
            <a:r>
              <a:rPr lang="pt-BR" sz="1550" dirty="0">
                <a:solidFill>
                  <a:schemeClr val="bg2">
                    <a:lumMod val="25000"/>
                  </a:schemeClr>
                </a:solidFill>
                <a:latin typeface="Gill Sans MT" panose="020B0502020104020203"/>
              </a:rPr>
              <a:t>1. Recolha seus equipamentos;</a:t>
            </a:r>
          </a:p>
          <a:p>
            <a:pPr lvl="0" rtl="0"/>
            <a:r>
              <a:rPr lang="pt-BR" sz="1550" dirty="0">
                <a:solidFill>
                  <a:schemeClr val="bg2">
                    <a:lumMod val="25000"/>
                  </a:schemeClr>
                </a:solidFill>
                <a:latin typeface="Gill Sans MT" panose="020B0502020104020203"/>
              </a:rPr>
              <a:t>2. Limpe a área, retirando os resíduos gerados por sua equipe e clientes (os quais deverão ser descartados conforme plano de resíduos sólidos);</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257585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Certifique-se de que a área está sendo entregue nas mesmas condições em que foi encontrada;</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11. REGRAS DE </a:t>
            </a:r>
            <a:r>
              <a:rPr lang="pt-BR" i="1" dirty="0"/>
              <a:t>CHECK-OUT</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Checagem</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232513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600" dirty="0">
                <a:solidFill>
                  <a:schemeClr val="bg2">
                    <a:lumMod val="25000"/>
                  </a:schemeClr>
                </a:solidFill>
              </a:rPr>
              <a:t>Verifique junto à equipe de gestão da Unidade o procedimento para checagem da área;</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942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a:solidFill>
                  <a:schemeClr val="bg2">
                    <a:lumMod val="25000"/>
                  </a:schemeClr>
                </a:solidFill>
              </a:rPr>
              <a:t>Aguarde a checagem da área e liberação pela equipe de gestão da Unidade. </a:t>
            </a:r>
          </a:p>
          <a:p>
            <a:endParaRPr lang="pt-BR" sz="1600" dirty="0">
              <a:solidFill>
                <a:schemeClr val="bg2">
                  <a:lumMod val="25000"/>
                </a:schemeClr>
              </a:solidFill>
            </a:endParaRPr>
          </a:p>
          <a:p>
            <a:r>
              <a:rPr lang="pt-BR" sz="1600" b="1" dirty="0">
                <a:solidFill>
                  <a:schemeClr val="bg2">
                    <a:lumMod val="25000"/>
                  </a:schemeClr>
                </a:solidFill>
              </a:rPr>
              <a:t>Até a próxima!</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835045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12. REGRAS gerais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fontScale="85000" lnSpcReduction="20000"/>
          </a:bodyPr>
          <a:lstStyle/>
          <a:p>
            <a:pPr>
              <a:spcAft>
                <a:spcPts val="480"/>
              </a:spcAft>
            </a:pPr>
            <a:endParaRPr lang="pt-BR" sz="2000" dirty="0"/>
          </a:p>
          <a:p>
            <a:pPr marL="0" indent="0">
              <a:spcAft>
                <a:spcPts val="480"/>
              </a:spcAft>
              <a:buNone/>
            </a:pPr>
            <a:r>
              <a:rPr lang="pt-BR" sz="2000" b="1" dirty="0"/>
              <a:t>REGRAS DA UNIDADE DE CONSERVAÇÃO:</a:t>
            </a:r>
          </a:p>
          <a:p>
            <a:pPr>
              <a:spcAft>
                <a:spcPts val="480"/>
              </a:spcAft>
            </a:pPr>
            <a:r>
              <a:rPr lang="pt-BR" sz="2000" dirty="0"/>
              <a:t>Os parceiros deverão respeitar as regras específicas da Unidade de Conservação (Plano de Manejo, Plano Emergencial de Uso Público, Plano de Gestão de Riscos e Contingências, Regulamento Específico e outros documentos aplicáveis);</a:t>
            </a:r>
          </a:p>
          <a:p>
            <a:pPr>
              <a:spcAft>
                <a:spcPts val="480"/>
              </a:spcAft>
            </a:pPr>
            <a:endParaRPr lang="pt-BR" sz="2000" dirty="0"/>
          </a:p>
          <a:p>
            <a:pPr marL="0" indent="0">
              <a:spcAft>
                <a:spcPts val="480"/>
              </a:spcAft>
              <a:buNone/>
            </a:pPr>
            <a:r>
              <a:rPr lang="pt-BR" sz="2000" b="1" dirty="0"/>
              <a:t>REGRAS DA EQUIPE DE GESTÃO DA UNIDADE DE CONSERVAÇÃO:</a:t>
            </a:r>
          </a:p>
          <a:p>
            <a:pPr>
              <a:spcAft>
                <a:spcPts val="480"/>
              </a:spcAft>
            </a:pPr>
            <a:r>
              <a:rPr lang="pt-BR" sz="2000" dirty="0"/>
              <a:t>Durante a prestação dos serviços, os parceiros deverão respeitar as orientações das equipes de gestão das Unidades de Conservação;</a:t>
            </a:r>
          </a:p>
          <a:p>
            <a:pPr>
              <a:spcAft>
                <a:spcPts val="480"/>
              </a:spcAft>
            </a:pPr>
            <a:endParaRPr lang="pt-BR" sz="2000" dirty="0"/>
          </a:p>
          <a:p>
            <a:pPr marL="0" lvl="0" indent="0">
              <a:spcAft>
                <a:spcPts val="480"/>
              </a:spcAft>
              <a:buNone/>
            </a:pPr>
            <a:r>
              <a:rPr lang="pt-BR" sz="2000" b="1" dirty="0"/>
              <a:t>REGRAS DA ATIVIDADE/SERVIÇO:</a:t>
            </a:r>
          </a:p>
          <a:p>
            <a:pPr>
              <a:spcAft>
                <a:spcPts val="480"/>
              </a:spcAft>
            </a:pPr>
            <a:r>
              <a:rPr lang="pt-BR" sz="2000" dirty="0"/>
              <a:t>Os parceiros deverão respeitar o regramento específico para cada atividade, conforme Edital de Chamamento Público, Termo de Autorização de Uso (TAU) e Portaria Normativa da Fundação Florestal específica para a atividade (se houver);</a:t>
            </a:r>
          </a:p>
          <a:p>
            <a:pPr>
              <a:spcAft>
                <a:spcPts val="480"/>
              </a:spcAft>
            </a:pPr>
            <a:endParaRPr lang="pt-BR" sz="2000" dirty="0"/>
          </a:p>
          <a:p>
            <a:pPr marL="0" lvl="0" indent="0">
              <a:buNone/>
            </a:pPr>
            <a:r>
              <a:rPr lang="pt-BR" sz="2000" b="1" dirty="0"/>
              <a:t>PERTENCES E EQUIPAMENTOS</a:t>
            </a:r>
          </a:p>
          <a:p>
            <a:r>
              <a:rPr lang="pt-BR" sz="2000" dirty="0"/>
              <a:t>A Fundação Florestal não se responsabiliza pelos pertences e equipamentos deixados pelos parceiros nas Unidades de Conservação;</a:t>
            </a:r>
          </a:p>
          <a:p>
            <a:pPr>
              <a:spcAft>
                <a:spcPts val="480"/>
              </a:spcAft>
            </a:pPr>
            <a:endParaRPr lang="pt-BR" sz="2000" dirty="0"/>
          </a:p>
        </p:txBody>
      </p:sp>
    </p:spTree>
    <p:extLst>
      <p:ext uri="{BB962C8B-B14F-4D97-AF65-F5344CB8AC3E}">
        <p14:creationId xmlns:p14="http://schemas.microsoft.com/office/powerpoint/2010/main" val="671311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12.1. REGRAS gerais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a:bodyPr>
          <a:lstStyle/>
          <a:p>
            <a:pPr marL="0" lvl="0" indent="0">
              <a:spcAft>
                <a:spcPts val="480"/>
              </a:spcAft>
              <a:buNone/>
            </a:pPr>
            <a:r>
              <a:rPr lang="pt-BR" sz="2000" b="1" dirty="0"/>
              <a:t>LIMITE DAS VAGAS/ÁREAS:</a:t>
            </a:r>
          </a:p>
          <a:p>
            <a:pPr>
              <a:spcAft>
                <a:spcPts val="480"/>
              </a:spcAft>
            </a:pPr>
            <a:r>
              <a:rPr lang="pt-BR" sz="2000" dirty="0"/>
              <a:t>Os parceiros deverão respeitar os limites da área definida para cada atividade, conforme orientação da equipe de gestão da Unidade de Conservação;</a:t>
            </a:r>
          </a:p>
          <a:p>
            <a:pPr>
              <a:spcAft>
                <a:spcPts val="480"/>
              </a:spcAft>
            </a:pPr>
            <a:endParaRPr lang="pt-BR" sz="2000" dirty="0"/>
          </a:p>
          <a:p>
            <a:pPr marL="0" indent="0">
              <a:spcAft>
                <a:spcPts val="480"/>
              </a:spcAft>
              <a:buNone/>
            </a:pPr>
            <a:r>
              <a:rPr lang="pt-BR" sz="2000" b="1" dirty="0"/>
              <a:t>LIMPEZA DAS ÁREAS:</a:t>
            </a:r>
          </a:p>
          <a:p>
            <a:pPr>
              <a:spcAft>
                <a:spcPts val="480"/>
              </a:spcAft>
            </a:pPr>
            <a:r>
              <a:rPr lang="pt-BR" sz="2000" dirty="0"/>
              <a:t>Os parceiros são responsáveis pela limpeza integral das áreas utilizadas, bem como pela destinação adequada dos resíduos produzidos por sua equipe e clientes;</a:t>
            </a:r>
          </a:p>
          <a:p>
            <a:pPr>
              <a:spcAft>
                <a:spcPts val="480"/>
              </a:spcAft>
            </a:pPr>
            <a:endParaRPr lang="pt-BR" sz="2000" dirty="0"/>
          </a:p>
          <a:p>
            <a:pPr marL="0" indent="0">
              <a:spcAft>
                <a:spcPts val="480"/>
              </a:spcAft>
              <a:buNone/>
            </a:pPr>
            <a:r>
              <a:rPr lang="pt-BR" sz="2000" b="1" dirty="0"/>
              <a:t>RESTRIÇÃO DO USO DE EQUIPAMENTOS, TÉCNICAS E PRODUTOS:</a:t>
            </a:r>
          </a:p>
          <a:p>
            <a:pPr>
              <a:spcAft>
                <a:spcPts val="480"/>
              </a:spcAft>
            </a:pPr>
            <a:r>
              <a:rPr lang="pt-BR" sz="2000" dirty="0"/>
              <a:t>Os parceiros deverão restringir o uso de equipamentos, técnicas e ou produtos que possam causar impactos ou danos ambientais às Unidades de Conservação;</a:t>
            </a:r>
          </a:p>
        </p:txBody>
      </p:sp>
    </p:spTree>
    <p:extLst>
      <p:ext uri="{BB962C8B-B14F-4D97-AF65-F5344CB8AC3E}">
        <p14:creationId xmlns:p14="http://schemas.microsoft.com/office/powerpoint/2010/main" val="3564693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12.2. REGRAS gerais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a:bodyPr>
          <a:lstStyle/>
          <a:p>
            <a:pPr marL="0" indent="0">
              <a:spcAft>
                <a:spcPts val="480"/>
              </a:spcAft>
              <a:buNone/>
            </a:pPr>
            <a:r>
              <a:rPr lang="pt-BR" sz="2000" b="1" dirty="0"/>
              <a:t>RESPONSABILIDADE POR RISCOS:</a:t>
            </a:r>
          </a:p>
          <a:p>
            <a:pPr>
              <a:spcAft>
                <a:spcPts val="480"/>
              </a:spcAft>
            </a:pPr>
            <a:r>
              <a:rPr lang="pt-BR" sz="2000" dirty="0"/>
              <a:t>Os parceiros deverão assumir todos os riscos relativos à prestação dos serviços, isentando a Fundação Florestal por eventuais danos materiais, pessoais, morais e outros que possam vir a ocorrer;</a:t>
            </a:r>
          </a:p>
          <a:p>
            <a:pPr>
              <a:spcAft>
                <a:spcPts val="480"/>
              </a:spcAft>
            </a:pPr>
            <a:endParaRPr lang="pt-BR" sz="2000" dirty="0"/>
          </a:p>
          <a:p>
            <a:pPr marL="0" indent="0">
              <a:spcAft>
                <a:spcPts val="480"/>
              </a:spcAft>
              <a:buNone/>
            </a:pPr>
            <a:r>
              <a:rPr lang="pt-BR" sz="2000" b="1" dirty="0"/>
              <a:t>RESPONSABILIDADE POR ACIDENTES:</a:t>
            </a:r>
          </a:p>
          <a:p>
            <a:pPr>
              <a:spcAft>
                <a:spcPts val="480"/>
              </a:spcAft>
            </a:pPr>
            <a:r>
              <a:rPr lang="pt-BR" sz="2000" dirty="0"/>
              <a:t>Os parceiros deverão se responsabilizar por eventuais ônus de acidentes de qualquer natureza que venham a sofrer durante a prestação dos serviços, a exemplo de picadas/mordidas de animais, queimaduras, quedas e outros.</a:t>
            </a:r>
          </a:p>
          <a:p>
            <a:pPr>
              <a:spcAft>
                <a:spcPts val="480"/>
              </a:spcAft>
            </a:pPr>
            <a:endParaRPr lang="pt-BR" sz="2000" dirty="0"/>
          </a:p>
          <a:p>
            <a:pPr marL="0" lvl="0" indent="0">
              <a:spcAft>
                <a:spcPts val="480"/>
              </a:spcAft>
              <a:buNone/>
            </a:pPr>
            <a:r>
              <a:rPr lang="pt-BR" sz="2000" b="1" dirty="0"/>
              <a:t>REPARAÇÃO DE DANOS:</a:t>
            </a:r>
          </a:p>
          <a:p>
            <a:pPr>
              <a:spcAft>
                <a:spcPts val="480"/>
              </a:spcAft>
            </a:pPr>
            <a:r>
              <a:rPr lang="pt-BR" sz="2000" dirty="0"/>
              <a:t>Os parceiros deverão reparar eventuais danos causados na infraestrutura da Unidade de Conservação ou ecossistemas, decorrentes da prestação do serviço/atividade;</a:t>
            </a:r>
          </a:p>
        </p:txBody>
      </p:sp>
    </p:spTree>
    <p:extLst>
      <p:ext uri="{BB962C8B-B14F-4D97-AF65-F5344CB8AC3E}">
        <p14:creationId xmlns:p14="http://schemas.microsoft.com/office/powerpoint/2010/main" val="2769669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12.3. REGRAS gerais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7" y="1816910"/>
            <a:ext cx="8444742" cy="5021248"/>
          </a:xfrm>
        </p:spPr>
        <p:txBody>
          <a:bodyPr>
            <a:normAutofit/>
          </a:bodyPr>
          <a:lstStyle/>
          <a:p>
            <a:pPr marL="0" indent="0">
              <a:buNone/>
            </a:pPr>
            <a:r>
              <a:rPr lang="pt-BR" sz="2000" b="1" dirty="0"/>
              <a:t>EVENTOS:</a:t>
            </a:r>
          </a:p>
          <a:p>
            <a:r>
              <a:rPr lang="pt-BR" sz="2000" dirty="0"/>
              <a:t>Para realização de eventos, os parceiros deverão buscar autorização prévia da gestão da Unidade de Conservação, conforme Portaria Normativa FF/DE nº 186/2013 (ou outra que vier a substitui-la);</a:t>
            </a:r>
          </a:p>
          <a:p>
            <a:endParaRPr lang="pt-BR" sz="2000" dirty="0"/>
          </a:p>
          <a:p>
            <a:pPr marL="0" indent="0">
              <a:buNone/>
            </a:pPr>
            <a:r>
              <a:rPr lang="pt-BR" sz="2000" b="1" dirty="0"/>
              <a:t>CAPTAÇÃO DE IMAGENS PARA FINS COMERCIAIS:</a:t>
            </a:r>
          </a:p>
          <a:p>
            <a:r>
              <a:rPr lang="pt-BR" sz="2000" dirty="0"/>
              <a:t>Para realização de produções audiovisuais ou captação de imagens para </a:t>
            </a:r>
            <a:r>
              <a:rPr lang="pt-BR" sz="2000" b="1" dirty="0"/>
              <a:t>fins comerciais</a:t>
            </a:r>
            <a:r>
              <a:rPr lang="pt-BR" sz="2000" dirty="0"/>
              <a:t>, os parceiros deverão buscar autorização prévia da gestão da Unidade de Conservação, conforme Portaria Normativa FF/DE nº 363/2022 (ou outra que vier a substitui-la);</a:t>
            </a:r>
          </a:p>
          <a:p>
            <a:endParaRPr lang="pt-BR" sz="2000" dirty="0"/>
          </a:p>
        </p:txBody>
      </p:sp>
      <p:pic>
        <p:nvPicPr>
          <p:cNvPr id="3076" name="Picture 4">
            <a:extLst>
              <a:ext uri="{FF2B5EF4-FFF2-40B4-BE49-F238E27FC236}">
                <a16:creationId xmlns:a16="http://schemas.microsoft.com/office/drawing/2014/main" id="{B0A94C7D-527C-6755-1BC0-4755BEEB5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728" y="4462965"/>
            <a:ext cx="1563837" cy="15638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F10C725-5FB2-D410-269C-30C993640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299" y="2527175"/>
            <a:ext cx="1316261" cy="131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76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13. RESÍDUOS SÓLIDOS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6052689" cy="5021248"/>
          </a:xfrm>
        </p:spPr>
        <p:txBody>
          <a:bodyPr>
            <a:normAutofit/>
          </a:bodyPr>
          <a:lstStyle/>
          <a:p>
            <a:pPr>
              <a:spcAft>
                <a:spcPts val="480"/>
              </a:spcAft>
            </a:pPr>
            <a:r>
              <a:rPr lang="pt-BR" sz="2000" dirty="0"/>
              <a:t>Conforme </a:t>
            </a:r>
            <a:r>
              <a:rPr lang="pt-BR" sz="2000" b="1" dirty="0"/>
              <a:t>Termo de Compromisso e Gestão de Resíduos Sólidos </a:t>
            </a:r>
            <a:r>
              <a:rPr lang="pt-BR" sz="2000" dirty="0"/>
              <a:t>assinado no ato do cadastro junto à Fundação Florestal, os parceiros deverão realizar a coleta e destinação adequada de todos os resíduos produzidos por seus clientes e sua equipe, sem prejuízo das regras dispostas no Edital de Chamamento Público.</a:t>
            </a:r>
          </a:p>
          <a:p>
            <a:pPr marL="0" indent="0">
              <a:spcAft>
                <a:spcPts val="480"/>
              </a:spcAft>
              <a:buNone/>
            </a:pPr>
            <a:endParaRPr lang="pt-BR" sz="2000" dirty="0"/>
          </a:p>
        </p:txBody>
      </p:sp>
      <p:pic>
        <p:nvPicPr>
          <p:cNvPr id="1026" name="Picture 2">
            <a:extLst>
              <a:ext uri="{FF2B5EF4-FFF2-40B4-BE49-F238E27FC236}">
                <a16:creationId xmlns:a16="http://schemas.microsoft.com/office/drawing/2014/main" id="{4D982895-009F-D82C-7A9B-01A401DD7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700" y="2353237"/>
            <a:ext cx="3428999"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58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13.1. RESÍDUOS SÓLIDOS – REGRAS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8813818" cy="5021248"/>
          </a:xfrm>
        </p:spPr>
        <p:txBody>
          <a:bodyPr>
            <a:normAutofit/>
          </a:bodyPr>
          <a:lstStyle/>
          <a:p>
            <a:pPr marL="0" indent="0">
              <a:spcAft>
                <a:spcPts val="480"/>
              </a:spcAft>
              <a:buNone/>
            </a:pPr>
            <a:endParaRPr lang="pt-BR" sz="2000" dirty="0"/>
          </a:p>
          <a:p>
            <a:pPr>
              <a:spcAft>
                <a:spcPts val="480"/>
              </a:spcAft>
            </a:pPr>
            <a:r>
              <a:rPr lang="pt-BR" sz="2000" dirty="0"/>
              <a:t>Proibido utilizar copos, pratos, talheres de plástico ou isopor. Em substituição, deverão ser utilizados utensílios de papel, copos de vidro, papel ou de plástico duro reutilizáveis;</a:t>
            </a:r>
          </a:p>
          <a:p>
            <a:pPr>
              <a:spcAft>
                <a:spcPts val="480"/>
              </a:spcAft>
            </a:pPr>
            <a:endParaRPr lang="pt-BR" sz="2000" dirty="0"/>
          </a:p>
          <a:p>
            <a:pPr>
              <a:spcAft>
                <a:spcPts val="480"/>
              </a:spcAft>
            </a:pPr>
            <a:r>
              <a:rPr lang="pt-BR" sz="2000" dirty="0"/>
              <a:t>Água e outras bebidas somente poderão ser comercializadas em garrafas PET se a empresa fabricante for comprovadamente comprometida com os padrões de reciclagem e de logística reversa aplicáveis;</a:t>
            </a:r>
          </a:p>
          <a:p>
            <a:pPr>
              <a:spcAft>
                <a:spcPts val="480"/>
              </a:spcAft>
            </a:pPr>
            <a:endParaRPr lang="pt-BR" sz="2000" dirty="0"/>
          </a:p>
          <a:p>
            <a:pPr>
              <a:spcAft>
                <a:spcPts val="480"/>
              </a:spcAft>
            </a:pPr>
            <a:r>
              <a:rPr lang="pt-BR" sz="2000" dirty="0"/>
              <a:t>Proibido o uso de sachês ou embalagens similares (uso único);</a:t>
            </a:r>
          </a:p>
          <a:p>
            <a:pPr marL="0" indent="0">
              <a:spcAft>
                <a:spcPts val="480"/>
              </a:spcAft>
              <a:buNone/>
            </a:pPr>
            <a:endParaRPr lang="pt-BR" sz="2000" dirty="0"/>
          </a:p>
        </p:txBody>
      </p:sp>
      <p:pic>
        <p:nvPicPr>
          <p:cNvPr id="2050" name="Picture 2">
            <a:extLst>
              <a:ext uri="{FF2B5EF4-FFF2-40B4-BE49-F238E27FC236}">
                <a16:creationId xmlns:a16="http://schemas.microsoft.com/office/drawing/2014/main" id="{EB079698-EF6F-662A-4898-612997238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738" y="3808608"/>
            <a:ext cx="1315508" cy="1315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FCE7A79-4C4D-1CEC-A897-201ACEA4E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383015" y="2251021"/>
            <a:ext cx="1268955" cy="126895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A67754E9-2D64-920F-1602-248B9B83B9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0580" y="5520322"/>
            <a:ext cx="1053824" cy="105382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2AD97093-FC26-7CDA-2153-DC172F0DF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3525" y="5353622"/>
            <a:ext cx="1315508" cy="13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8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6326-956B-D946-1F48-8CCAF33C322C}"/>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55D32519-11B0-6797-0251-46CEB98F89E0}"/>
              </a:ext>
            </a:extLst>
          </p:cNvPr>
          <p:cNvSpPr>
            <a:spLocks noGrp="1"/>
          </p:cNvSpPr>
          <p:nvPr>
            <p:ph idx="1"/>
          </p:nvPr>
        </p:nvSpPr>
        <p:spPr>
          <a:xfrm>
            <a:off x="525774" y="1844700"/>
            <a:ext cx="11029615" cy="4977442"/>
          </a:xfrm>
        </p:spPr>
        <p:txBody>
          <a:bodyPr>
            <a:normAutofit/>
          </a:bodyPr>
          <a:lstStyle/>
          <a:p>
            <a:pPr marL="342900" indent="-342900">
              <a:buFont typeface="+mj-lt"/>
              <a:buAutoNum type="arabicPeriod" startAt="6"/>
            </a:pPr>
            <a:r>
              <a:rPr lang="pt-BR" dirty="0"/>
              <a:t>TERMO DE AUTORIZAÇÃO DE USO (TAU)</a:t>
            </a:r>
          </a:p>
          <a:p>
            <a:pPr marL="666900" lvl="1" indent="-342900">
              <a:buFont typeface="+mj-lt"/>
              <a:buAutoNum type="arabicPeriod"/>
            </a:pPr>
            <a:r>
              <a:rPr lang="pt-BR" dirty="0"/>
              <a:t>PUBLICAÇÃO DO TERMO DE AUTORIZAÇÃO DE USO (TAU) E EFETIVAÇÃO DO CADASTRO</a:t>
            </a:r>
          </a:p>
          <a:p>
            <a:pPr marL="324000" lvl="1" indent="0">
              <a:buNone/>
            </a:pPr>
            <a:endParaRPr lang="pt-BR" dirty="0"/>
          </a:p>
          <a:p>
            <a:pPr marL="342900" indent="-342900">
              <a:buFont typeface="+mj-lt"/>
              <a:buAutoNum type="arabicPeriod" startAt="6"/>
            </a:pPr>
            <a:r>
              <a:rPr lang="pt-BR" dirty="0"/>
              <a:t>AQUISIÇÃO DE VAGAS</a:t>
            </a:r>
          </a:p>
          <a:p>
            <a:pPr marL="666900" lvl="1" indent="-342900">
              <a:buFont typeface="+mj-lt"/>
              <a:buAutoNum type="arabicPeriod"/>
            </a:pPr>
            <a:r>
              <a:rPr lang="pt-BR" dirty="0"/>
              <a:t>COMO ADQUIRIR VAGAS PELO SITE DA FUNDAÇÃO FLORESTAL?</a:t>
            </a:r>
          </a:p>
          <a:p>
            <a:pPr marL="666900" lvl="1" indent="-342900">
              <a:buFont typeface="+mj-lt"/>
              <a:buAutoNum type="arabicPeriod"/>
            </a:pPr>
            <a:r>
              <a:rPr lang="pt-BR" dirty="0"/>
              <a:t>REGRAS DE DISPONIBILIZAÇÃO DE VAGAS</a:t>
            </a:r>
          </a:p>
          <a:p>
            <a:pPr marL="666900" lvl="1" indent="-342900">
              <a:buFont typeface="+mj-lt"/>
              <a:buAutoNum type="arabicPeriod"/>
            </a:pPr>
            <a:endParaRPr lang="pt-BR" dirty="0"/>
          </a:p>
          <a:p>
            <a:pPr marL="342900" indent="-342900">
              <a:buFont typeface="+mj-lt"/>
              <a:buAutoNum type="arabicPeriod" startAt="6"/>
            </a:pPr>
            <a:r>
              <a:rPr lang="pt-BR" dirty="0"/>
              <a:t>VALORES DE OUTORGA</a:t>
            </a:r>
          </a:p>
          <a:p>
            <a:pPr marL="342900" indent="-342900">
              <a:buFont typeface="+mj-lt"/>
              <a:buAutoNum type="arabicPeriod" startAt="6"/>
            </a:pPr>
            <a:r>
              <a:rPr lang="pt-BR" dirty="0"/>
              <a:t>POLÍTICAS DE DESCONTO</a:t>
            </a:r>
          </a:p>
          <a:p>
            <a:pPr marL="342900" indent="-342900">
              <a:buFont typeface="+mj-lt"/>
              <a:buAutoNum type="arabicPeriod" startAt="6"/>
            </a:pPr>
            <a:r>
              <a:rPr lang="pt-BR" dirty="0"/>
              <a:t>REGRAS DE </a:t>
            </a:r>
            <a:r>
              <a:rPr lang="pt-BR" i="1" dirty="0"/>
              <a:t>CHECK-IN</a:t>
            </a:r>
          </a:p>
          <a:p>
            <a:pPr marL="342900" indent="-342900">
              <a:buFont typeface="+mj-lt"/>
              <a:buAutoNum type="arabicPeriod" startAt="6"/>
            </a:pPr>
            <a:r>
              <a:rPr lang="pt-BR" dirty="0"/>
              <a:t>REGRAS DE </a:t>
            </a:r>
            <a:r>
              <a:rPr lang="pt-BR" i="1" dirty="0"/>
              <a:t>CHECK-OUT</a:t>
            </a:r>
          </a:p>
        </p:txBody>
      </p:sp>
      <p:pic>
        <p:nvPicPr>
          <p:cNvPr id="4" name="Imagem 3">
            <a:extLst>
              <a:ext uri="{FF2B5EF4-FFF2-40B4-BE49-F238E27FC236}">
                <a16:creationId xmlns:a16="http://schemas.microsoft.com/office/drawing/2014/main" id="{0AC3D81B-E0C5-9D7F-6E2D-D5D913F1AA40}"/>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18665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13.2. RESÍDUOS – REGRAS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8813818" cy="5021248"/>
          </a:xfrm>
        </p:spPr>
        <p:txBody>
          <a:bodyPr>
            <a:normAutofit/>
          </a:bodyPr>
          <a:lstStyle/>
          <a:p>
            <a:pPr marL="0" indent="0">
              <a:spcAft>
                <a:spcPts val="480"/>
              </a:spcAft>
              <a:buNone/>
            </a:pPr>
            <a:endParaRPr lang="pt-BR" sz="2000" dirty="0"/>
          </a:p>
          <a:p>
            <a:pPr>
              <a:spcAft>
                <a:spcPts val="480"/>
              </a:spcAft>
            </a:pPr>
            <a:r>
              <a:rPr lang="pt-BR" sz="2000" dirty="0"/>
              <a:t>A coleta de lixo deverá ser realizada de forma constante (mais de uma vez ao dia), para evitar a proliferação de insetos e outros animais, bem como mau cheiro e incômodo aos visitantes;</a:t>
            </a:r>
          </a:p>
          <a:p>
            <a:pPr>
              <a:spcAft>
                <a:spcPts val="480"/>
              </a:spcAft>
            </a:pPr>
            <a:endParaRPr lang="pt-BR" sz="2000" dirty="0"/>
          </a:p>
          <a:p>
            <a:pPr>
              <a:spcAft>
                <a:spcPts val="480"/>
              </a:spcAft>
            </a:pPr>
            <a:r>
              <a:rPr lang="pt-BR" sz="2000" dirty="0"/>
              <a:t>As lixeiras devem possuir travas para evitar a ação de fauna </a:t>
            </a:r>
            <a:r>
              <a:rPr lang="pt-BR" sz="2000" dirty="0" err="1"/>
              <a:t>sinantrópica</a:t>
            </a:r>
            <a:r>
              <a:rPr lang="pt-BR" sz="2000" dirty="0"/>
              <a:t>;</a:t>
            </a:r>
          </a:p>
          <a:p>
            <a:pPr>
              <a:spcAft>
                <a:spcPts val="480"/>
              </a:spcAft>
            </a:pPr>
            <a:endParaRPr lang="pt-BR" sz="2000" dirty="0"/>
          </a:p>
          <a:p>
            <a:pPr>
              <a:spcAft>
                <a:spcPts val="480"/>
              </a:spcAft>
            </a:pPr>
            <a:r>
              <a:rPr lang="pt-BR" sz="2000" dirty="0"/>
              <a:t>As lixeiras devem ser preferencialmente dispostas em trio, com cores diferentes de acordo com a classe de resíduos (recicláveis, não recicláveis e orgânicos).</a:t>
            </a:r>
          </a:p>
          <a:p>
            <a:pPr>
              <a:spcAft>
                <a:spcPts val="480"/>
              </a:spcAft>
            </a:pPr>
            <a:endParaRPr lang="pt-BR" sz="2000" dirty="0"/>
          </a:p>
          <a:p>
            <a:pPr marL="0" indent="0">
              <a:spcAft>
                <a:spcPts val="480"/>
              </a:spcAft>
              <a:buNone/>
            </a:pPr>
            <a:endParaRPr lang="pt-BR" sz="2000" dirty="0"/>
          </a:p>
        </p:txBody>
      </p:sp>
      <p:pic>
        <p:nvPicPr>
          <p:cNvPr id="3074" name="Picture 2">
            <a:extLst>
              <a:ext uri="{FF2B5EF4-FFF2-40B4-BE49-F238E27FC236}">
                <a16:creationId xmlns:a16="http://schemas.microsoft.com/office/drawing/2014/main" id="{42F784FB-EA6D-3739-158E-EB7CC25AA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3773" y="4935653"/>
            <a:ext cx="2001032" cy="10469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E9DA205-9B54-747E-5363-D38CA4872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087" y="3622754"/>
            <a:ext cx="1144404" cy="1144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DB239C-C000-1F5F-D536-AF7FE03CF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2087" y="2205320"/>
            <a:ext cx="1317951" cy="13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69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14. PENALIDADES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0794064" cy="5021248"/>
          </a:xfrm>
        </p:spPr>
        <p:txBody>
          <a:bodyPr>
            <a:normAutofit/>
          </a:bodyPr>
          <a:lstStyle/>
          <a:p>
            <a:pPr marL="0" indent="0">
              <a:spcAft>
                <a:spcPts val="480"/>
              </a:spcAft>
              <a:buNone/>
            </a:pPr>
            <a:r>
              <a:rPr lang="pt-BR" sz="2000" b="1" dirty="0"/>
              <a:t>FALTAS INJUSTIFICADAS:</a:t>
            </a:r>
          </a:p>
          <a:p>
            <a:pPr>
              <a:spcAft>
                <a:spcPts val="480"/>
              </a:spcAft>
            </a:pPr>
            <a:r>
              <a:rPr lang="pt-BR" sz="2000" dirty="0"/>
              <a:t>Caso você adquira a sua vaga e não compareça no dia agendado por 3 (três) ocasiões, de forma injustificada, o seu Termo de Autorização de Uso (TAU) poderá ser suspenso ou cancelado;</a:t>
            </a:r>
          </a:p>
          <a:p>
            <a:pPr marL="0" indent="0">
              <a:spcAft>
                <a:spcPts val="480"/>
              </a:spcAft>
              <a:buNone/>
            </a:pPr>
            <a:endParaRPr lang="pt-BR" sz="2000" dirty="0"/>
          </a:p>
          <a:p>
            <a:pPr marL="0" indent="0">
              <a:spcAft>
                <a:spcPts val="480"/>
              </a:spcAft>
              <a:buNone/>
            </a:pPr>
            <a:r>
              <a:rPr lang="pt-BR" sz="2000" b="1" dirty="0"/>
              <a:t>PRESTAÇÃO INADEQUADA DO SERVIÇO:</a:t>
            </a:r>
          </a:p>
          <a:p>
            <a:pPr>
              <a:spcAft>
                <a:spcPts val="480"/>
              </a:spcAft>
            </a:pPr>
            <a:r>
              <a:rPr lang="pt-BR" sz="2000" dirty="0"/>
              <a:t>O serviço considerado inconveniente aos visitantes ou lesivo ao patrimônio da Unidade de Conservação poderá ser suspenso ou cancelado pela gestão da Unidade, sem prejuízo das sanções previstas na legislação vigente;</a:t>
            </a:r>
          </a:p>
          <a:p>
            <a:pPr>
              <a:spcAft>
                <a:spcPts val="480"/>
              </a:spcAft>
            </a:pPr>
            <a:endParaRPr lang="pt-BR" sz="2000" dirty="0"/>
          </a:p>
        </p:txBody>
      </p:sp>
    </p:spTree>
    <p:extLst>
      <p:ext uri="{BB962C8B-B14F-4D97-AF65-F5344CB8AC3E}">
        <p14:creationId xmlns:p14="http://schemas.microsoft.com/office/powerpoint/2010/main" val="100539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14.1.PENALIDADES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0794064" cy="5021248"/>
          </a:xfrm>
        </p:spPr>
        <p:txBody>
          <a:bodyPr>
            <a:normAutofit/>
          </a:bodyPr>
          <a:lstStyle/>
          <a:p>
            <a:pPr marL="0" indent="0">
              <a:spcAft>
                <a:spcPts val="480"/>
              </a:spcAft>
              <a:buNone/>
            </a:pPr>
            <a:r>
              <a:rPr lang="pt-BR" sz="2000" b="1" dirty="0"/>
              <a:t>DESCUMPRIMENTO DA PORTARIA DE AUTORIZAÇÕES DE USO:</a:t>
            </a:r>
          </a:p>
          <a:p>
            <a:pPr>
              <a:spcAft>
                <a:spcPts val="480"/>
              </a:spcAft>
            </a:pPr>
            <a:r>
              <a:rPr lang="pt-BR" sz="2000" dirty="0"/>
              <a:t>O descumprimento da Portaria Normativa FF/DE nº 372/2023 (ou outra que vier a substitui-la) poderá acarretar no cancelamento do Termo de Autorização de Uso (TAU), sem prejuízo das sanções previstas na legislação vigente;</a:t>
            </a:r>
          </a:p>
          <a:p>
            <a:pPr marL="0" indent="0">
              <a:spcAft>
                <a:spcPts val="480"/>
              </a:spcAft>
              <a:buNone/>
            </a:pPr>
            <a:endParaRPr lang="pt-BR" sz="2000" dirty="0"/>
          </a:p>
          <a:p>
            <a:pPr marL="0" indent="0">
              <a:spcAft>
                <a:spcPts val="480"/>
              </a:spcAft>
              <a:buNone/>
            </a:pPr>
            <a:r>
              <a:rPr lang="pt-BR" sz="2000" b="1" dirty="0"/>
              <a:t>DESCUMPRIMENTO DA LEGISLAÇÃO APLICÁVEL:</a:t>
            </a:r>
          </a:p>
          <a:p>
            <a:pPr>
              <a:spcAft>
                <a:spcPts val="480"/>
              </a:spcAft>
            </a:pPr>
            <a:r>
              <a:rPr lang="pt-BR" sz="2000" dirty="0"/>
              <a:t>As condutas e atividades consideradas lesivas ao meio ambiente e ao patrimônio público das Unidades de Conservação sujeitarão os infratores às sanções penais e administrativas, conforme legislação aplicável, independentemente da obrigação de reparar os danos causados.</a:t>
            </a:r>
          </a:p>
          <a:p>
            <a:pPr>
              <a:spcAft>
                <a:spcPts val="480"/>
              </a:spcAft>
            </a:pPr>
            <a:endParaRPr lang="pt-BR" sz="2000" dirty="0"/>
          </a:p>
        </p:txBody>
      </p:sp>
    </p:spTree>
    <p:extLst>
      <p:ext uri="{BB962C8B-B14F-4D97-AF65-F5344CB8AC3E}">
        <p14:creationId xmlns:p14="http://schemas.microsoft.com/office/powerpoint/2010/main" val="4267960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15. CANAIS DE ATENDIMENTO</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4"/>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447842" y="1760552"/>
            <a:ext cx="8581858" cy="5021248"/>
          </a:xfrm>
        </p:spPr>
        <p:txBody>
          <a:bodyPr>
            <a:normAutofit/>
          </a:bodyPr>
          <a:lstStyle/>
          <a:p>
            <a:pPr marL="0" lvl="0" indent="0">
              <a:lnSpc>
                <a:spcPct val="100000"/>
              </a:lnSpc>
              <a:buNone/>
            </a:pPr>
            <a:r>
              <a:rPr lang="pt-BR" sz="2200" b="1" dirty="0"/>
              <a:t>Como faço para tirar dúvidas?</a:t>
            </a:r>
          </a:p>
          <a:p>
            <a:pPr marL="0" lvl="0" indent="0">
              <a:lnSpc>
                <a:spcPct val="100000"/>
              </a:lnSpc>
              <a:buNone/>
            </a:pPr>
            <a:endParaRPr lang="pt-BR" sz="2200" b="1" dirty="0"/>
          </a:p>
          <a:p>
            <a:pPr marL="0" lvl="0" indent="0">
              <a:lnSpc>
                <a:spcPct val="100000"/>
              </a:lnSpc>
              <a:buNone/>
            </a:pPr>
            <a:r>
              <a:rPr lang="pt-BR" sz="2100" b="1" dirty="0"/>
              <a:t>Perguntas frequentes:</a:t>
            </a:r>
          </a:p>
          <a:p>
            <a:pPr lvl="0">
              <a:lnSpc>
                <a:spcPct val="100000"/>
              </a:lnSpc>
            </a:pPr>
            <a:r>
              <a:rPr lang="pt-BR" sz="2000" dirty="0"/>
              <a:t>A minha documentação já foi analisada pela equipe da Fundação Florestal?</a:t>
            </a:r>
          </a:p>
          <a:p>
            <a:pPr lvl="0">
              <a:lnSpc>
                <a:spcPct val="100000"/>
              </a:lnSpc>
            </a:pPr>
            <a:r>
              <a:rPr lang="pt-BR" sz="2000" dirty="0"/>
              <a:t>Como faço para acompanhar a minha solicitação de cadastro?</a:t>
            </a:r>
          </a:p>
          <a:p>
            <a:pPr lvl="0">
              <a:lnSpc>
                <a:spcPct val="100000"/>
              </a:lnSpc>
            </a:pPr>
            <a:r>
              <a:rPr lang="pt-BR" sz="2000" dirty="0"/>
              <a:t>Qual a previsão de efetivação do meu cadastro?</a:t>
            </a:r>
          </a:p>
          <a:p>
            <a:pPr lvl="0">
              <a:lnSpc>
                <a:spcPct val="100000"/>
              </a:lnSpc>
            </a:pPr>
            <a:r>
              <a:rPr lang="pt-BR" sz="2000" dirty="0"/>
              <a:t>Como faço para adquirir vagas na Unidade de Conservação?</a:t>
            </a:r>
          </a:p>
          <a:p>
            <a:pPr lvl="0">
              <a:lnSpc>
                <a:spcPct val="100000"/>
              </a:lnSpc>
            </a:pPr>
            <a:r>
              <a:rPr lang="pt-BR" sz="2000" dirty="0"/>
              <a:t>Não acho meu Código de Cadastro para adquirir as vagas na Unidade de Conservação. Como faço para recuperá-lo?</a:t>
            </a:r>
          </a:p>
        </p:txBody>
      </p:sp>
      <p:pic>
        <p:nvPicPr>
          <p:cNvPr id="5122" name="Picture 2">
            <a:extLst>
              <a:ext uri="{FF2B5EF4-FFF2-40B4-BE49-F238E27FC236}">
                <a16:creationId xmlns:a16="http://schemas.microsoft.com/office/drawing/2014/main" id="{735D31FF-7366-B6C7-E314-27CE321AB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8355" y="2887587"/>
            <a:ext cx="2237882" cy="223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41459"/>
      </p:ext>
    </p:extLst>
  </p:cSld>
  <p:clrMapOvr>
    <a:masterClrMapping/>
  </p:clrMapOvr>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15.1. E-MAIL E TELEFONE PARA CONTATO</a:t>
            </a:r>
          </a:p>
        </p:txBody>
      </p:sp>
      <p:graphicFrame>
        <p:nvGraphicFramePr>
          <p:cNvPr id="4" name="Espaço Reservado para Conteúdo 3">
            <a:extLst>
              <a:ext uri="{FF2B5EF4-FFF2-40B4-BE49-F238E27FC236}">
                <a16:creationId xmlns:a16="http://schemas.microsoft.com/office/drawing/2014/main" id="{C62847B9-EF04-FBA5-5579-14FC40CDB28E}"/>
              </a:ext>
            </a:extLst>
          </p:cNvPr>
          <p:cNvGraphicFramePr>
            <a:graphicFrameLocks noGrp="1"/>
          </p:cNvGraphicFramePr>
          <p:nvPr>
            <p:ph idx="1"/>
          </p:nvPr>
        </p:nvGraphicFramePr>
        <p:xfrm>
          <a:off x="473447" y="1894857"/>
          <a:ext cx="9644587" cy="496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8"/>
          <a:stretch>
            <a:fillRect/>
          </a:stretch>
        </p:blipFill>
        <p:spPr>
          <a:xfrm>
            <a:off x="9748552" y="685580"/>
            <a:ext cx="1806837" cy="1046952"/>
          </a:xfrm>
          <a:prstGeom prst="rect">
            <a:avLst/>
          </a:prstGeom>
        </p:spPr>
      </p:pic>
      <p:pic>
        <p:nvPicPr>
          <p:cNvPr id="6146" name="Picture 2">
            <a:extLst>
              <a:ext uri="{FF2B5EF4-FFF2-40B4-BE49-F238E27FC236}">
                <a16:creationId xmlns:a16="http://schemas.microsoft.com/office/drawing/2014/main" id="{B0150A1B-5FE6-ADFB-DE5F-C3DBE4BECA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9451" y="5288542"/>
            <a:ext cx="975938" cy="1062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A02975C-11AA-6A3B-E7E4-47A97C5AED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451" y="2840411"/>
            <a:ext cx="1134120" cy="113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842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B3006"/>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BC2F35A-1BFB-4D43-8347-A307CF120D26}"/>
              </a:ext>
            </a:extLst>
          </p:cNvPr>
          <p:cNvPicPr>
            <a:picLocks noChangeAspect="1"/>
          </p:cNvPicPr>
          <p:nvPr/>
        </p:nvPicPr>
        <p:blipFill>
          <a:blip r:embed="rId2"/>
          <a:stretch>
            <a:fillRect/>
          </a:stretch>
        </p:blipFill>
        <p:spPr>
          <a:xfrm>
            <a:off x="2223558" y="1185156"/>
            <a:ext cx="7744883" cy="4487687"/>
          </a:xfrm>
          <a:prstGeom prst="rect">
            <a:avLst/>
          </a:prstGeom>
        </p:spPr>
      </p:pic>
      <p:sp>
        <p:nvSpPr>
          <p:cNvPr id="4" name="CaixaDeTexto 3">
            <a:extLst>
              <a:ext uri="{FF2B5EF4-FFF2-40B4-BE49-F238E27FC236}">
                <a16:creationId xmlns:a16="http://schemas.microsoft.com/office/drawing/2014/main" id="{DAB9436A-BE74-4FF6-A9F5-189496E5ADC1}"/>
              </a:ext>
            </a:extLst>
          </p:cNvPr>
          <p:cNvSpPr txBox="1"/>
          <p:nvPr/>
        </p:nvSpPr>
        <p:spPr>
          <a:xfrm>
            <a:off x="2223558" y="5672843"/>
            <a:ext cx="7744883" cy="923330"/>
          </a:xfrm>
          <a:prstGeom prst="rect">
            <a:avLst/>
          </a:prstGeom>
          <a:noFill/>
        </p:spPr>
        <p:txBody>
          <a:bodyPr wrap="square" rtlCol="0">
            <a:spAutoFit/>
          </a:bodyPr>
          <a:lstStyle/>
          <a:p>
            <a:r>
              <a:rPr lang="pt-BR" b="1" dirty="0">
                <a:solidFill>
                  <a:schemeClr val="bg1"/>
                </a:solidFill>
              </a:rPr>
              <a:t>Link para acesso à Portaria Normativa FF/DE n° 372/2023:</a:t>
            </a:r>
          </a:p>
          <a:p>
            <a:r>
              <a:rPr lang="pt-BR" b="1" dirty="0">
                <a:solidFill>
                  <a:schemeClr val="bg1"/>
                </a:solidFill>
              </a:rPr>
              <a:t>https://www.infraestruturameioambiente.sp.gov.br/fundacaoflorestal/2023/01/portaria-normativa-ff-de-n-372-2023/ </a:t>
            </a:r>
          </a:p>
        </p:txBody>
      </p:sp>
    </p:spTree>
    <p:extLst>
      <p:ext uri="{BB962C8B-B14F-4D97-AF65-F5344CB8AC3E}">
        <p14:creationId xmlns:p14="http://schemas.microsoft.com/office/powerpoint/2010/main" val="223239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6326-956B-D946-1F48-8CCAF33C322C}"/>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55D32519-11B0-6797-0251-46CEB98F89E0}"/>
              </a:ext>
            </a:extLst>
          </p:cNvPr>
          <p:cNvSpPr>
            <a:spLocks noGrp="1"/>
          </p:cNvSpPr>
          <p:nvPr>
            <p:ph idx="1"/>
          </p:nvPr>
        </p:nvSpPr>
        <p:spPr>
          <a:xfrm>
            <a:off x="525774" y="1844700"/>
            <a:ext cx="11029615" cy="4977442"/>
          </a:xfrm>
        </p:spPr>
        <p:txBody>
          <a:bodyPr>
            <a:normAutofit/>
          </a:bodyPr>
          <a:lstStyle/>
          <a:p>
            <a:pPr marL="342900" indent="-342900">
              <a:buFont typeface="+mj-lt"/>
              <a:buAutoNum type="arabicPeriod" startAt="12"/>
            </a:pPr>
            <a:r>
              <a:rPr lang="pt-BR" dirty="0"/>
              <a:t>REGRAS GERAIS</a:t>
            </a:r>
          </a:p>
          <a:p>
            <a:pPr marL="666900" lvl="1" indent="-342900">
              <a:buFont typeface="+mj-lt"/>
              <a:buAutoNum type="arabicPeriod"/>
            </a:pPr>
            <a:r>
              <a:rPr lang="pt-BR" dirty="0"/>
              <a:t>REGRAS GERAIS (CONT.)</a:t>
            </a:r>
          </a:p>
          <a:p>
            <a:pPr marL="666900" lvl="1" indent="-342900">
              <a:buFont typeface="+mj-lt"/>
              <a:buAutoNum type="arabicPeriod"/>
            </a:pPr>
            <a:r>
              <a:rPr lang="pt-BR" dirty="0"/>
              <a:t>REGRAS GERAIS (CONT.)</a:t>
            </a:r>
          </a:p>
          <a:p>
            <a:pPr marL="666900" lvl="1" indent="-342900">
              <a:buFont typeface="+mj-lt"/>
              <a:buAutoNum type="arabicPeriod"/>
            </a:pPr>
            <a:r>
              <a:rPr lang="pt-BR" dirty="0"/>
              <a:t>REGRAS GERAIS (CONT.)</a:t>
            </a:r>
          </a:p>
          <a:p>
            <a:pPr marL="342900" indent="-342900">
              <a:buFont typeface="+mj-lt"/>
              <a:buAutoNum type="arabicPeriod" startAt="12"/>
            </a:pPr>
            <a:r>
              <a:rPr lang="pt-BR" dirty="0"/>
              <a:t>RESÍDUOS SÓLIDOS</a:t>
            </a:r>
          </a:p>
          <a:p>
            <a:pPr marL="666900" lvl="1" indent="-342900">
              <a:buFont typeface="+mj-lt"/>
              <a:buAutoNum type="arabicPeriod"/>
            </a:pPr>
            <a:r>
              <a:rPr lang="pt-BR" dirty="0"/>
              <a:t>RESÍDUOS SÓLIDOS – REGRAS</a:t>
            </a:r>
          </a:p>
          <a:p>
            <a:pPr marL="666900" lvl="1" indent="-342900">
              <a:buFont typeface="+mj-lt"/>
              <a:buAutoNum type="arabicPeriod"/>
            </a:pPr>
            <a:r>
              <a:rPr lang="pt-BR" dirty="0"/>
              <a:t>RESÍDUOS SÓLIDOS – REGRAS (CONT.)</a:t>
            </a:r>
          </a:p>
          <a:p>
            <a:pPr marL="342900" indent="-342900">
              <a:buFont typeface="+mj-lt"/>
              <a:buAutoNum type="arabicPeriod" startAt="12"/>
            </a:pPr>
            <a:r>
              <a:rPr lang="pt-BR" dirty="0"/>
              <a:t>PENALIDADES</a:t>
            </a:r>
          </a:p>
          <a:p>
            <a:pPr marL="666900" lvl="1" indent="-342900">
              <a:buFont typeface="+mj-lt"/>
              <a:buAutoNum type="arabicPeriod"/>
            </a:pPr>
            <a:r>
              <a:rPr lang="pt-BR" dirty="0"/>
              <a:t>PENALIDADES (CONT.)</a:t>
            </a:r>
          </a:p>
          <a:p>
            <a:pPr marL="342900" indent="-342900">
              <a:buFont typeface="+mj-lt"/>
              <a:buAutoNum type="arabicPeriod" startAt="12"/>
            </a:pPr>
            <a:r>
              <a:rPr lang="pt-BR" dirty="0"/>
              <a:t>CANAIS DE ATENDIMENTO</a:t>
            </a:r>
          </a:p>
          <a:p>
            <a:pPr marL="666900" lvl="1" indent="-342900">
              <a:buFont typeface="+mj-lt"/>
              <a:buAutoNum type="arabicPeriod" startAt="12"/>
            </a:pPr>
            <a:r>
              <a:rPr lang="pt-BR" dirty="0"/>
              <a:t>E-MAIL E TELEFONE PARA CONTATO</a:t>
            </a:r>
          </a:p>
          <a:p>
            <a:pPr marL="0" indent="0">
              <a:buNone/>
            </a:pPr>
            <a:r>
              <a:rPr lang="pt-BR" b="1" dirty="0"/>
              <a:t>FIM</a:t>
            </a:r>
          </a:p>
        </p:txBody>
      </p:sp>
      <p:pic>
        <p:nvPicPr>
          <p:cNvPr id="4" name="Imagem 3">
            <a:extLst>
              <a:ext uri="{FF2B5EF4-FFF2-40B4-BE49-F238E27FC236}">
                <a16:creationId xmlns:a16="http://schemas.microsoft.com/office/drawing/2014/main" id="{0AC3D81B-E0C5-9D7F-6E2D-D5D913F1AA40}"/>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77951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BA560-8947-514C-6332-70D1B6FF2A24}"/>
              </a:ext>
            </a:extLst>
          </p:cNvPr>
          <p:cNvSpPr>
            <a:spLocks noGrp="1"/>
          </p:cNvSpPr>
          <p:nvPr>
            <p:ph type="title"/>
          </p:nvPr>
        </p:nvSpPr>
        <p:spPr/>
        <p:txBody>
          <a:bodyPr/>
          <a:lstStyle/>
          <a:p>
            <a:r>
              <a:rPr lang="pt-BR" dirty="0"/>
              <a:t>1. SERVIÇOS QUE PODEM SER PRESTADOS VIA </a:t>
            </a:r>
            <a:br>
              <a:rPr lang="pt-BR" dirty="0"/>
            </a:br>
            <a:r>
              <a:rPr lang="pt-BR" dirty="0"/>
              <a:t>AUTORIZAÇÃO DE USO</a:t>
            </a:r>
          </a:p>
        </p:txBody>
      </p:sp>
      <p:sp>
        <p:nvSpPr>
          <p:cNvPr id="3" name="Espaço Reservado para Conteúdo 2">
            <a:extLst>
              <a:ext uri="{FF2B5EF4-FFF2-40B4-BE49-F238E27FC236}">
                <a16:creationId xmlns:a16="http://schemas.microsoft.com/office/drawing/2014/main" id="{5D4E9A9B-4CB1-A3AF-E7BE-26369451DEEA}"/>
              </a:ext>
            </a:extLst>
          </p:cNvPr>
          <p:cNvSpPr>
            <a:spLocks noGrp="1"/>
          </p:cNvSpPr>
          <p:nvPr>
            <p:ph idx="1"/>
          </p:nvPr>
        </p:nvSpPr>
        <p:spPr>
          <a:xfrm>
            <a:off x="529434" y="2042471"/>
            <a:ext cx="9097645" cy="4648917"/>
          </a:xfrm>
        </p:spPr>
        <p:txBody>
          <a:bodyPr>
            <a:normAutofit/>
          </a:bodyPr>
          <a:lstStyle/>
          <a:p>
            <a:pPr marL="0" indent="0">
              <a:buNone/>
            </a:pPr>
            <a:r>
              <a:rPr lang="pt-BR" sz="2000" dirty="0"/>
              <a:t>Os serviços foram divididos em categorias:</a:t>
            </a:r>
          </a:p>
          <a:p>
            <a:pPr marL="0" indent="0">
              <a:buNone/>
            </a:pPr>
            <a:endParaRPr lang="pt-BR" sz="2000" dirty="0"/>
          </a:p>
          <a:p>
            <a:r>
              <a:rPr lang="pt-BR" sz="2000" dirty="0"/>
              <a:t>AULAS/SESSÕES DE ATIVIDADES ESPORTIVAS E BEM-ESTAR;</a:t>
            </a:r>
          </a:p>
          <a:p>
            <a:r>
              <a:rPr lang="pt-BR" sz="2000" dirty="0"/>
              <a:t>LOCAÇÃO DE EQUIPAMENTOS PARA FINS TURÍSTICOS;</a:t>
            </a:r>
          </a:p>
          <a:p>
            <a:r>
              <a:rPr lang="pt-BR" sz="2000" dirty="0"/>
              <a:t>COMERCIALIZAÇÃO DE ALIMENTOS E BEBIDAS;</a:t>
            </a:r>
          </a:p>
          <a:p>
            <a:r>
              <a:rPr lang="pt-BR" sz="2000" dirty="0"/>
              <a:t>CONDUÇÃO DE VISITANTES EM ATIVIDADES DE TURISMO DE AVENTURA;</a:t>
            </a:r>
          </a:p>
          <a:p>
            <a:r>
              <a:rPr lang="pt-BR" sz="2000" dirty="0"/>
              <a:t>VENDA DE </a:t>
            </a:r>
            <a:r>
              <a:rPr lang="pt-BR" sz="2000" i="1" dirty="0"/>
              <a:t>SOUVENIRS</a:t>
            </a:r>
            <a:r>
              <a:rPr lang="pt-BR" sz="2000" dirty="0"/>
              <a:t>,  ARTESANATO E PRODUTOS DE PRIMEIRA NECESSIDADE;</a:t>
            </a:r>
          </a:p>
          <a:p>
            <a:r>
              <a:rPr lang="pt-BR" sz="2000" dirty="0"/>
              <a:t>MEIOS DE HOSPEDAGEM.</a:t>
            </a:r>
          </a:p>
          <a:p>
            <a:endParaRPr lang="pt-BR" dirty="0"/>
          </a:p>
        </p:txBody>
      </p:sp>
      <p:pic>
        <p:nvPicPr>
          <p:cNvPr id="4" name="Imagem 3">
            <a:extLst>
              <a:ext uri="{FF2B5EF4-FFF2-40B4-BE49-F238E27FC236}">
                <a16:creationId xmlns:a16="http://schemas.microsoft.com/office/drawing/2014/main" id="{6AB38C28-4A8B-1B73-CF47-EB015995A122}"/>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 name="Picture 6">
            <a:extLst>
              <a:ext uri="{FF2B5EF4-FFF2-40B4-BE49-F238E27FC236}">
                <a16:creationId xmlns:a16="http://schemas.microsoft.com/office/drawing/2014/main" id="{D480FF83-068A-09F2-E5C3-0543419FD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218" y="2356642"/>
            <a:ext cx="659035" cy="659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358AD35C-B75D-6C58-6802-264FC41DE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5780" y="3528734"/>
            <a:ext cx="865028" cy="86502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14A36FF4-257B-83AD-13A2-4D6837FD9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128" y="4359256"/>
            <a:ext cx="1313986" cy="1313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FACC4FD-8CA4-2AD9-D76E-F81CF7C8A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31" y="5597755"/>
            <a:ext cx="865028" cy="8650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D314E96F-90CE-C4D4-F3CA-DC1D7B2105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0939" y="1960822"/>
            <a:ext cx="1554192" cy="155419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86374382-E12E-FD3B-1D53-E97D956BB4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0380" y="5396961"/>
            <a:ext cx="1313986" cy="131398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ACBDE8BF-262C-2028-20AC-568A7A8C3D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0027" y="3538941"/>
            <a:ext cx="865028" cy="8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89858"/>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C9E68247DB4F6498420AA0E43C56216" ma:contentTypeVersion="13" ma:contentTypeDescription="Crie um novo documento." ma:contentTypeScope="" ma:versionID="6a4e61056c54ebd8368862a66ed4c3ea">
  <xsd:schema xmlns:xsd="http://www.w3.org/2001/XMLSchema" xmlns:xs="http://www.w3.org/2001/XMLSchema" xmlns:p="http://schemas.microsoft.com/office/2006/metadata/properties" xmlns:ns2="0fc455a9-af69-4561-ad4a-d09b0d1ce694" xmlns:ns3="c6007b11-389a-41e5-a2d5-99944da397a1" targetNamespace="http://schemas.microsoft.com/office/2006/metadata/properties" ma:root="true" ma:fieldsID="97ac8261f968bde4d205d710b65294f3" ns2:_="" ns3:_="">
    <xsd:import namespace="0fc455a9-af69-4561-ad4a-d09b0d1ce694"/>
    <xsd:import namespace="c6007b11-389a-41e5-a2d5-99944da397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455a9-af69-4561-ad4a-d09b0d1ce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2dab9438-f903-450b-a158-c86bb4a35df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07b11-389a-41e5-a2d5-99944da397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605473e-5ae8-414f-ba6a-290bda90eed1}" ma:internalName="TaxCatchAll" ma:showField="CatchAllData" ma:web="c6007b11-389a-41e5-a2d5-99944da397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c455a9-af69-4561-ad4a-d09b0d1ce694">
      <Terms xmlns="http://schemas.microsoft.com/office/infopath/2007/PartnerControls"/>
    </lcf76f155ced4ddcb4097134ff3c332f>
    <TaxCatchAll xmlns="c6007b11-389a-41e5-a2d5-99944da397a1" xsi:nil="true"/>
  </documentManagement>
</p:properties>
</file>

<file path=customXml/itemProps1.xml><?xml version="1.0" encoding="utf-8"?>
<ds:datastoreItem xmlns:ds="http://schemas.openxmlformats.org/officeDocument/2006/customXml" ds:itemID="{936D7173-FF30-45B6-A6D3-BD4BE5925AE4}">
  <ds:schemaRefs>
    <ds:schemaRef ds:uri="http://schemas.microsoft.com/sharepoint/v3/contenttype/forms"/>
  </ds:schemaRefs>
</ds:datastoreItem>
</file>

<file path=customXml/itemProps2.xml><?xml version="1.0" encoding="utf-8"?>
<ds:datastoreItem xmlns:ds="http://schemas.openxmlformats.org/officeDocument/2006/customXml" ds:itemID="{98B8E47E-80A5-4CB3-82C6-C373E76A31C2}"/>
</file>

<file path=customXml/itemProps3.xml><?xml version="1.0" encoding="utf-8"?>
<ds:datastoreItem xmlns:ds="http://schemas.openxmlformats.org/officeDocument/2006/customXml" ds:itemID="{29099D78-B943-4E95-B091-C097265478F7}">
  <ds:schemaRefs>
    <ds:schemaRef ds:uri="0fc455a9-af69-4561-ad4a-d09b0d1ce694"/>
    <ds:schemaRef ds:uri="c6007b11-389a-41e5-a2d5-99944da397a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Dividendo</Template>
  <TotalTime>2188</TotalTime>
  <Words>6819</Words>
  <Application>Microsoft Office PowerPoint</Application>
  <PresentationFormat>Widescreen</PresentationFormat>
  <Paragraphs>787</Paragraphs>
  <Slides>75</Slides>
  <Notes>44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75</vt:i4>
      </vt:variant>
    </vt:vector>
  </HeadingPairs>
  <TitlesOfParts>
    <vt:vector size="81" baseType="lpstr">
      <vt:lpstr>Arial</vt:lpstr>
      <vt:lpstr>Calibri</vt:lpstr>
      <vt:lpstr>Gill Sans MT</vt:lpstr>
      <vt:lpstr>Wingdings</vt:lpstr>
      <vt:lpstr>Wingdings 2</vt:lpstr>
      <vt:lpstr>Dividendo</vt:lpstr>
      <vt:lpstr>MANUAL PARA OPERADORES</vt:lpstr>
      <vt:lpstr>NOVO REGRAMENTO DE PARCERIAS DA  FUNDAÇÃO FLORESTAL</vt:lpstr>
      <vt:lpstr>Destaques - PORTARIA NORMATIVA FF/DE Nº 372/2023</vt:lpstr>
      <vt:lpstr>AUTORIZAÇÕES DE USO DE ÁREAS</vt:lpstr>
      <vt:lpstr>ÍNDICE</vt:lpstr>
      <vt:lpstr>ÍNDICE</vt:lpstr>
      <vt:lpstr>ÍNDICE</vt:lpstr>
      <vt:lpstr>ÍNDICE</vt:lpstr>
      <vt:lpstr>1. SERVIÇOS QUE PODEM SER PRESTADOS VIA  AUTORIZAÇÃO DE USO</vt:lpstr>
      <vt:lpstr>1.1. LISTA COMPLETA DE SERVIÇOS DE APOIO  AO USO PÚBLICO</vt:lpstr>
      <vt:lpstr>1.1.1. AULAS/SESSÕES DE ATIVIDADES ESPORTIVAS E  BEM-ESTAR</vt:lpstr>
      <vt:lpstr>1.1.1. AULAS/SESSÕES DE ATIVIDADES ESPORTIVAS E  BEM-ESTAR (CONTINUAÇÃO)</vt:lpstr>
      <vt:lpstr>1.1.2. LOCAÇÃO DE EQUIPAMENTOS PARA FINS TURÍSTICOS</vt:lpstr>
      <vt:lpstr>1.1.3. COMERCIALIZAÇÃO DE ALIMENTOS E BEBIDAS</vt:lpstr>
      <vt:lpstr>1.1.4. CONDUÇÃO DE VISITANTES EM ATIVIDADES DE TURISMO DE AVENTURA</vt:lpstr>
      <vt:lpstr>1.1.5. VENDA DE SOUVENIRS, ARTESANATO E PRODUTOS DE PRIMEIRA NECESSIDADE</vt:lpstr>
      <vt:lpstr>1.1.5. VENDA DE SOUVENIRS, ARTESANATO E PRODUTOS DE PRIMEIRA NECESSIDADE (CONTINUAÇÃO)</vt:lpstr>
      <vt:lpstr>1.1.6. MEIOS DE HOSPEDAGEM</vt:lpstr>
      <vt:lpstr>1.2. O serviço que você presta não está  nessa lista?</vt:lpstr>
      <vt:lpstr>2. COMO CONHECER OS EDITAIS DE  CHAMAMENTO PÚBLICO PARA CADASTRO</vt:lpstr>
      <vt:lpstr>2.1.CONSULTA PELO SITE DA FUNDAÇÃO FLORESTAL</vt:lpstr>
      <vt:lpstr>2.2. CONSULTA JUNTO À GESTÃO DA  UNIDADE DE CONSERVAÇÃO</vt:lpstr>
      <vt:lpstr>2.3. CONSULTA PELO DIÁRIO OFICIAL DO ESTADO</vt:lpstr>
      <vt:lpstr>2.4. Caminho a seguir após consultas</vt:lpstr>
      <vt:lpstr>3. MANIFESTAÇÃO DE INTERESSE PRIVADO (MIP)</vt:lpstr>
      <vt:lpstr>3.1. COMO APRESENTAR UMA MANIFESTAÇÃO  DE INTERESSE PRIVADO (MIP)?</vt:lpstr>
      <vt:lpstr>3.2. ANÁLISE DA MANIFESTAÇÃO DE INTERESSE  PRIVADO (MIP) PELA FUNDAÇÃO FLORESTAL</vt:lpstr>
      <vt:lpstr>4. ENVIO DE DOCUMENTOS  (CONFORME EDITAL DE CHAMAMENTO PÚBLICO)</vt:lpstr>
      <vt:lpstr>4.1. PROCEDIMENTO PARA ENVIO DE DOCUMENTOS</vt:lpstr>
      <vt:lpstr>4.2. ENVIO DE DOCUMENTOS POR E-MAIL OU  PELO SISTEMA E-AMBIENTE</vt:lpstr>
      <vt:lpstr>4.3. CERTIFICADO DIGITAL E INFORMAÇÕES SOBRE A EXIGÊNCIA DE DOCUMENTOS</vt:lpstr>
      <vt:lpstr>4.4. EXEMPLOS DE DOCUMENTOS</vt:lpstr>
      <vt:lpstr>4.5. EXEMPLOS DE DOCUMENTOS</vt:lpstr>
      <vt:lpstr>4.6. EXEMPLOS DE DOCUMENTOS</vt:lpstr>
      <vt:lpstr>4.7. EXEMPLOS DE DOCUMENTOS</vt:lpstr>
      <vt:lpstr>4.8. EXEMPLOS DE DOCUMENTOS</vt:lpstr>
      <vt:lpstr>4.9. EXEMPLOS DE DOCUMENTOS</vt:lpstr>
      <vt:lpstr>4.10. EXEMPLOS DE DOCUMENTOS</vt:lpstr>
      <vt:lpstr>4.11. EXEMPLOS DE DOCUMENTOS</vt:lpstr>
      <vt:lpstr>Apresentação do PowerPoint</vt:lpstr>
      <vt:lpstr>4.12. EXEMPLOS DE DOCUMENTOS</vt:lpstr>
      <vt:lpstr>4.13. EXEMPLOS DE DOCUMENTOS</vt:lpstr>
      <vt:lpstr>4.14. EXEMPLOS DE DOCUMENTOS</vt:lpstr>
      <vt:lpstr>4.15. EXEMPLOS DE DOCUMENTOS</vt:lpstr>
      <vt:lpstr>4.16. EXEMPLOS DE DOCUMENTOS</vt:lpstr>
      <vt:lpstr>4.17. EXEMPLOS DE DOCUMENTOS  (TURISMO DE AVENTURA)</vt:lpstr>
      <vt:lpstr>4.18. EXEMPLOS DE DOCUMENTOS  (TURISMO DE AVENTURA)</vt:lpstr>
      <vt:lpstr>4.19. EXEMPLOS DE DOCUMENTOS  (TURISMO DE AVENTURA)</vt:lpstr>
      <vt:lpstr>4.20. DOCUMENTOS (TURISMO DE AVENTURA)</vt:lpstr>
      <vt:lpstr>4.21. EXEMPLOS DE DOCUMENTOS  (TURISMO DE AVENTURA)</vt:lpstr>
      <vt:lpstr>5. ACOMPANHAMENTO DA SOLICITAÇÃO DE  CADASTRO PELO SISTEMA E-AMBIENTE</vt:lpstr>
      <vt:lpstr>5.1. CRIAÇÃO DE CONTA no sistema e-ambiente</vt:lpstr>
      <vt:lpstr>5.2. consulta de processo no sistema e-ambiente</vt:lpstr>
      <vt:lpstr>5.3. análise de documentos e celebração de termo de autorização de uso (tau)</vt:lpstr>
      <vt:lpstr>6. TERMO DE AUTORIZAÇÃO DE USO (TAU)</vt:lpstr>
      <vt:lpstr>6.1. Publicação do termo de autorização  de uso (tau) e efetivação do cadastro</vt:lpstr>
      <vt:lpstr>7. AQUISIÇÃO DE VAGAS</vt:lpstr>
      <vt:lpstr>7.1. COMO ADQUIRIR VAGAS PELO SITE DA  FUNDAÇÃO FLORESTAL?</vt:lpstr>
      <vt:lpstr>7.2. REGRAS DE DISPONIBILIZAÇÃO DE VAGAS</vt:lpstr>
      <vt:lpstr>8. Valores de outorga</vt:lpstr>
      <vt:lpstr>9. POLÍTICAS DE DESCONTO</vt:lpstr>
      <vt:lpstr>10. REGRAS DE CHECK-IN</vt:lpstr>
      <vt:lpstr>11. REGRAS DE CHECK-OUT</vt:lpstr>
      <vt:lpstr>12. REGRAS gerais</vt:lpstr>
      <vt:lpstr>12.1. REGRAS gerais</vt:lpstr>
      <vt:lpstr>12.2. REGRAS gerais</vt:lpstr>
      <vt:lpstr>12.3. REGRAS gerais</vt:lpstr>
      <vt:lpstr>13. RESÍDUOS SÓLIDOS</vt:lpstr>
      <vt:lpstr>13.1. RESÍDUOS SÓLIDOS – REGRAS</vt:lpstr>
      <vt:lpstr>13.2. RESÍDUOS – REGRAS</vt:lpstr>
      <vt:lpstr>14. PENALIDADES</vt:lpstr>
      <vt:lpstr>14.1.PENALIDADES</vt:lpstr>
      <vt:lpstr>15. CANAIS DE ATENDIMENTO</vt:lpstr>
      <vt:lpstr>15.1. E-MAIL E TELEFONE PARA CONTATO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Parcerias</dc:creator>
  <cp:lastModifiedBy>Maria Estela Duva</cp:lastModifiedBy>
  <cp:revision>22</cp:revision>
  <dcterms:created xsi:type="dcterms:W3CDTF">2023-01-26T16:44:20Z</dcterms:created>
  <dcterms:modified xsi:type="dcterms:W3CDTF">2023-03-03T20:02:41Z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0x0101009C9E68247DB4F6498420AA0E43C56216</vt:lpwstr>
  </property>
  <property fmtid="{D5CDD505-2E9C-101B-9397-08002B2CF9AE}" pid="3" name="MediaServiceImageTags">
    <vt:lpwstr/>
  </property>
</Properties>
</file>