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4"/>
  </p:sldMasterIdLst>
  <p:notesMasterIdLst>
    <p:notesMasterId r:id="rId40"/>
  </p:notesMasterIdLst>
  <p:sldIdLst>
    <p:sldId id="256" r:id="rId5"/>
    <p:sldId id="268" r:id="rId6"/>
    <p:sldId id="257" r:id="rId7"/>
    <p:sldId id="269" r:id="rId8"/>
    <p:sldId id="270" r:id="rId9"/>
    <p:sldId id="335" r:id="rId10"/>
    <p:sldId id="341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49" r:id="rId21"/>
    <p:sldId id="345" r:id="rId22"/>
    <p:sldId id="280" r:id="rId23"/>
    <p:sldId id="346" r:id="rId24"/>
    <p:sldId id="362" r:id="rId25"/>
    <p:sldId id="355" r:id="rId26"/>
    <p:sldId id="350" r:id="rId27"/>
    <p:sldId id="358" r:id="rId28"/>
    <p:sldId id="364" r:id="rId29"/>
    <p:sldId id="359" r:id="rId30"/>
    <p:sldId id="360" r:id="rId31"/>
    <p:sldId id="361" r:id="rId32"/>
    <p:sldId id="274" r:id="rId33"/>
    <p:sldId id="348" r:id="rId34"/>
    <p:sldId id="352" r:id="rId35"/>
    <p:sldId id="277" r:id="rId36"/>
    <p:sldId id="365" r:id="rId37"/>
    <p:sldId id="276" r:id="rId38"/>
    <p:sldId id="265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72471E-A23B-9F3F-1A27-01CC7051A546}" name="Maria Estela Duva" initials="MED" userId="f646b45519af923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7"/>
    <a:srgbClr val="498210"/>
    <a:srgbClr val="1B3006"/>
    <a:srgbClr val="284709"/>
    <a:srgbClr val="969FA7"/>
    <a:srgbClr val="60A917"/>
    <a:srgbClr val="4FA7FF"/>
    <a:srgbClr val="AFDF45"/>
    <a:srgbClr val="FFFF88"/>
    <a:srgbClr val="CC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38" autoAdjust="0"/>
    <p:restoredTop sz="94291" autoAdjust="0"/>
  </p:normalViewPr>
  <p:slideViewPr>
    <p:cSldViewPr snapToGrid="0">
      <p:cViewPr>
        <p:scale>
          <a:sx n="70" d="100"/>
          <a:sy n="70" d="100"/>
        </p:scale>
        <p:origin x="786" y="24"/>
      </p:cViewPr>
      <p:guideLst/>
    </p:cSldViewPr>
  </p:slideViewPr>
  <p:outlineViewPr>
    <p:cViewPr>
      <p:scale>
        <a:sx n="33" d="100"/>
        <a:sy n="33" d="100"/>
      </p:scale>
      <p:origin x="0" y="-1909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B210AA-6EF9-4503-8A44-B352F81809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5F01EBA-051B-44E3-8C69-B5E96209E461}">
      <dgm:prSet phldrT="[Texto]" custT="1"/>
      <dgm:spPr/>
      <dgm:t>
        <a:bodyPr/>
        <a:lstStyle/>
        <a:p>
          <a:r>
            <a:rPr lang="pt-BR" sz="2000" dirty="0"/>
            <a:t>Demanda</a:t>
          </a:r>
        </a:p>
        <a:p>
          <a:r>
            <a:rPr lang="pt-BR" sz="2000" dirty="0"/>
            <a:t>Externa</a:t>
          </a:r>
        </a:p>
      </dgm:t>
    </dgm:pt>
    <dgm:pt modelId="{87BA02F3-7104-4119-9CA0-548F1336BB83}" type="parTrans" cxnId="{3A4BBDF1-D699-4BA3-907D-3A5A117BE1AD}">
      <dgm:prSet/>
      <dgm:spPr/>
      <dgm:t>
        <a:bodyPr/>
        <a:lstStyle/>
        <a:p>
          <a:endParaRPr lang="pt-BR"/>
        </a:p>
      </dgm:t>
    </dgm:pt>
    <dgm:pt modelId="{5590DE36-4019-4463-8689-0DCF6B7FD61A}" type="sibTrans" cxnId="{3A4BBDF1-D699-4BA3-907D-3A5A117BE1AD}">
      <dgm:prSet/>
      <dgm:spPr/>
      <dgm:t>
        <a:bodyPr/>
        <a:lstStyle/>
        <a:p>
          <a:endParaRPr lang="pt-BR"/>
        </a:p>
      </dgm:t>
    </dgm:pt>
    <dgm:pt modelId="{8D9E8F14-5851-49E3-B9A2-D79D033DB2B4}">
      <dgm:prSet phldrT="[Texto]" custT="1"/>
      <dgm:spPr/>
      <dgm:t>
        <a:bodyPr/>
        <a:lstStyle/>
        <a:p>
          <a:r>
            <a:rPr lang="pt-BR" sz="1700" dirty="0"/>
            <a:t>Mediante recebimento de Manifestação de Interesse Privado (MIP) por interessados;</a:t>
          </a:r>
        </a:p>
      </dgm:t>
    </dgm:pt>
    <dgm:pt modelId="{29ED01A6-4F93-4C6E-AE29-4B3D79AC5FA5}" type="parTrans" cxnId="{F5B7AFE8-494D-4D03-AD17-C04F0DC0D8B4}">
      <dgm:prSet/>
      <dgm:spPr/>
      <dgm:t>
        <a:bodyPr/>
        <a:lstStyle/>
        <a:p>
          <a:endParaRPr lang="pt-BR"/>
        </a:p>
      </dgm:t>
    </dgm:pt>
    <dgm:pt modelId="{9DBC19F9-1592-440B-84D0-311289216478}" type="sibTrans" cxnId="{F5B7AFE8-494D-4D03-AD17-C04F0DC0D8B4}">
      <dgm:prSet/>
      <dgm:spPr/>
      <dgm:t>
        <a:bodyPr/>
        <a:lstStyle/>
        <a:p>
          <a:endParaRPr lang="pt-BR"/>
        </a:p>
      </dgm:t>
    </dgm:pt>
    <dgm:pt modelId="{3B1178A5-06C4-4931-ACDD-5750D279BE05}" type="pres">
      <dgm:prSet presAssocID="{16B210AA-6EF9-4503-8A44-B352F818093F}" presName="Name0" presStyleCnt="0">
        <dgm:presLayoutVars>
          <dgm:dir/>
          <dgm:resizeHandles val="exact"/>
        </dgm:presLayoutVars>
      </dgm:prSet>
      <dgm:spPr/>
    </dgm:pt>
    <dgm:pt modelId="{5D1EFF9E-AC92-4DCE-B811-5018275C5DBB}" type="pres">
      <dgm:prSet presAssocID="{95F01EBA-051B-44E3-8C69-B5E96209E461}" presName="node" presStyleLbl="node1" presStyleIdx="0" presStyleCnt="2">
        <dgm:presLayoutVars>
          <dgm:bulletEnabled val="1"/>
        </dgm:presLayoutVars>
      </dgm:prSet>
      <dgm:spPr/>
    </dgm:pt>
    <dgm:pt modelId="{CA41794E-B7BB-495D-9A21-886F3BAE5F4B}" type="pres">
      <dgm:prSet presAssocID="{5590DE36-4019-4463-8689-0DCF6B7FD61A}" presName="sibTrans" presStyleLbl="sibTrans2D1" presStyleIdx="0" presStyleCnt="1"/>
      <dgm:spPr/>
    </dgm:pt>
    <dgm:pt modelId="{E43070F4-65E5-4F65-9E5A-75D014C5BD49}" type="pres">
      <dgm:prSet presAssocID="{5590DE36-4019-4463-8689-0DCF6B7FD61A}" presName="connectorText" presStyleLbl="sibTrans2D1" presStyleIdx="0" presStyleCnt="1"/>
      <dgm:spPr/>
    </dgm:pt>
    <dgm:pt modelId="{61EFABE0-6AA2-4363-ADE7-C29542D66B8C}" type="pres">
      <dgm:prSet presAssocID="{8D9E8F14-5851-49E3-B9A2-D79D033DB2B4}" presName="node" presStyleLbl="node1" presStyleIdx="1" presStyleCnt="2">
        <dgm:presLayoutVars>
          <dgm:bulletEnabled val="1"/>
        </dgm:presLayoutVars>
      </dgm:prSet>
      <dgm:spPr/>
    </dgm:pt>
  </dgm:ptLst>
  <dgm:cxnLst>
    <dgm:cxn modelId="{02D2A87D-F31A-4B5E-AD45-6A864ADD3959}" type="presOf" srcId="{5590DE36-4019-4463-8689-0DCF6B7FD61A}" destId="{E43070F4-65E5-4F65-9E5A-75D014C5BD49}" srcOrd="1" destOrd="0" presId="urn:microsoft.com/office/officeart/2005/8/layout/process1"/>
    <dgm:cxn modelId="{4BEB0BAC-3859-43BB-84FE-7B5375B74C92}" type="presOf" srcId="{95F01EBA-051B-44E3-8C69-B5E96209E461}" destId="{5D1EFF9E-AC92-4DCE-B811-5018275C5DBB}" srcOrd="0" destOrd="0" presId="urn:microsoft.com/office/officeart/2005/8/layout/process1"/>
    <dgm:cxn modelId="{A3AD0CBA-F692-48B7-858A-5D5DDA8AF815}" type="presOf" srcId="{5590DE36-4019-4463-8689-0DCF6B7FD61A}" destId="{CA41794E-B7BB-495D-9A21-886F3BAE5F4B}" srcOrd="0" destOrd="0" presId="urn:microsoft.com/office/officeart/2005/8/layout/process1"/>
    <dgm:cxn modelId="{80CD30BF-F9D3-4969-9C13-C267280E9663}" type="presOf" srcId="{16B210AA-6EF9-4503-8A44-B352F818093F}" destId="{3B1178A5-06C4-4931-ACDD-5750D279BE05}" srcOrd="0" destOrd="0" presId="urn:microsoft.com/office/officeart/2005/8/layout/process1"/>
    <dgm:cxn modelId="{04E369BF-3564-4D4F-AA82-F0B4CC631D05}" type="presOf" srcId="{8D9E8F14-5851-49E3-B9A2-D79D033DB2B4}" destId="{61EFABE0-6AA2-4363-ADE7-C29542D66B8C}" srcOrd="0" destOrd="0" presId="urn:microsoft.com/office/officeart/2005/8/layout/process1"/>
    <dgm:cxn modelId="{F5B7AFE8-494D-4D03-AD17-C04F0DC0D8B4}" srcId="{16B210AA-6EF9-4503-8A44-B352F818093F}" destId="{8D9E8F14-5851-49E3-B9A2-D79D033DB2B4}" srcOrd="1" destOrd="0" parTransId="{29ED01A6-4F93-4C6E-AE29-4B3D79AC5FA5}" sibTransId="{9DBC19F9-1592-440B-84D0-311289216478}"/>
    <dgm:cxn modelId="{3A4BBDF1-D699-4BA3-907D-3A5A117BE1AD}" srcId="{16B210AA-6EF9-4503-8A44-B352F818093F}" destId="{95F01EBA-051B-44E3-8C69-B5E96209E461}" srcOrd="0" destOrd="0" parTransId="{87BA02F3-7104-4119-9CA0-548F1336BB83}" sibTransId="{5590DE36-4019-4463-8689-0DCF6B7FD61A}"/>
    <dgm:cxn modelId="{4BB9089D-0FF2-4F9F-A00D-09D86832DCAA}" type="presParOf" srcId="{3B1178A5-06C4-4931-ACDD-5750D279BE05}" destId="{5D1EFF9E-AC92-4DCE-B811-5018275C5DBB}" srcOrd="0" destOrd="0" presId="urn:microsoft.com/office/officeart/2005/8/layout/process1"/>
    <dgm:cxn modelId="{C1B15B9B-D135-42E6-B06E-43743AFF263E}" type="presParOf" srcId="{3B1178A5-06C4-4931-ACDD-5750D279BE05}" destId="{CA41794E-B7BB-495D-9A21-886F3BAE5F4B}" srcOrd="1" destOrd="0" presId="urn:microsoft.com/office/officeart/2005/8/layout/process1"/>
    <dgm:cxn modelId="{E3DD93A2-351C-4449-B129-CD37093854ED}" type="presParOf" srcId="{CA41794E-B7BB-495D-9A21-886F3BAE5F4B}" destId="{E43070F4-65E5-4F65-9E5A-75D014C5BD49}" srcOrd="0" destOrd="0" presId="urn:microsoft.com/office/officeart/2005/8/layout/process1"/>
    <dgm:cxn modelId="{0655FD25-B832-463C-9EB1-B0146CC6B460}" type="presParOf" srcId="{3B1178A5-06C4-4931-ACDD-5750D279BE05}" destId="{61EFABE0-6AA2-4363-ADE7-C29542D66B8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B210AA-6EF9-4503-8A44-B352F81809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5F01EBA-051B-44E3-8C69-B5E96209E461}">
      <dgm:prSet phldrT="[Texto]" custT="1"/>
      <dgm:spPr/>
      <dgm:t>
        <a:bodyPr/>
        <a:lstStyle/>
        <a:p>
          <a:r>
            <a:rPr lang="pt-BR" sz="2000" dirty="0"/>
            <a:t>Demanda </a:t>
          </a:r>
        </a:p>
        <a:p>
          <a:r>
            <a:rPr lang="pt-BR" sz="2000" dirty="0"/>
            <a:t>Interna</a:t>
          </a:r>
        </a:p>
      </dgm:t>
    </dgm:pt>
    <dgm:pt modelId="{87BA02F3-7104-4119-9CA0-548F1336BB83}" type="parTrans" cxnId="{3A4BBDF1-D699-4BA3-907D-3A5A117BE1AD}">
      <dgm:prSet/>
      <dgm:spPr/>
      <dgm:t>
        <a:bodyPr/>
        <a:lstStyle/>
        <a:p>
          <a:endParaRPr lang="pt-BR"/>
        </a:p>
      </dgm:t>
    </dgm:pt>
    <dgm:pt modelId="{5590DE36-4019-4463-8689-0DCF6B7FD61A}" type="sibTrans" cxnId="{3A4BBDF1-D699-4BA3-907D-3A5A117BE1AD}">
      <dgm:prSet/>
      <dgm:spPr/>
      <dgm:t>
        <a:bodyPr/>
        <a:lstStyle/>
        <a:p>
          <a:endParaRPr lang="pt-BR"/>
        </a:p>
      </dgm:t>
    </dgm:pt>
    <dgm:pt modelId="{8D9E8F14-5851-49E3-B9A2-D79D033DB2B4}">
      <dgm:prSet phldrT="[Texto]" custT="1"/>
      <dgm:spPr/>
      <dgm:t>
        <a:bodyPr/>
        <a:lstStyle/>
        <a:p>
          <a:r>
            <a:rPr lang="pt-BR" sz="1700" dirty="0"/>
            <a:t>Conforme alinhamento institucional da Fundação Florestal.</a:t>
          </a:r>
        </a:p>
      </dgm:t>
    </dgm:pt>
    <dgm:pt modelId="{29ED01A6-4F93-4C6E-AE29-4B3D79AC5FA5}" type="parTrans" cxnId="{F5B7AFE8-494D-4D03-AD17-C04F0DC0D8B4}">
      <dgm:prSet/>
      <dgm:spPr/>
      <dgm:t>
        <a:bodyPr/>
        <a:lstStyle/>
        <a:p>
          <a:endParaRPr lang="pt-BR"/>
        </a:p>
      </dgm:t>
    </dgm:pt>
    <dgm:pt modelId="{9DBC19F9-1592-440B-84D0-311289216478}" type="sibTrans" cxnId="{F5B7AFE8-494D-4D03-AD17-C04F0DC0D8B4}">
      <dgm:prSet/>
      <dgm:spPr/>
      <dgm:t>
        <a:bodyPr/>
        <a:lstStyle/>
        <a:p>
          <a:endParaRPr lang="pt-BR"/>
        </a:p>
      </dgm:t>
    </dgm:pt>
    <dgm:pt modelId="{3B1178A5-06C4-4931-ACDD-5750D279BE05}" type="pres">
      <dgm:prSet presAssocID="{16B210AA-6EF9-4503-8A44-B352F818093F}" presName="Name0" presStyleCnt="0">
        <dgm:presLayoutVars>
          <dgm:dir/>
          <dgm:resizeHandles val="exact"/>
        </dgm:presLayoutVars>
      </dgm:prSet>
      <dgm:spPr/>
    </dgm:pt>
    <dgm:pt modelId="{5D1EFF9E-AC92-4DCE-B811-5018275C5DBB}" type="pres">
      <dgm:prSet presAssocID="{95F01EBA-051B-44E3-8C69-B5E96209E461}" presName="node" presStyleLbl="node1" presStyleIdx="0" presStyleCnt="2">
        <dgm:presLayoutVars>
          <dgm:bulletEnabled val="1"/>
        </dgm:presLayoutVars>
      </dgm:prSet>
      <dgm:spPr/>
    </dgm:pt>
    <dgm:pt modelId="{CA41794E-B7BB-495D-9A21-886F3BAE5F4B}" type="pres">
      <dgm:prSet presAssocID="{5590DE36-4019-4463-8689-0DCF6B7FD61A}" presName="sibTrans" presStyleLbl="sibTrans2D1" presStyleIdx="0" presStyleCnt="1"/>
      <dgm:spPr/>
    </dgm:pt>
    <dgm:pt modelId="{E43070F4-65E5-4F65-9E5A-75D014C5BD49}" type="pres">
      <dgm:prSet presAssocID="{5590DE36-4019-4463-8689-0DCF6B7FD61A}" presName="connectorText" presStyleLbl="sibTrans2D1" presStyleIdx="0" presStyleCnt="1"/>
      <dgm:spPr/>
    </dgm:pt>
    <dgm:pt modelId="{61EFABE0-6AA2-4363-ADE7-C29542D66B8C}" type="pres">
      <dgm:prSet presAssocID="{8D9E8F14-5851-49E3-B9A2-D79D033DB2B4}" presName="node" presStyleLbl="node1" presStyleIdx="1" presStyleCnt="2">
        <dgm:presLayoutVars>
          <dgm:bulletEnabled val="1"/>
        </dgm:presLayoutVars>
      </dgm:prSet>
      <dgm:spPr/>
    </dgm:pt>
  </dgm:ptLst>
  <dgm:cxnLst>
    <dgm:cxn modelId="{02D2A87D-F31A-4B5E-AD45-6A864ADD3959}" type="presOf" srcId="{5590DE36-4019-4463-8689-0DCF6B7FD61A}" destId="{E43070F4-65E5-4F65-9E5A-75D014C5BD49}" srcOrd="1" destOrd="0" presId="urn:microsoft.com/office/officeart/2005/8/layout/process1"/>
    <dgm:cxn modelId="{4BEB0BAC-3859-43BB-84FE-7B5375B74C92}" type="presOf" srcId="{95F01EBA-051B-44E3-8C69-B5E96209E461}" destId="{5D1EFF9E-AC92-4DCE-B811-5018275C5DBB}" srcOrd="0" destOrd="0" presId="urn:microsoft.com/office/officeart/2005/8/layout/process1"/>
    <dgm:cxn modelId="{A3AD0CBA-F692-48B7-858A-5D5DDA8AF815}" type="presOf" srcId="{5590DE36-4019-4463-8689-0DCF6B7FD61A}" destId="{CA41794E-B7BB-495D-9A21-886F3BAE5F4B}" srcOrd="0" destOrd="0" presId="urn:microsoft.com/office/officeart/2005/8/layout/process1"/>
    <dgm:cxn modelId="{80CD30BF-F9D3-4969-9C13-C267280E9663}" type="presOf" srcId="{16B210AA-6EF9-4503-8A44-B352F818093F}" destId="{3B1178A5-06C4-4931-ACDD-5750D279BE05}" srcOrd="0" destOrd="0" presId="urn:microsoft.com/office/officeart/2005/8/layout/process1"/>
    <dgm:cxn modelId="{04E369BF-3564-4D4F-AA82-F0B4CC631D05}" type="presOf" srcId="{8D9E8F14-5851-49E3-B9A2-D79D033DB2B4}" destId="{61EFABE0-6AA2-4363-ADE7-C29542D66B8C}" srcOrd="0" destOrd="0" presId="urn:microsoft.com/office/officeart/2005/8/layout/process1"/>
    <dgm:cxn modelId="{F5B7AFE8-494D-4D03-AD17-C04F0DC0D8B4}" srcId="{16B210AA-6EF9-4503-8A44-B352F818093F}" destId="{8D9E8F14-5851-49E3-B9A2-D79D033DB2B4}" srcOrd="1" destOrd="0" parTransId="{29ED01A6-4F93-4C6E-AE29-4B3D79AC5FA5}" sibTransId="{9DBC19F9-1592-440B-84D0-311289216478}"/>
    <dgm:cxn modelId="{3A4BBDF1-D699-4BA3-907D-3A5A117BE1AD}" srcId="{16B210AA-6EF9-4503-8A44-B352F818093F}" destId="{95F01EBA-051B-44E3-8C69-B5E96209E461}" srcOrd="0" destOrd="0" parTransId="{87BA02F3-7104-4119-9CA0-548F1336BB83}" sibTransId="{5590DE36-4019-4463-8689-0DCF6B7FD61A}"/>
    <dgm:cxn modelId="{4BB9089D-0FF2-4F9F-A00D-09D86832DCAA}" type="presParOf" srcId="{3B1178A5-06C4-4931-ACDD-5750D279BE05}" destId="{5D1EFF9E-AC92-4DCE-B811-5018275C5DBB}" srcOrd="0" destOrd="0" presId="urn:microsoft.com/office/officeart/2005/8/layout/process1"/>
    <dgm:cxn modelId="{C1B15B9B-D135-42E6-B06E-43743AFF263E}" type="presParOf" srcId="{3B1178A5-06C4-4931-ACDD-5750D279BE05}" destId="{CA41794E-B7BB-495D-9A21-886F3BAE5F4B}" srcOrd="1" destOrd="0" presId="urn:microsoft.com/office/officeart/2005/8/layout/process1"/>
    <dgm:cxn modelId="{E3DD93A2-351C-4449-B129-CD37093854ED}" type="presParOf" srcId="{CA41794E-B7BB-495D-9A21-886F3BAE5F4B}" destId="{E43070F4-65E5-4F65-9E5A-75D014C5BD49}" srcOrd="0" destOrd="0" presId="urn:microsoft.com/office/officeart/2005/8/layout/process1"/>
    <dgm:cxn modelId="{0655FD25-B832-463C-9EB1-B0146CC6B460}" type="presParOf" srcId="{3B1178A5-06C4-4931-ACDD-5750D279BE05}" destId="{61EFABE0-6AA2-4363-ADE7-C29542D66B8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B210AA-6EF9-4503-8A44-B352F81809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5F01EBA-051B-44E3-8C69-B5E96209E461}">
      <dgm:prSet phldrT="[Texto]" custT="1"/>
      <dgm:spPr/>
      <dgm:t>
        <a:bodyPr/>
        <a:lstStyle/>
        <a:p>
          <a:r>
            <a:rPr lang="pt-BR" sz="2000" dirty="0"/>
            <a:t>Gestão da Unidade de Conservação</a:t>
          </a:r>
        </a:p>
      </dgm:t>
    </dgm:pt>
    <dgm:pt modelId="{87BA02F3-7104-4119-9CA0-548F1336BB83}" type="parTrans" cxnId="{3A4BBDF1-D699-4BA3-907D-3A5A117BE1AD}">
      <dgm:prSet/>
      <dgm:spPr/>
      <dgm:t>
        <a:bodyPr/>
        <a:lstStyle/>
        <a:p>
          <a:endParaRPr lang="pt-BR"/>
        </a:p>
      </dgm:t>
    </dgm:pt>
    <dgm:pt modelId="{5590DE36-4019-4463-8689-0DCF6B7FD61A}" type="sibTrans" cxnId="{3A4BBDF1-D699-4BA3-907D-3A5A117BE1AD}">
      <dgm:prSet/>
      <dgm:spPr/>
      <dgm:t>
        <a:bodyPr/>
        <a:lstStyle/>
        <a:p>
          <a:endParaRPr lang="pt-BR"/>
        </a:p>
      </dgm:t>
    </dgm:pt>
    <dgm:pt modelId="{8D9E8F14-5851-49E3-B9A2-D79D033DB2B4}">
      <dgm:prSet phldrT="[Texto]" custT="1"/>
      <dgm:spPr/>
      <dgm:t>
        <a:bodyPr/>
        <a:lstStyle/>
        <a:p>
          <a:r>
            <a:rPr lang="pt-BR" sz="1700" dirty="0"/>
            <a:t>Acompanhamento durante todo o processo;</a:t>
          </a:r>
        </a:p>
      </dgm:t>
    </dgm:pt>
    <dgm:pt modelId="{29ED01A6-4F93-4C6E-AE29-4B3D79AC5FA5}" type="parTrans" cxnId="{F5B7AFE8-494D-4D03-AD17-C04F0DC0D8B4}">
      <dgm:prSet/>
      <dgm:spPr/>
      <dgm:t>
        <a:bodyPr/>
        <a:lstStyle/>
        <a:p>
          <a:endParaRPr lang="pt-BR"/>
        </a:p>
      </dgm:t>
    </dgm:pt>
    <dgm:pt modelId="{9DBC19F9-1592-440B-84D0-311289216478}" type="sibTrans" cxnId="{F5B7AFE8-494D-4D03-AD17-C04F0DC0D8B4}">
      <dgm:prSet/>
      <dgm:spPr/>
      <dgm:t>
        <a:bodyPr/>
        <a:lstStyle/>
        <a:p>
          <a:endParaRPr lang="pt-BR"/>
        </a:p>
      </dgm:t>
    </dgm:pt>
    <dgm:pt modelId="{3B1178A5-06C4-4931-ACDD-5750D279BE05}" type="pres">
      <dgm:prSet presAssocID="{16B210AA-6EF9-4503-8A44-B352F818093F}" presName="Name0" presStyleCnt="0">
        <dgm:presLayoutVars>
          <dgm:dir/>
          <dgm:resizeHandles val="exact"/>
        </dgm:presLayoutVars>
      </dgm:prSet>
      <dgm:spPr/>
    </dgm:pt>
    <dgm:pt modelId="{5D1EFF9E-AC92-4DCE-B811-5018275C5DBB}" type="pres">
      <dgm:prSet presAssocID="{95F01EBA-051B-44E3-8C69-B5E96209E461}" presName="node" presStyleLbl="node1" presStyleIdx="0" presStyleCnt="2" custLinFactNeighborY="0">
        <dgm:presLayoutVars>
          <dgm:bulletEnabled val="1"/>
        </dgm:presLayoutVars>
      </dgm:prSet>
      <dgm:spPr/>
    </dgm:pt>
    <dgm:pt modelId="{CA41794E-B7BB-495D-9A21-886F3BAE5F4B}" type="pres">
      <dgm:prSet presAssocID="{5590DE36-4019-4463-8689-0DCF6B7FD61A}" presName="sibTrans" presStyleLbl="sibTrans2D1" presStyleIdx="0" presStyleCnt="1"/>
      <dgm:spPr/>
    </dgm:pt>
    <dgm:pt modelId="{E43070F4-65E5-4F65-9E5A-75D014C5BD49}" type="pres">
      <dgm:prSet presAssocID="{5590DE36-4019-4463-8689-0DCF6B7FD61A}" presName="connectorText" presStyleLbl="sibTrans2D1" presStyleIdx="0" presStyleCnt="1"/>
      <dgm:spPr/>
    </dgm:pt>
    <dgm:pt modelId="{61EFABE0-6AA2-4363-ADE7-C29542D66B8C}" type="pres">
      <dgm:prSet presAssocID="{8D9E8F14-5851-49E3-B9A2-D79D033DB2B4}" presName="node" presStyleLbl="node1" presStyleIdx="1" presStyleCnt="2">
        <dgm:presLayoutVars>
          <dgm:bulletEnabled val="1"/>
        </dgm:presLayoutVars>
      </dgm:prSet>
      <dgm:spPr/>
    </dgm:pt>
  </dgm:ptLst>
  <dgm:cxnLst>
    <dgm:cxn modelId="{02D2A87D-F31A-4B5E-AD45-6A864ADD3959}" type="presOf" srcId="{5590DE36-4019-4463-8689-0DCF6B7FD61A}" destId="{E43070F4-65E5-4F65-9E5A-75D014C5BD49}" srcOrd="1" destOrd="0" presId="urn:microsoft.com/office/officeart/2005/8/layout/process1"/>
    <dgm:cxn modelId="{4BEB0BAC-3859-43BB-84FE-7B5375B74C92}" type="presOf" srcId="{95F01EBA-051B-44E3-8C69-B5E96209E461}" destId="{5D1EFF9E-AC92-4DCE-B811-5018275C5DBB}" srcOrd="0" destOrd="0" presId="urn:microsoft.com/office/officeart/2005/8/layout/process1"/>
    <dgm:cxn modelId="{A3AD0CBA-F692-48B7-858A-5D5DDA8AF815}" type="presOf" srcId="{5590DE36-4019-4463-8689-0DCF6B7FD61A}" destId="{CA41794E-B7BB-495D-9A21-886F3BAE5F4B}" srcOrd="0" destOrd="0" presId="urn:microsoft.com/office/officeart/2005/8/layout/process1"/>
    <dgm:cxn modelId="{80CD30BF-F9D3-4969-9C13-C267280E9663}" type="presOf" srcId="{16B210AA-6EF9-4503-8A44-B352F818093F}" destId="{3B1178A5-06C4-4931-ACDD-5750D279BE05}" srcOrd="0" destOrd="0" presId="urn:microsoft.com/office/officeart/2005/8/layout/process1"/>
    <dgm:cxn modelId="{04E369BF-3564-4D4F-AA82-F0B4CC631D05}" type="presOf" srcId="{8D9E8F14-5851-49E3-B9A2-D79D033DB2B4}" destId="{61EFABE0-6AA2-4363-ADE7-C29542D66B8C}" srcOrd="0" destOrd="0" presId="urn:microsoft.com/office/officeart/2005/8/layout/process1"/>
    <dgm:cxn modelId="{F5B7AFE8-494D-4D03-AD17-C04F0DC0D8B4}" srcId="{16B210AA-6EF9-4503-8A44-B352F818093F}" destId="{8D9E8F14-5851-49E3-B9A2-D79D033DB2B4}" srcOrd="1" destOrd="0" parTransId="{29ED01A6-4F93-4C6E-AE29-4B3D79AC5FA5}" sibTransId="{9DBC19F9-1592-440B-84D0-311289216478}"/>
    <dgm:cxn modelId="{3A4BBDF1-D699-4BA3-907D-3A5A117BE1AD}" srcId="{16B210AA-6EF9-4503-8A44-B352F818093F}" destId="{95F01EBA-051B-44E3-8C69-B5E96209E461}" srcOrd="0" destOrd="0" parTransId="{87BA02F3-7104-4119-9CA0-548F1336BB83}" sibTransId="{5590DE36-4019-4463-8689-0DCF6B7FD61A}"/>
    <dgm:cxn modelId="{4BB9089D-0FF2-4F9F-A00D-09D86832DCAA}" type="presParOf" srcId="{3B1178A5-06C4-4931-ACDD-5750D279BE05}" destId="{5D1EFF9E-AC92-4DCE-B811-5018275C5DBB}" srcOrd="0" destOrd="0" presId="urn:microsoft.com/office/officeart/2005/8/layout/process1"/>
    <dgm:cxn modelId="{C1B15B9B-D135-42E6-B06E-43743AFF263E}" type="presParOf" srcId="{3B1178A5-06C4-4931-ACDD-5750D279BE05}" destId="{CA41794E-B7BB-495D-9A21-886F3BAE5F4B}" srcOrd="1" destOrd="0" presId="urn:microsoft.com/office/officeart/2005/8/layout/process1"/>
    <dgm:cxn modelId="{E3DD93A2-351C-4449-B129-CD37093854ED}" type="presParOf" srcId="{CA41794E-B7BB-495D-9A21-886F3BAE5F4B}" destId="{E43070F4-65E5-4F65-9E5A-75D014C5BD49}" srcOrd="0" destOrd="0" presId="urn:microsoft.com/office/officeart/2005/8/layout/process1"/>
    <dgm:cxn modelId="{0655FD25-B832-463C-9EB1-B0146CC6B460}" type="presParOf" srcId="{3B1178A5-06C4-4931-ACDD-5750D279BE05}" destId="{61EFABE0-6AA2-4363-ADE7-C29542D66B8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B210AA-6EF9-4503-8A44-B352F81809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B1178A5-06C4-4931-ACDD-5750D279BE05}" type="pres">
      <dgm:prSet presAssocID="{16B210AA-6EF9-4503-8A44-B352F818093F}" presName="Name0" presStyleCnt="0">
        <dgm:presLayoutVars>
          <dgm:dir/>
          <dgm:resizeHandles val="exact"/>
        </dgm:presLayoutVars>
      </dgm:prSet>
      <dgm:spPr/>
    </dgm:pt>
  </dgm:ptLst>
  <dgm:cxnLst>
    <dgm:cxn modelId="{80CD30BF-F9D3-4969-9C13-C267280E9663}" type="presOf" srcId="{16B210AA-6EF9-4503-8A44-B352F818093F}" destId="{3B1178A5-06C4-4931-ACDD-5750D279BE05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B210AA-6EF9-4503-8A44-B352F81809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5F01EBA-051B-44E3-8C69-B5E96209E461}">
      <dgm:prSet phldrT="[Texto]" custT="1"/>
      <dgm:spPr/>
      <dgm:t>
        <a:bodyPr/>
        <a:lstStyle/>
        <a:p>
          <a:r>
            <a:rPr lang="pt-BR" sz="2000" dirty="0"/>
            <a:t>Gerência e Diretoria Regional</a:t>
          </a:r>
        </a:p>
      </dgm:t>
    </dgm:pt>
    <dgm:pt modelId="{87BA02F3-7104-4119-9CA0-548F1336BB83}" type="parTrans" cxnId="{3A4BBDF1-D699-4BA3-907D-3A5A117BE1AD}">
      <dgm:prSet/>
      <dgm:spPr/>
      <dgm:t>
        <a:bodyPr/>
        <a:lstStyle/>
        <a:p>
          <a:endParaRPr lang="pt-BR"/>
        </a:p>
      </dgm:t>
    </dgm:pt>
    <dgm:pt modelId="{5590DE36-4019-4463-8689-0DCF6B7FD61A}" type="sibTrans" cxnId="{3A4BBDF1-D699-4BA3-907D-3A5A117BE1AD}">
      <dgm:prSet/>
      <dgm:spPr/>
      <dgm:t>
        <a:bodyPr/>
        <a:lstStyle/>
        <a:p>
          <a:endParaRPr lang="pt-BR"/>
        </a:p>
      </dgm:t>
    </dgm:pt>
    <dgm:pt modelId="{8D9E8F14-5851-49E3-B9A2-D79D033DB2B4}">
      <dgm:prSet phldrT="[Texto]" custT="1"/>
      <dgm:spPr/>
      <dgm:t>
        <a:bodyPr/>
        <a:lstStyle/>
        <a:p>
          <a:r>
            <a:rPr lang="pt-BR" sz="1700" dirty="0"/>
            <a:t>Análise técnica e apoio à gestão da Unidade de Conservação;</a:t>
          </a:r>
        </a:p>
      </dgm:t>
    </dgm:pt>
    <dgm:pt modelId="{29ED01A6-4F93-4C6E-AE29-4B3D79AC5FA5}" type="parTrans" cxnId="{F5B7AFE8-494D-4D03-AD17-C04F0DC0D8B4}">
      <dgm:prSet/>
      <dgm:spPr/>
      <dgm:t>
        <a:bodyPr/>
        <a:lstStyle/>
        <a:p>
          <a:endParaRPr lang="pt-BR"/>
        </a:p>
      </dgm:t>
    </dgm:pt>
    <dgm:pt modelId="{9DBC19F9-1592-440B-84D0-311289216478}" type="sibTrans" cxnId="{F5B7AFE8-494D-4D03-AD17-C04F0DC0D8B4}">
      <dgm:prSet/>
      <dgm:spPr/>
      <dgm:t>
        <a:bodyPr/>
        <a:lstStyle/>
        <a:p>
          <a:endParaRPr lang="pt-BR"/>
        </a:p>
      </dgm:t>
    </dgm:pt>
    <dgm:pt modelId="{3B1178A5-06C4-4931-ACDD-5750D279BE05}" type="pres">
      <dgm:prSet presAssocID="{16B210AA-6EF9-4503-8A44-B352F818093F}" presName="Name0" presStyleCnt="0">
        <dgm:presLayoutVars>
          <dgm:dir/>
          <dgm:resizeHandles val="exact"/>
        </dgm:presLayoutVars>
      </dgm:prSet>
      <dgm:spPr/>
    </dgm:pt>
    <dgm:pt modelId="{5D1EFF9E-AC92-4DCE-B811-5018275C5DBB}" type="pres">
      <dgm:prSet presAssocID="{95F01EBA-051B-44E3-8C69-B5E96209E461}" presName="node" presStyleLbl="node1" presStyleIdx="0" presStyleCnt="2">
        <dgm:presLayoutVars>
          <dgm:bulletEnabled val="1"/>
        </dgm:presLayoutVars>
      </dgm:prSet>
      <dgm:spPr/>
    </dgm:pt>
    <dgm:pt modelId="{CA41794E-B7BB-495D-9A21-886F3BAE5F4B}" type="pres">
      <dgm:prSet presAssocID="{5590DE36-4019-4463-8689-0DCF6B7FD61A}" presName="sibTrans" presStyleLbl="sibTrans2D1" presStyleIdx="0" presStyleCnt="1"/>
      <dgm:spPr/>
    </dgm:pt>
    <dgm:pt modelId="{E43070F4-65E5-4F65-9E5A-75D014C5BD49}" type="pres">
      <dgm:prSet presAssocID="{5590DE36-4019-4463-8689-0DCF6B7FD61A}" presName="connectorText" presStyleLbl="sibTrans2D1" presStyleIdx="0" presStyleCnt="1"/>
      <dgm:spPr/>
    </dgm:pt>
    <dgm:pt modelId="{61EFABE0-6AA2-4363-ADE7-C29542D66B8C}" type="pres">
      <dgm:prSet presAssocID="{8D9E8F14-5851-49E3-B9A2-D79D033DB2B4}" presName="node" presStyleLbl="node1" presStyleIdx="1" presStyleCnt="2">
        <dgm:presLayoutVars>
          <dgm:bulletEnabled val="1"/>
        </dgm:presLayoutVars>
      </dgm:prSet>
      <dgm:spPr/>
    </dgm:pt>
  </dgm:ptLst>
  <dgm:cxnLst>
    <dgm:cxn modelId="{02D2A87D-F31A-4B5E-AD45-6A864ADD3959}" type="presOf" srcId="{5590DE36-4019-4463-8689-0DCF6B7FD61A}" destId="{E43070F4-65E5-4F65-9E5A-75D014C5BD49}" srcOrd="1" destOrd="0" presId="urn:microsoft.com/office/officeart/2005/8/layout/process1"/>
    <dgm:cxn modelId="{4BEB0BAC-3859-43BB-84FE-7B5375B74C92}" type="presOf" srcId="{95F01EBA-051B-44E3-8C69-B5E96209E461}" destId="{5D1EFF9E-AC92-4DCE-B811-5018275C5DBB}" srcOrd="0" destOrd="0" presId="urn:microsoft.com/office/officeart/2005/8/layout/process1"/>
    <dgm:cxn modelId="{A3AD0CBA-F692-48B7-858A-5D5DDA8AF815}" type="presOf" srcId="{5590DE36-4019-4463-8689-0DCF6B7FD61A}" destId="{CA41794E-B7BB-495D-9A21-886F3BAE5F4B}" srcOrd="0" destOrd="0" presId="urn:microsoft.com/office/officeart/2005/8/layout/process1"/>
    <dgm:cxn modelId="{80CD30BF-F9D3-4969-9C13-C267280E9663}" type="presOf" srcId="{16B210AA-6EF9-4503-8A44-B352F818093F}" destId="{3B1178A5-06C4-4931-ACDD-5750D279BE05}" srcOrd="0" destOrd="0" presId="urn:microsoft.com/office/officeart/2005/8/layout/process1"/>
    <dgm:cxn modelId="{04E369BF-3564-4D4F-AA82-F0B4CC631D05}" type="presOf" srcId="{8D9E8F14-5851-49E3-B9A2-D79D033DB2B4}" destId="{61EFABE0-6AA2-4363-ADE7-C29542D66B8C}" srcOrd="0" destOrd="0" presId="urn:microsoft.com/office/officeart/2005/8/layout/process1"/>
    <dgm:cxn modelId="{F5B7AFE8-494D-4D03-AD17-C04F0DC0D8B4}" srcId="{16B210AA-6EF9-4503-8A44-B352F818093F}" destId="{8D9E8F14-5851-49E3-B9A2-D79D033DB2B4}" srcOrd="1" destOrd="0" parTransId="{29ED01A6-4F93-4C6E-AE29-4B3D79AC5FA5}" sibTransId="{9DBC19F9-1592-440B-84D0-311289216478}"/>
    <dgm:cxn modelId="{3A4BBDF1-D699-4BA3-907D-3A5A117BE1AD}" srcId="{16B210AA-6EF9-4503-8A44-B352F818093F}" destId="{95F01EBA-051B-44E3-8C69-B5E96209E461}" srcOrd="0" destOrd="0" parTransId="{87BA02F3-7104-4119-9CA0-548F1336BB83}" sibTransId="{5590DE36-4019-4463-8689-0DCF6B7FD61A}"/>
    <dgm:cxn modelId="{4BB9089D-0FF2-4F9F-A00D-09D86832DCAA}" type="presParOf" srcId="{3B1178A5-06C4-4931-ACDD-5750D279BE05}" destId="{5D1EFF9E-AC92-4DCE-B811-5018275C5DBB}" srcOrd="0" destOrd="0" presId="urn:microsoft.com/office/officeart/2005/8/layout/process1"/>
    <dgm:cxn modelId="{C1B15B9B-D135-42E6-B06E-43743AFF263E}" type="presParOf" srcId="{3B1178A5-06C4-4931-ACDD-5750D279BE05}" destId="{CA41794E-B7BB-495D-9A21-886F3BAE5F4B}" srcOrd="1" destOrd="0" presId="urn:microsoft.com/office/officeart/2005/8/layout/process1"/>
    <dgm:cxn modelId="{E3DD93A2-351C-4449-B129-CD37093854ED}" type="presParOf" srcId="{CA41794E-B7BB-495D-9A21-886F3BAE5F4B}" destId="{E43070F4-65E5-4F65-9E5A-75D014C5BD49}" srcOrd="0" destOrd="0" presId="urn:microsoft.com/office/officeart/2005/8/layout/process1"/>
    <dgm:cxn modelId="{0655FD25-B832-463C-9EB1-B0146CC6B460}" type="presParOf" srcId="{3B1178A5-06C4-4931-ACDD-5750D279BE05}" destId="{61EFABE0-6AA2-4363-ADE7-C29542D66B8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6B210AA-6EF9-4503-8A44-B352F81809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5F01EBA-051B-44E3-8C69-B5E96209E461}">
      <dgm:prSet phldrT="[Texto]" custT="1"/>
      <dgm:spPr/>
      <dgm:t>
        <a:bodyPr/>
        <a:lstStyle/>
        <a:p>
          <a:r>
            <a:rPr lang="pt-BR" sz="1600" dirty="0"/>
            <a:t>Núcleo de Negócios e Parcerias para Sustentabilidade (NNPS/FF)</a:t>
          </a:r>
        </a:p>
      </dgm:t>
    </dgm:pt>
    <dgm:pt modelId="{87BA02F3-7104-4119-9CA0-548F1336BB83}" type="parTrans" cxnId="{3A4BBDF1-D699-4BA3-907D-3A5A117BE1AD}">
      <dgm:prSet/>
      <dgm:spPr/>
      <dgm:t>
        <a:bodyPr/>
        <a:lstStyle/>
        <a:p>
          <a:endParaRPr lang="pt-BR"/>
        </a:p>
      </dgm:t>
    </dgm:pt>
    <dgm:pt modelId="{5590DE36-4019-4463-8689-0DCF6B7FD61A}" type="sibTrans" cxnId="{3A4BBDF1-D699-4BA3-907D-3A5A117BE1AD}">
      <dgm:prSet/>
      <dgm:spPr/>
      <dgm:t>
        <a:bodyPr/>
        <a:lstStyle/>
        <a:p>
          <a:endParaRPr lang="pt-BR"/>
        </a:p>
      </dgm:t>
    </dgm:pt>
    <dgm:pt modelId="{8D9E8F14-5851-49E3-B9A2-D79D033DB2B4}">
      <dgm:prSet phldrT="[Texto]" custT="1"/>
      <dgm:spPr/>
      <dgm:t>
        <a:bodyPr/>
        <a:lstStyle/>
        <a:p>
          <a:r>
            <a:rPr lang="pt-BR" sz="1700" dirty="0"/>
            <a:t>Acompanhamento e suporte técnico durante todo o processo;</a:t>
          </a:r>
        </a:p>
      </dgm:t>
    </dgm:pt>
    <dgm:pt modelId="{29ED01A6-4F93-4C6E-AE29-4B3D79AC5FA5}" type="parTrans" cxnId="{F5B7AFE8-494D-4D03-AD17-C04F0DC0D8B4}">
      <dgm:prSet/>
      <dgm:spPr/>
      <dgm:t>
        <a:bodyPr/>
        <a:lstStyle/>
        <a:p>
          <a:endParaRPr lang="pt-BR"/>
        </a:p>
      </dgm:t>
    </dgm:pt>
    <dgm:pt modelId="{9DBC19F9-1592-440B-84D0-311289216478}" type="sibTrans" cxnId="{F5B7AFE8-494D-4D03-AD17-C04F0DC0D8B4}">
      <dgm:prSet/>
      <dgm:spPr/>
      <dgm:t>
        <a:bodyPr/>
        <a:lstStyle/>
        <a:p>
          <a:endParaRPr lang="pt-BR"/>
        </a:p>
      </dgm:t>
    </dgm:pt>
    <dgm:pt modelId="{3B1178A5-06C4-4931-ACDD-5750D279BE05}" type="pres">
      <dgm:prSet presAssocID="{16B210AA-6EF9-4503-8A44-B352F818093F}" presName="Name0" presStyleCnt="0">
        <dgm:presLayoutVars>
          <dgm:dir/>
          <dgm:resizeHandles val="exact"/>
        </dgm:presLayoutVars>
      </dgm:prSet>
      <dgm:spPr/>
    </dgm:pt>
    <dgm:pt modelId="{5D1EFF9E-AC92-4DCE-B811-5018275C5DBB}" type="pres">
      <dgm:prSet presAssocID="{95F01EBA-051B-44E3-8C69-B5E96209E461}" presName="node" presStyleLbl="node1" presStyleIdx="0" presStyleCnt="2">
        <dgm:presLayoutVars>
          <dgm:bulletEnabled val="1"/>
        </dgm:presLayoutVars>
      </dgm:prSet>
      <dgm:spPr/>
    </dgm:pt>
    <dgm:pt modelId="{CA41794E-B7BB-495D-9A21-886F3BAE5F4B}" type="pres">
      <dgm:prSet presAssocID="{5590DE36-4019-4463-8689-0DCF6B7FD61A}" presName="sibTrans" presStyleLbl="sibTrans2D1" presStyleIdx="0" presStyleCnt="1"/>
      <dgm:spPr/>
    </dgm:pt>
    <dgm:pt modelId="{E43070F4-65E5-4F65-9E5A-75D014C5BD49}" type="pres">
      <dgm:prSet presAssocID="{5590DE36-4019-4463-8689-0DCF6B7FD61A}" presName="connectorText" presStyleLbl="sibTrans2D1" presStyleIdx="0" presStyleCnt="1"/>
      <dgm:spPr/>
    </dgm:pt>
    <dgm:pt modelId="{61EFABE0-6AA2-4363-ADE7-C29542D66B8C}" type="pres">
      <dgm:prSet presAssocID="{8D9E8F14-5851-49E3-B9A2-D79D033DB2B4}" presName="node" presStyleLbl="node1" presStyleIdx="1" presStyleCnt="2">
        <dgm:presLayoutVars>
          <dgm:bulletEnabled val="1"/>
        </dgm:presLayoutVars>
      </dgm:prSet>
      <dgm:spPr/>
    </dgm:pt>
  </dgm:ptLst>
  <dgm:cxnLst>
    <dgm:cxn modelId="{02D2A87D-F31A-4B5E-AD45-6A864ADD3959}" type="presOf" srcId="{5590DE36-4019-4463-8689-0DCF6B7FD61A}" destId="{E43070F4-65E5-4F65-9E5A-75D014C5BD49}" srcOrd="1" destOrd="0" presId="urn:microsoft.com/office/officeart/2005/8/layout/process1"/>
    <dgm:cxn modelId="{4BEB0BAC-3859-43BB-84FE-7B5375B74C92}" type="presOf" srcId="{95F01EBA-051B-44E3-8C69-B5E96209E461}" destId="{5D1EFF9E-AC92-4DCE-B811-5018275C5DBB}" srcOrd="0" destOrd="0" presId="urn:microsoft.com/office/officeart/2005/8/layout/process1"/>
    <dgm:cxn modelId="{A3AD0CBA-F692-48B7-858A-5D5DDA8AF815}" type="presOf" srcId="{5590DE36-4019-4463-8689-0DCF6B7FD61A}" destId="{CA41794E-B7BB-495D-9A21-886F3BAE5F4B}" srcOrd="0" destOrd="0" presId="urn:microsoft.com/office/officeart/2005/8/layout/process1"/>
    <dgm:cxn modelId="{80CD30BF-F9D3-4969-9C13-C267280E9663}" type="presOf" srcId="{16B210AA-6EF9-4503-8A44-B352F818093F}" destId="{3B1178A5-06C4-4931-ACDD-5750D279BE05}" srcOrd="0" destOrd="0" presId="urn:microsoft.com/office/officeart/2005/8/layout/process1"/>
    <dgm:cxn modelId="{04E369BF-3564-4D4F-AA82-F0B4CC631D05}" type="presOf" srcId="{8D9E8F14-5851-49E3-B9A2-D79D033DB2B4}" destId="{61EFABE0-6AA2-4363-ADE7-C29542D66B8C}" srcOrd="0" destOrd="0" presId="urn:microsoft.com/office/officeart/2005/8/layout/process1"/>
    <dgm:cxn modelId="{F5B7AFE8-494D-4D03-AD17-C04F0DC0D8B4}" srcId="{16B210AA-6EF9-4503-8A44-B352F818093F}" destId="{8D9E8F14-5851-49E3-B9A2-D79D033DB2B4}" srcOrd="1" destOrd="0" parTransId="{29ED01A6-4F93-4C6E-AE29-4B3D79AC5FA5}" sibTransId="{9DBC19F9-1592-440B-84D0-311289216478}"/>
    <dgm:cxn modelId="{3A4BBDF1-D699-4BA3-907D-3A5A117BE1AD}" srcId="{16B210AA-6EF9-4503-8A44-B352F818093F}" destId="{95F01EBA-051B-44E3-8C69-B5E96209E461}" srcOrd="0" destOrd="0" parTransId="{87BA02F3-7104-4119-9CA0-548F1336BB83}" sibTransId="{5590DE36-4019-4463-8689-0DCF6B7FD61A}"/>
    <dgm:cxn modelId="{4BB9089D-0FF2-4F9F-A00D-09D86832DCAA}" type="presParOf" srcId="{3B1178A5-06C4-4931-ACDD-5750D279BE05}" destId="{5D1EFF9E-AC92-4DCE-B811-5018275C5DBB}" srcOrd="0" destOrd="0" presId="urn:microsoft.com/office/officeart/2005/8/layout/process1"/>
    <dgm:cxn modelId="{C1B15B9B-D135-42E6-B06E-43743AFF263E}" type="presParOf" srcId="{3B1178A5-06C4-4931-ACDD-5750D279BE05}" destId="{CA41794E-B7BB-495D-9A21-886F3BAE5F4B}" srcOrd="1" destOrd="0" presId="urn:microsoft.com/office/officeart/2005/8/layout/process1"/>
    <dgm:cxn modelId="{E3DD93A2-351C-4449-B129-CD37093854ED}" type="presParOf" srcId="{CA41794E-B7BB-495D-9A21-886F3BAE5F4B}" destId="{E43070F4-65E5-4F65-9E5A-75D014C5BD49}" srcOrd="0" destOrd="0" presId="urn:microsoft.com/office/officeart/2005/8/layout/process1"/>
    <dgm:cxn modelId="{0655FD25-B832-463C-9EB1-B0146CC6B460}" type="presParOf" srcId="{3B1178A5-06C4-4931-ACDD-5750D279BE05}" destId="{61EFABE0-6AA2-4363-ADE7-C29542D66B8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6B210AA-6EF9-4503-8A44-B352F81809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5F01EBA-051B-44E3-8C69-B5E96209E461}">
      <dgm:prSet phldrT="[Texto]" custT="1"/>
      <dgm:spPr/>
      <dgm:t>
        <a:bodyPr/>
        <a:lstStyle/>
        <a:p>
          <a:r>
            <a:rPr lang="pt-BR" sz="2000" dirty="0"/>
            <a:t>Assessoria Jurídica (AJ/FF)</a:t>
          </a:r>
        </a:p>
      </dgm:t>
    </dgm:pt>
    <dgm:pt modelId="{87BA02F3-7104-4119-9CA0-548F1336BB83}" type="parTrans" cxnId="{3A4BBDF1-D699-4BA3-907D-3A5A117BE1AD}">
      <dgm:prSet/>
      <dgm:spPr/>
      <dgm:t>
        <a:bodyPr/>
        <a:lstStyle/>
        <a:p>
          <a:endParaRPr lang="pt-BR"/>
        </a:p>
      </dgm:t>
    </dgm:pt>
    <dgm:pt modelId="{5590DE36-4019-4463-8689-0DCF6B7FD61A}" type="sibTrans" cxnId="{3A4BBDF1-D699-4BA3-907D-3A5A117BE1AD}">
      <dgm:prSet/>
      <dgm:spPr/>
      <dgm:t>
        <a:bodyPr/>
        <a:lstStyle/>
        <a:p>
          <a:endParaRPr lang="pt-BR"/>
        </a:p>
      </dgm:t>
    </dgm:pt>
    <dgm:pt modelId="{8D9E8F14-5851-49E3-B9A2-D79D033DB2B4}">
      <dgm:prSet phldrT="[Texto]" custT="1"/>
      <dgm:spPr/>
      <dgm:t>
        <a:bodyPr/>
        <a:lstStyle/>
        <a:p>
          <a:r>
            <a:rPr lang="pt-BR" sz="1600" dirty="0"/>
            <a:t>Análise jurídica das minutas de Edital de Chamamento Público e Termo de Autorização de Uso (TAU);</a:t>
          </a:r>
        </a:p>
      </dgm:t>
    </dgm:pt>
    <dgm:pt modelId="{29ED01A6-4F93-4C6E-AE29-4B3D79AC5FA5}" type="parTrans" cxnId="{F5B7AFE8-494D-4D03-AD17-C04F0DC0D8B4}">
      <dgm:prSet/>
      <dgm:spPr/>
      <dgm:t>
        <a:bodyPr/>
        <a:lstStyle/>
        <a:p>
          <a:endParaRPr lang="pt-BR"/>
        </a:p>
      </dgm:t>
    </dgm:pt>
    <dgm:pt modelId="{9DBC19F9-1592-440B-84D0-311289216478}" type="sibTrans" cxnId="{F5B7AFE8-494D-4D03-AD17-C04F0DC0D8B4}">
      <dgm:prSet/>
      <dgm:spPr/>
      <dgm:t>
        <a:bodyPr/>
        <a:lstStyle/>
        <a:p>
          <a:endParaRPr lang="pt-BR"/>
        </a:p>
      </dgm:t>
    </dgm:pt>
    <dgm:pt modelId="{3B1178A5-06C4-4931-ACDD-5750D279BE05}" type="pres">
      <dgm:prSet presAssocID="{16B210AA-6EF9-4503-8A44-B352F818093F}" presName="Name0" presStyleCnt="0">
        <dgm:presLayoutVars>
          <dgm:dir/>
          <dgm:resizeHandles val="exact"/>
        </dgm:presLayoutVars>
      </dgm:prSet>
      <dgm:spPr/>
    </dgm:pt>
    <dgm:pt modelId="{5D1EFF9E-AC92-4DCE-B811-5018275C5DBB}" type="pres">
      <dgm:prSet presAssocID="{95F01EBA-051B-44E3-8C69-B5E96209E461}" presName="node" presStyleLbl="node1" presStyleIdx="0" presStyleCnt="2">
        <dgm:presLayoutVars>
          <dgm:bulletEnabled val="1"/>
        </dgm:presLayoutVars>
      </dgm:prSet>
      <dgm:spPr/>
    </dgm:pt>
    <dgm:pt modelId="{CA41794E-B7BB-495D-9A21-886F3BAE5F4B}" type="pres">
      <dgm:prSet presAssocID="{5590DE36-4019-4463-8689-0DCF6B7FD61A}" presName="sibTrans" presStyleLbl="sibTrans2D1" presStyleIdx="0" presStyleCnt="1"/>
      <dgm:spPr/>
    </dgm:pt>
    <dgm:pt modelId="{E43070F4-65E5-4F65-9E5A-75D014C5BD49}" type="pres">
      <dgm:prSet presAssocID="{5590DE36-4019-4463-8689-0DCF6B7FD61A}" presName="connectorText" presStyleLbl="sibTrans2D1" presStyleIdx="0" presStyleCnt="1"/>
      <dgm:spPr/>
    </dgm:pt>
    <dgm:pt modelId="{61EFABE0-6AA2-4363-ADE7-C29542D66B8C}" type="pres">
      <dgm:prSet presAssocID="{8D9E8F14-5851-49E3-B9A2-D79D033DB2B4}" presName="node" presStyleLbl="node1" presStyleIdx="1" presStyleCnt="2">
        <dgm:presLayoutVars>
          <dgm:bulletEnabled val="1"/>
        </dgm:presLayoutVars>
      </dgm:prSet>
      <dgm:spPr/>
    </dgm:pt>
  </dgm:ptLst>
  <dgm:cxnLst>
    <dgm:cxn modelId="{02D2A87D-F31A-4B5E-AD45-6A864ADD3959}" type="presOf" srcId="{5590DE36-4019-4463-8689-0DCF6B7FD61A}" destId="{E43070F4-65E5-4F65-9E5A-75D014C5BD49}" srcOrd="1" destOrd="0" presId="urn:microsoft.com/office/officeart/2005/8/layout/process1"/>
    <dgm:cxn modelId="{4BEB0BAC-3859-43BB-84FE-7B5375B74C92}" type="presOf" srcId="{95F01EBA-051B-44E3-8C69-B5E96209E461}" destId="{5D1EFF9E-AC92-4DCE-B811-5018275C5DBB}" srcOrd="0" destOrd="0" presId="urn:microsoft.com/office/officeart/2005/8/layout/process1"/>
    <dgm:cxn modelId="{A3AD0CBA-F692-48B7-858A-5D5DDA8AF815}" type="presOf" srcId="{5590DE36-4019-4463-8689-0DCF6B7FD61A}" destId="{CA41794E-B7BB-495D-9A21-886F3BAE5F4B}" srcOrd="0" destOrd="0" presId="urn:microsoft.com/office/officeart/2005/8/layout/process1"/>
    <dgm:cxn modelId="{80CD30BF-F9D3-4969-9C13-C267280E9663}" type="presOf" srcId="{16B210AA-6EF9-4503-8A44-B352F818093F}" destId="{3B1178A5-06C4-4931-ACDD-5750D279BE05}" srcOrd="0" destOrd="0" presId="urn:microsoft.com/office/officeart/2005/8/layout/process1"/>
    <dgm:cxn modelId="{04E369BF-3564-4D4F-AA82-F0B4CC631D05}" type="presOf" srcId="{8D9E8F14-5851-49E3-B9A2-D79D033DB2B4}" destId="{61EFABE0-6AA2-4363-ADE7-C29542D66B8C}" srcOrd="0" destOrd="0" presId="urn:microsoft.com/office/officeart/2005/8/layout/process1"/>
    <dgm:cxn modelId="{F5B7AFE8-494D-4D03-AD17-C04F0DC0D8B4}" srcId="{16B210AA-6EF9-4503-8A44-B352F818093F}" destId="{8D9E8F14-5851-49E3-B9A2-D79D033DB2B4}" srcOrd="1" destOrd="0" parTransId="{29ED01A6-4F93-4C6E-AE29-4B3D79AC5FA5}" sibTransId="{9DBC19F9-1592-440B-84D0-311289216478}"/>
    <dgm:cxn modelId="{3A4BBDF1-D699-4BA3-907D-3A5A117BE1AD}" srcId="{16B210AA-6EF9-4503-8A44-B352F818093F}" destId="{95F01EBA-051B-44E3-8C69-B5E96209E461}" srcOrd="0" destOrd="0" parTransId="{87BA02F3-7104-4119-9CA0-548F1336BB83}" sibTransId="{5590DE36-4019-4463-8689-0DCF6B7FD61A}"/>
    <dgm:cxn modelId="{4BB9089D-0FF2-4F9F-A00D-09D86832DCAA}" type="presParOf" srcId="{3B1178A5-06C4-4931-ACDD-5750D279BE05}" destId="{5D1EFF9E-AC92-4DCE-B811-5018275C5DBB}" srcOrd="0" destOrd="0" presId="urn:microsoft.com/office/officeart/2005/8/layout/process1"/>
    <dgm:cxn modelId="{C1B15B9B-D135-42E6-B06E-43743AFF263E}" type="presParOf" srcId="{3B1178A5-06C4-4931-ACDD-5750D279BE05}" destId="{CA41794E-B7BB-495D-9A21-886F3BAE5F4B}" srcOrd="1" destOrd="0" presId="urn:microsoft.com/office/officeart/2005/8/layout/process1"/>
    <dgm:cxn modelId="{E3DD93A2-351C-4449-B129-CD37093854ED}" type="presParOf" srcId="{CA41794E-B7BB-495D-9A21-886F3BAE5F4B}" destId="{E43070F4-65E5-4F65-9E5A-75D014C5BD49}" srcOrd="0" destOrd="0" presId="urn:microsoft.com/office/officeart/2005/8/layout/process1"/>
    <dgm:cxn modelId="{0655FD25-B832-463C-9EB1-B0146CC6B460}" type="presParOf" srcId="{3B1178A5-06C4-4931-ACDD-5750D279BE05}" destId="{61EFABE0-6AA2-4363-ADE7-C29542D66B8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B210AA-6EF9-4503-8A44-B352F818093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5F01EBA-051B-44E3-8C69-B5E96209E461}">
      <dgm:prSet phldrT="[Texto]" custT="1"/>
      <dgm:spPr/>
      <dgm:t>
        <a:bodyPr/>
        <a:lstStyle/>
        <a:p>
          <a:r>
            <a:rPr lang="pt-BR" sz="2000" dirty="0"/>
            <a:t>Diretoria Executiva</a:t>
          </a:r>
        </a:p>
      </dgm:t>
    </dgm:pt>
    <dgm:pt modelId="{87BA02F3-7104-4119-9CA0-548F1336BB83}" type="parTrans" cxnId="{3A4BBDF1-D699-4BA3-907D-3A5A117BE1AD}">
      <dgm:prSet/>
      <dgm:spPr/>
      <dgm:t>
        <a:bodyPr/>
        <a:lstStyle/>
        <a:p>
          <a:endParaRPr lang="pt-BR"/>
        </a:p>
      </dgm:t>
    </dgm:pt>
    <dgm:pt modelId="{5590DE36-4019-4463-8689-0DCF6B7FD61A}" type="sibTrans" cxnId="{3A4BBDF1-D699-4BA3-907D-3A5A117BE1AD}">
      <dgm:prSet/>
      <dgm:spPr/>
      <dgm:t>
        <a:bodyPr/>
        <a:lstStyle/>
        <a:p>
          <a:endParaRPr lang="pt-BR"/>
        </a:p>
      </dgm:t>
    </dgm:pt>
    <dgm:pt modelId="{8D9E8F14-5851-49E3-B9A2-D79D033DB2B4}">
      <dgm:prSet phldrT="[Texto]" custT="1"/>
      <dgm:spPr/>
      <dgm:t>
        <a:bodyPr/>
        <a:lstStyle/>
        <a:p>
          <a:r>
            <a:rPr lang="pt-BR" sz="1600" dirty="0"/>
            <a:t>Análise técnica e decisória; alinhamento institucional.</a:t>
          </a:r>
        </a:p>
      </dgm:t>
    </dgm:pt>
    <dgm:pt modelId="{29ED01A6-4F93-4C6E-AE29-4B3D79AC5FA5}" type="parTrans" cxnId="{F5B7AFE8-494D-4D03-AD17-C04F0DC0D8B4}">
      <dgm:prSet/>
      <dgm:spPr/>
      <dgm:t>
        <a:bodyPr/>
        <a:lstStyle/>
        <a:p>
          <a:endParaRPr lang="pt-BR"/>
        </a:p>
      </dgm:t>
    </dgm:pt>
    <dgm:pt modelId="{9DBC19F9-1592-440B-84D0-311289216478}" type="sibTrans" cxnId="{F5B7AFE8-494D-4D03-AD17-C04F0DC0D8B4}">
      <dgm:prSet/>
      <dgm:spPr/>
      <dgm:t>
        <a:bodyPr/>
        <a:lstStyle/>
        <a:p>
          <a:endParaRPr lang="pt-BR"/>
        </a:p>
      </dgm:t>
    </dgm:pt>
    <dgm:pt modelId="{3B1178A5-06C4-4931-ACDD-5750D279BE05}" type="pres">
      <dgm:prSet presAssocID="{16B210AA-6EF9-4503-8A44-B352F818093F}" presName="Name0" presStyleCnt="0">
        <dgm:presLayoutVars>
          <dgm:dir/>
          <dgm:resizeHandles val="exact"/>
        </dgm:presLayoutVars>
      </dgm:prSet>
      <dgm:spPr/>
    </dgm:pt>
    <dgm:pt modelId="{5D1EFF9E-AC92-4DCE-B811-5018275C5DBB}" type="pres">
      <dgm:prSet presAssocID="{95F01EBA-051B-44E3-8C69-B5E96209E461}" presName="node" presStyleLbl="node1" presStyleIdx="0" presStyleCnt="2" custScaleY="134145">
        <dgm:presLayoutVars>
          <dgm:bulletEnabled val="1"/>
        </dgm:presLayoutVars>
      </dgm:prSet>
      <dgm:spPr/>
    </dgm:pt>
    <dgm:pt modelId="{CA41794E-B7BB-495D-9A21-886F3BAE5F4B}" type="pres">
      <dgm:prSet presAssocID="{5590DE36-4019-4463-8689-0DCF6B7FD61A}" presName="sibTrans" presStyleLbl="sibTrans2D1" presStyleIdx="0" presStyleCnt="1"/>
      <dgm:spPr/>
    </dgm:pt>
    <dgm:pt modelId="{E43070F4-65E5-4F65-9E5A-75D014C5BD49}" type="pres">
      <dgm:prSet presAssocID="{5590DE36-4019-4463-8689-0DCF6B7FD61A}" presName="connectorText" presStyleLbl="sibTrans2D1" presStyleIdx="0" presStyleCnt="1"/>
      <dgm:spPr/>
    </dgm:pt>
    <dgm:pt modelId="{61EFABE0-6AA2-4363-ADE7-C29542D66B8C}" type="pres">
      <dgm:prSet presAssocID="{8D9E8F14-5851-49E3-B9A2-D79D033DB2B4}" presName="node" presStyleLbl="node1" presStyleIdx="1" presStyleCnt="2" custScaleY="125318">
        <dgm:presLayoutVars>
          <dgm:bulletEnabled val="1"/>
        </dgm:presLayoutVars>
      </dgm:prSet>
      <dgm:spPr/>
    </dgm:pt>
  </dgm:ptLst>
  <dgm:cxnLst>
    <dgm:cxn modelId="{02D2A87D-F31A-4B5E-AD45-6A864ADD3959}" type="presOf" srcId="{5590DE36-4019-4463-8689-0DCF6B7FD61A}" destId="{E43070F4-65E5-4F65-9E5A-75D014C5BD49}" srcOrd="1" destOrd="0" presId="urn:microsoft.com/office/officeart/2005/8/layout/process1"/>
    <dgm:cxn modelId="{4BEB0BAC-3859-43BB-84FE-7B5375B74C92}" type="presOf" srcId="{95F01EBA-051B-44E3-8C69-B5E96209E461}" destId="{5D1EFF9E-AC92-4DCE-B811-5018275C5DBB}" srcOrd="0" destOrd="0" presId="urn:microsoft.com/office/officeart/2005/8/layout/process1"/>
    <dgm:cxn modelId="{A3AD0CBA-F692-48B7-858A-5D5DDA8AF815}" type="presOf" srcId="{5590DE36-4019-4463-8689-0DCF6B7FD61A}" destId="{CA41794E-B7BB-495D-9A21-886F3BAE5F4B}" srcOrd="0" destOrd="0" presId="urn:microsoft.com/office/officeart/2005/8/layout/process1"/>
    <dgm:cxn modelId="{80CD30BF-F9D3-4969-9C13-C267280E9663}" type="presOf" srcId="{16B210AA-6EF9-4503-8A44-B352F818093F}" destId="{3B1178A5-06C4-4931-ACDD-5750D279BE05}" srcOrd="0" destOrd="0" presId="urn:microsoft.com/office/officeart/2005/8/layout/process1"/>
    <dgm:cxn modelId="{04E369BF-3564-4D4F-AA82-F0B4CC631D05}" type="presOf" srcId="{8D9E8F14-5851-49E3-B9A2-D79D033DB2B4}" destId="{61EFABE0-6AA2-4363-ADE7-C29542D66B8C}" srcOrd="0" destOrd="0" presId="urn:microsoft.com/office/officeart/2005/8/layout/process1"/>
    <dgm:cxn modelId="{F5B7AFE8-494D-4D03-AD17-C04F0DC0D8B4}" srcId="{16B210AA-6EF9-4503-8A44-B352F818093F}" destId="{8D9E8F14-5851-49E3-B9A2-D79D033DB2B4}" srcOrd="1" destOrd="0" parTransId="{29ED01A6-4F93-4C6E-AE29-4B3D79AC5FA5}" sibTransId="{9DBC19F9-1592-440B-84D0-311289216478}"/>
    <dgm:cxn modelId="{3A4BBDF1-D699-4BA3-907D-3A5A117BE1AD}" srcId="{16B210AA-6EF9-4503-8A44-B352F818093F}" destId="{95F01EBA-051B-44E3-8C69-B5E96209E461}" srcOrd="0" destOrd="0" parTransId="{87BA02F3-7104-4119-9CA0-548F1336BB83}" sibTransId="{5590DE36-4019-4463-8689-0DCF6B7FD61A}"/>
    <dgm:cxn modelId="{4BB9089D-0FF2-4F9F-A00D-09D86832DCAA}" type="presParOf" srcId="{3B1178A5-06C4-4931-ACDD-5750D279BE05}" destId="{5D1EFF9E-AC92-4DCE-B811-5018275C5DBB}" srcOrd="0" destOrd="0" presId="urn:microsoft.com/office/officeart/2005/8/layout/process1"/>
    <dgm:cxn modelId="{C1B15B9B-D135-42E6-B06E-43743AFF263E}" type="presParOf" srcId="{3B1178A5-06C4-4931-ACDD-5750D279BE05}" destId="{CA41794E-B7BB-495D-9A21-886F3BAE5F4B}" srcOrd="1" destOrd="0" presId="urn:microsoft.com/office/officeart/2005/8/layout/process1"/>
    <dgm:cxn modelId="{E3DD93A2-351C-4449-B129-CD37093854ED}" type="presParOf" srcId="{CA41794E-B7BB-495D-9A21-886F3BAE5F4B}" destId="{E43070F4-65E5-4F65-9E5A-75D014C5BD49}" srcOrd="0" destOrd="0" presId="urn:microsoft.com/office/officeart/2005/8/layout/process1"/>
    <dgm:cxn modelId="{0655FD25-B832-463C-9EB1-B0146CC6B460}" type="presParOf" srcId="{3B1178A5-06C4-4931-ACDD-5750D279BE05}" destId="{61EFABE0-6AA2-4363-ADE7-C29542D66B8C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EFF9E-AC92-4DCE-B811-5018275C5DBB}">
      <dsp:nvSpPr>
        <dsp:cNvPr id="0" name=""/>
        <dsp:cNvSpPr/>
      </dsp:nvSpPr>
      <dsp:spPr>
        <a:xfrm>
          <a:off x="1074" y="662481"/>
          <a:ext cx="2292292" cy="1375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Demanda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Externa</a:t>
          </a:r>
        </a:p>
      </dsp:txBody>
      <dsp:txXfrm>
        <a:off x="41357" y="702764"/>
        <a:ext cx="2211726" cy="1294809"/>
      </dsp:txXfrm>
    </dsp:sp>
    <dsp:sp modelId="{CA41794E-B7BB-495D-9A21-886F3BAE5F4B}">
      <dsp:nvSpPr>
        <dsp:cNvPr id="0" name=""/>
        <dsp:cNvSpPr/>
      </dsp:nvSpPr>
      <dsp:spPr>
        <a:xfrm>
          <a:off x="2522596" y="1065925"/>
          <a:ext cx="485965" cy="5684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/>
        </a:p>
      </dsp:txBody>
      <dsp:txXfrm>
        <a:off x="2522596" y="1179623"/>
        <a:ext cx="340176" cy="341092"/>
      </dsp:txXfrm>
    </dsp:sp>
    <dsp:sp modelId="{61EFABE0-6AA2-4363-ADE7-C29542D66B8C}">
      <dsp:nvSpPr>
        <dsp:cNvPr id="0" name=""/>
        <dsp:cNvSpPr/>
      </dsp:nvSpPr>
      <dsp:spPr>
        <a:xfrm>
          <a:off x="3210283" y="662481"/>
          <a:ext cx="2292292" cy="1375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Mediante recebimento de Manifestação de Interesse Privado (MIP) por interessados;</a:t>
          </a:r>
        </a:p>
      </dsp:txBody>
      <dsp:txXfrm>
        <a:off x="3250566" y="702764"/>
        <a:ext cx="2211726" cy="1294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EFF9E-AC92-4DCE-B811-5018275C5DBB}">
      <dsp:nvSpPr>
        <dsp:cNvPr id="0" name=""/>
        <dsp:cNvSpPr/>
      </dsp:nvSpPr>
      <dsp:spPr>
        <a:xfrm>
          <a:off x="1074" y="662481"/>
          <a:ext cx="2292292" cy="1375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Demanda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Interna</a:t>
          </a:r>
        </a:p>
      </dsp:txBody>
      <dsp:txXfrm>
        <a:off x="41357" y="702764"/>
        <a:ext cx="2211726" cy="1294809"/>
      </dsp:txXfrm>
    </dsp:sp>
    <dsp:sp modelId="{CA41794E-B7BB-495D-9A21-886F3BAE5F4B}">
      <dsp:nvSpPr>
        <dsp:cNvPr id="0" name=""/>
        <dsp:cNvSpPr/>
      </dsp:nvSpPr>
      <dsp:spPr>
        <a:xfrm>
          <a:off x="2522596" y="1065925"/>
          <a:ext cx="485966" cy="5684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500" kern="1200"/>
        </a:p>
      </dsp:txBody>
      <dsp:txXfrm>
        <a:off x="2522596" y="1179623"/>
        <a:ext cx="340176" cy="341092"/>
      </dsp:txXfrm>
    </dsp:sp>
    <dsp:sp modelId="{61EFABE0-6AA2-4363-ADE7-C29542D66B8C}">
      <dsp:nvSpPr>
        <dsp:cNvPr id="0" name=""/>
        <dsp:cNvSpPr/>
      </dsp:nvSpPr>
      <dsp:spPr>
        <a:xfrm>
          <a:off x="3210284" y="662481"/>
          <a:ext cx="2292292" cy="13753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Conforme alinhamento institucional da Fundação Florestal.</a:t>
          </a:r>
        </a:p>
      </dsp:txBody>
      <dsp:txXfrm>
        <a:off x="3250567" y="702764"/>
        <a:ext cx="2211726" cy="12948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EFF9E-AC92-4DCE-B811-5018275C5DBB}">
      <dsp:nvSpPr>
        <dsp:cNvPr id="0" name=""/>
        <dsp:cNvSpPr/>
      </dsp:nvSpPr>
      <dsp:spPr>
        <a:xfrm>
          <a:off x="916" y="266054"/>
          <a:ext cx="1954556" cy="1172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Gestão da Unidade de Conservação</a:t>
          </a:r>
        </a:p>
      </dsp:txBody>
      <dsp:txXfrm>
        <a:off x="35264" y="300402"/>
        <a:ext cx="1885860" cy="1104037"/>
      </dsp:txXfrm>
    </dsp:sp>
    <dsp:sp modelId="{CA41794E-B7BB-495D-9A21-886F3BAE5F4B}">
      <dsp:nvSpPr>
        <dsp:cNvPr id="0" name=""/>
        <dsp:cNvSpPr/>
      </dsp:nvSpPr>
      <dsp:spPr>
        <a:xfrm>
          <a:off x="2150928" y="610056"/>
          <a:ext cx="414365" cy="484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/>
        </a:p>
      </dsp:txBody>
      <dsp:txXfrm>
        <a:off x="2150928" y="707002"/>
        <a:ext cx="290056" cy="290837"/>
      </dsp:txXfrm>
    </dsp:sp>
    <dsp:sp modelId="{61EFABE0-6AA2-4363-ADE7-C29542D66B8C}">
      <dsp:nvSpPr>
        <dsp:cNvPr id="0" name=""/>
        <dsp:cNvSpPr/>
      </dsp:nvSpPr>
      <dsp:spPr>
        <a:xfrm>
          <a:off x="2737295" y="266054"/>
          <a:ext cx="1954556" cy="1172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Acompanhamento durante todo o processo;</a:t>
          </a:r>
        </a:p>
      </dsp:txBody>
      <dsp:txXfrm>
        <a:off x="2771643" y="300402"/>
        <a:ext cx="1885860" cy="11040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EFF9E-AC92-4DCE-B811-5018275C5DBB}">
      <dsp:nvSpPr>
        <dsp:cNvPr id="0" name=""/>
        <dsp:cNvSpPr/>
      </dsp:nvSpPr>
      <dsp:spPr>
        <a:xfrm>
          <a:off x="916" y="266054"/>
          <a:ext cx="1954556" cy="1172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Gerência e Diretoria Regional</a:t>
          </a:r>
        </a:p>
      </dsp:txBody>
      <dsp:txXfrm>
        <a:off x="35264" y="300402"/>
        <a:ext cx="1885860" cy="1104037"/>
      </dsp:txXfrm>
    </dsp:sp>
    <dsp:sp modelId="{CA41794E-B7BB-495D-9A21-886F3BAE5F4B}">
      <dsp:nvSpPr>
        <dsp:cNvPr id="0" name=""/>
        <dsp:cNvSpPr/>
      </dsp:nvSpPr>
      <dsp:spPr>
        <a:xfrm>
          <a:off x="2150928" y="610056"/>
          <a:ext cx="414365" cy="484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/>
        </a:p>
      </dsp:txBody>
      <dsp:txXfrm>
        <a:off x="2150928" y="707002"/>
        <a:ext cx="290056" cy="290837"/>
      </dsp:txXfrm>
    </dsp:sp>
    <dsp:sp modelId="{61EFABE0-6AA2-4363-ADE7-C29542D66B8C}">
      <dsp:nvSpPr>
        <dsp:cNvPr id="0" name=""/>
        <dsp:cNvSpPr/>
      </dsp:nvSpPr>
      <dsp:spPr>
        <a:xfrm>
          <a:off x="2737295" y="266054"/>
          <a:ext cx="1954556" cy="1172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Análise técnica e apoio à gestão da Unidade de Conservação;</a:t>
          </a:r>
        </a:p>
      </dsp:txBody>
      <dsp:txXfrm>
        <a:off x="2771643" y="300402"/>
        <a:ext cx="1885860" cy="11040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EFF9E-AC92-4DCE-B811-5018275C5DBB}">
      <dsp:nvSpPr>
        <dsp:cNvPr id="0" name=""/>
        <dsp:cNvSpPr/>
      </dsp:nvSpPr>
      <dsp:spPr>
        <a:xfrm>
          <a:off x="916" y="266054"/>
          <a:ext cx="1954556" cy="1172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Núcleo de Negócios e Parcerias para Sustentabilidade (NNPS/FF)</a:t>
          </a:r>
        </a:p>
      </dsp:txBody>
      <dsp:txXfrm>
        <a:off x="35264" y="300402"/>
        <a:ext cx="1885860" cy="1104037"/>
      </dsp:txXfrm>
    </dsp:sp>
    <dsp:sp modelId="{CA41794E-B7BB-495D-9A21-886F3BAE5F4B}">
      <dsp:nvSpPr>
        <dsp:cNvPr id="0" name=""/>
        <dsp:cNvSpPr/>
      </dsp:nvSpPr>
      <dsp:spPr>
        <a:xfrm>
          <a:off x="2150928" y="610056"/>
          <a:ext cx="414365" cy="484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/>
        </a:p>
      </dsp:txBody>
      <dsp:txXfrm>
        <a:off x="2150928" y="707002"/>
        <a:ext cx="290056" cy="290837"/>
      </dsp:txXfrm>
    </dsp:sp>
    <dsp:sp modelId="{61EFABE0-6AA2-4363-ADE7-C29542D66B8C}">
      <dsp:nvSpPr>
        <dsp:cNvPr id="0" name=""/>
        <dsp:cNvSpPr/>
      </dsp:nvSpPr>
      <dsp:spPr>
        <a:xfrm>
          <a:off x="2737295" y="266054"/>
          <a:ext cx="1954556" cy="1172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Acompanhamento e suporte técnico durante todo o processo;</a:t>
          </a:r>
        </a:p>
      </dsp:txBody>
      <dsp:txXfrm>
        <a:off x="2771643" y="300402"/>
        <a:ext cx="1885860" cy="11040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EFF9E-AC92-4DCE-B811-5018275C5DBB}">
      <dsp:nvSpPr>
        <dsp:cNvPr id="0" name=""/>
        <dsp:cNvSpPr/>
      </dsp:nvSpPr>
      <dsp:spPr>
        <a:xfrm>
          <a:off x="916" y="101138"/>
          <a:ext cx="1954556" cy="1502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Assessoria Jurídica (AJ/FF)</a:t>
          </a:r>
        </a:p>
      </dsp:txBody>
      <dsp:txXfrm>
        <a:off x="44925" y="145147"/>
        <a:ext cx="1866538" cy="1414547"/>
      </dsp:txXfrm>
    </dsp:sp>
    <dsp:sp modelId="{CA41794E-B7BB-495D-9A21-886F3BAE5F4B}">
      <dsp:nvSpPr>
        <dsp:cNvPr id="0" name=""/>
        <dsp:cNvSpPr/>
      </dsp:nvSpPr>
      <dsp:spPr>
        <a:xfrm>
          <a:off x="2150928" y="610056"/>
          <a:ext cx="414365" cy="484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/>
        </a:p>
      </dsp:txBody>
      <dsp:txXfrm>
        <a:off x="2150928" y="707002"/>
        <a:ext cx="290056" cy="290837"/>
      </dsp:txXfrm>
    </dsp:sp>
    <dsp:sp modelId="{61EFABE0-6AA2-4363-ADE7-C29542D66B8C}">
      <dsp:nvSpPr>
        <dsp:cNvPr id="0" name=""/>
        <dsp:cNvSpPr/>
      </dsp:nvSpPr>
      <dsp:spPr>
        <a:xfrm>
          <a:off x="2737295" y="101138"/>
          <a:ext cx="1954556" cy="1502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Análise jurídica das minutas de Edital de Chamamento Público e Termo de Autorização de Uso (TAU);</a:t>
          </a:r>
        </a:p>
      </dsp:txBody>
      <dsp:txXfrm>
        <a:off x="2781304" y="145147"/>
        <a:ext cx="1866538" cy="14145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EFF9E-AC92-4DCE-B811-5018275C5DBB}">
      <dsp:nvSpPr>
        <dsp:cNvPr id="0" name=""/>
        <dsp:cNvSpPr/>
      </dsp:nvSpPr>
      <dsp:spPr>
        <a:xfrm>
          <a:off x="916" y="65839"/>
          <a:ext cx="1954556" cy="157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Diretoria Executiva</a:t>
          </a:r>
        </a:p>
      </dsp:txBody>
      <dsp:txXfrm>
        <a:off x="46992" y="111915"/>
        <a:ext cx="1862404" cy="1481011"/>
      </dsp:txXfrm>
    </dsp:sp>
    <dsp:sp modelId="{CA41794E-B7BB-495D-9A21-886F3BAE5F4B}">
      <dsp:nvSpPr>
        <dsp:cNvPr id="0" name=""/>
        <dsp:cNvSpPr/>
      </dsp:nvSpPr>
      <dsp:spPr>
        <a:xfrm>
          <a:off x="2150928" y="610056"/>
          <a:ext cx="414365" cy="484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/>
        </a:p>
      </dsp:txBody>
      <dsp:txXfrm>
        <a:off x="2150928" y="707002"/>
        <a:ext cx="290056" cy="290837"/>
      </dsp:txXfrm>
    </dsp:sp>
    <dsp:sp modelId="{61EFABE0-6AA2-4363-ADE7-C29542D66B8C}">
      <dsp:nvSpPr>
        <dsp:cNvPr id="0" name=""/>
        <dsp:cNvSpPr/>
      </dsp:nvSpPr>
      <dsp:spPr>
        <a:xfrm>
          <a:off x="2737295" y="117597"/>
          <a:ext cx="1954556" cy="14696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Análise técnica e decisória; alinhamento institucional.</a:t>
          </a:r>
        </a:p>
      </dsp:txBody>
      <dsp:txXfrm>
        <a:off x="2780339" y="160641"/>
        <a:ext cx="1868468" cy="1383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63F5C-1C91-45A0-8965-E017E1E2014A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29D9D-0752-4A8E-8256-B3AF6AED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63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29D9D-0752-4A8E-8256-B3AF6AEDE82D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2790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29D9D-0752-4A8E-8256-B3AF6AEDE82D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961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29D9D-0752-4A8E-8256-B3AF6AEDE82D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734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29D9D-0752-4A8E-8256-B3AF6AEDE82D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742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29D9D-0752-4A8E-8256-B3AF6AEDE82D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064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29D9D-0752-4A8E-8256-B3AF6AEDE82D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536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29D9D-0752-4A8E-8256-B3AF6AEDE82D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134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B21219-9E0E-440F-A801-05DAC25FDE50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81E783-5B8D-4DAE-9A17-A35AC35D02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52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1219-9E0E-440F-A801-05DAC25FDE50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E783-5B8D-4DAE-9A17-A35AC35D02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52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B21219-9E0E-440F-A801-05DAC25FDE50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81E783-5B8D-4DAE-9A17-A35AC35D02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46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1219-9E0E-440F-A801-05DAC25FDE50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E681E783-5B8D-4DAE-9A17-A35AC35D02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40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B21219-9E0E-440F-A801-05DAC25FDE50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81E783-5B8D-4DAE-9A17-A35AC35D02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43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1219-9E0E-440F-A801-05DAC25FDE50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E783-5B8D-4DAE-9A17-A35AC35D02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37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1219-9E0E-440F-A801-05DAC25FDE50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E783-5B8D-4DAE-9A17-A35AC35D02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87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1219-9E0E-440F-A801-05DAC25FDE50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E783-5B8D-4DAE-9A17-A35AC35D02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8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1219-9E0E-440F-A801-05DAC25FDE50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E783-5B8D-4DAE-9A17-A35AC35D02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04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1B21219-9E0E-440F-A801-05DAC25FDE50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81E783-5B8D-4DAE-9A17-A35AC35D02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53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21219-9E0E-440F-A801-05DAC25FDE50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E783-5B8D-4DAE-9A17-A35AC35D02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17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1B21219-9E0E-440F-A801-05DAC25FDE50}" type="datetimeFigureOut">
              <a:rPr lang="pt-BR" smtClean="0"/>
              <a:t>08/03/2023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681E783-5B8D-4DAE-9A17-A35AC35D028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571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raestruturameioambiente.sp.gov.br/fundacaoflorestal/2023/01/portaria-normativa-ff-de-n-372-2023/" TargetMode="External"/><Relationship Id="rId2" Type="http://schemas.openxmlformats.org/officeDocument/2006/relationships/hyperlink" Target="https://www.infraestruturameioambiente.sp.gov.br/fundacaofloresta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arcerias@fflorestal.sp.gov.br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5.pn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18" Type="http://schemas.openxmlformats.org/officeDocument/2006/relationships/diagramData" Target="../diagrams/data6.xml"/><Relationship Id="rId26" Type="http://schemas.openxmlformats.org/officeDocument/2006/relationships/diagramColors" Target="../diagrams/colors7.xml"/><Relationship Id="rId3" Type="http://schemas.openxmlformats.org/officeDocument/2006/relationships/diagramData" Target="../diagrams/data3.xml"/><Relationship Id="rId21" Type="http://schemas.openxmlformats.org/officeDocument/2006/relationships/diagramColors" Target="../diagrams/colors6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5" Type="http://schemas.openxmlformats.org/officeDocument/2006/relationships/diagramQuickStyle" Target="../diagrams/quickStyle7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5.xml"/><Relationship Id="rId20" Type="http://schemas.openxmlformats.org/officeDocument/2006/relationships/diagramQuickStyle" Target="../diagrams/quickStyle6.xml"/><Relationship Id="rId29" Type="http://schemas.openxmlformats.org/officeDocument/2006/relationships/diagramLayout" Target="../diagrams/layout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24" Type="http://schemas.openxmlformats.org/officeDocument/2006/relationships/diagramLayout" Target="../diagrams/layout7.xml"/><Relationship Id="rId32" Type="http://schemas.microsoft.com/office/2007/relationships/diagramDrawing" Target="../diagrams/drawing8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23" Type="http://schemas.openxmlformats.org/officeDocument/2006/relationships/diagramData" Target="../diagrams/data7.xml"/><Relationship Id="rId28" Type="http://schemas.openxmlformats.org/officeDocument/2006/relationships/diagramData" Target="../diagrams/data8.xml"/><Relationship Id="rId10" Type="http://schemas.openxmlformats.org/officeDocument/2006/relationships/diagramQuickStyle" Target="../diagrams/quickStyle4.xml"/><Relationship Id="rId19" Type="http://schemas.openxmlformats.org/officeDocument/2006/relationships/diagramLayout" Target="../diagrams/layout6.xml"/><Relationship Id="rId31" Type="http://schemas.openxmlformats.org/officeDocument/2006/relationships/diagramColors" Target="../diagrams/colors8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Relationship Id="rId22" Type="http://schemas.microsoft.com/office/2007/relationships/diagramDrawing" Target="../diagrams/drawing6.xml"/><Relationship Id="rId27" Type="http://schemas.microsoft.com/office/2007/relationships/diagramDrawing" Target="../diagrams/drawing7.xml"/><Relationship Id="rId30" Type="http://schemas.openxmlformats.org/officeDocument/2006/relationships/diagramQuickStyle" Target="../diagrams/quickStyle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raestruturameioambiente.sp.gov.br/fundacaoflorestal/2023/01/portaria-normativa-ff-de-n-372-202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470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D0E10-AE8D-49F8-A506-339010BF9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88" y="1035824"/>
            <a:ext cx="10993549" cy="715603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MANUAL PARA GESTORES DE UNIDADES DE CONSERVAÇÃO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75D016-2069-4961-AF6E-A95A5AB67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1927364"/>
            <a:ext cx="10993546" cy="1193839"/>
          </a:xfrm>
        </p:spPr>
        <p:txBody>
          <a:bodyPr>
            <a:normAutofit/>
          </a:bodyPr>
          <a:lstStyle/>
          <a:p>
            <a:r>
              <a:rPr lang="pt-BR" sz="2400">
                <a:solidFill>
                  <a:schemeClr val="bg1">
                    <a:lumMod val="85000"/>
                  </a:schemeClr>
                </a:solidFill>
              </a:rPr>
              <a:t>PASSO A PASSO PARA FORMALIZAÇÃO DE TERMOS DE Autorização </a:t>
            </a:r>
          </a:p>
          <a:p>
            <a:r>
              <a:rPr lang="pt-BR" sz="2400" dirty="0">
                <a:solidFill>
                  <a:schemeClr val="bg1">
                    <a:lumMod val="85000"/>
                  </a:schemeClr>
                </a:solidFill>
              </a:rPr>
              <a:t>DE USO </a:t>
            </a:r>
            <a:r>
              <a:rPr lang="pt-BR" sz="2400" dirty="0" err="1">
                <a:solidFill>
                  <a:schemeClr val="bg1">
                    <a:lumMod val="85000"/>
                  </a:schemeClr>
                </a:solidFill>
              </a:rPr>
              <a:t>dE</a:t>
            </a:r>
            <a:r>
              <a:rPr lang="pt-BR" sz="2400" dirty="0">
                <a:solidFill>
                  <a:schemeClr val="bg1">
                    <a:lumMod val="85000"/>
                  </a:schemeClr>
                </a:solidFill>
              </a:rPr>
              <a:t> ÁREA</a:t>
            </a:r>
          </a:p>
          <a:p>
            <a:endParaRPr lang="pt-BR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927F77E-21A4-4CAB-B286-55BDF9990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822" y="3429000"/>
            <a:ext cx="4875915" cy="2825295"/>
          </a:xfrm>
          <a:prstGeom prst="rect">
            <a:avLst/>
          </a:prstGeom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2E91C470-0757-4D4A-A98F-7AF4835CC4FC}"/>
              </a:ext>
            </a:extLst>
          </p:cNvPr>
          <p:cNvSpPr txBox="1">
            <a:spLocks/>
          </p:cNvSpPr>
          <p:nvPr/>
        </p:nvSpPr>
        <p:spPr>
          <a:xfrm>
            <a:off x="581188" y="4277129"/>
            <a:ext cx="5574305" cy="19771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7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14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Núcleo de Negócios e Parcerias para Sustentabilidade</a:t>
            </a:r>
          </a:p>
          <a:p>
            <a:r>
              <a:rPr lang="pt-BR" sz="14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parcerias@fflorestal.sp.gov.br</a:t>
            </a:r>
          </a:p>
          <a:p>
            <a:r>
              <a:rPr lang="pt-BR" sz="14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Av. Professor Frederico Hermann Junior, 345</a:t>
            </a:r>
            <a:r>
              <a:rPr lang="pt-BR" sz="1400" dirty="0">
                <a:solidFill>
                  <a:srgbClr val="FFFFFF"/>
                </a:solidFill>
                <a:latin typeface="Calibri" panose="020F0502020204030204" pitchFamily="34" charset="0"/>
              </a:rPr>
              <a:t> - </a:t>
            </a:r>
            <a:r>
              <a:rPr lang="pt-BR" sz="14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Alto de Pinheiros</a:t>
            </a:r>
          </a:p>
          <a:p>
            <a:r>
              <a:rPr lang="pt-BR" sz="14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CEP 05459-010 - São Paulo/SP</a:t>
            </a:r>
          </a:p>
          <a:p>
            <a:r>
              <a:rPr lang="pt-BR" sz="14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(11) 2997-5000</a:t>
            </a:r>
            <a:endParaRPr lang="pt-BR" sz="105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383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1D5C6-519E-63F7-DCFB-5C4401F1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1.1.1. AULAS/SESSÕES DE ATIVIDADES ESPORTIVAS E </a:t>
            </a:r>
            <a:br>
              <a:rPr lang="pt-BR" dirty="0"/>
            </a:br>
            <a:r>
              <a:rPr lang="pt-BR" dirty="0"/>
              <a:t>BEM-ESTAR (CONTINUAÇÃO)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D1D6BA-2D38-80B8-75F2-C484E049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9D03C8C1-95D9-C286-65FE-B05CD27FE822}"/>
              </a:ext>
            </a:extLst>
          </p:cNvPr>
          <p:cNvGraphicFramePr>
            <a:graphicFrameLocks noGrp="1"/>
          </p:cNvGraphicFramePr>
          <p:nvPr/>
        </p:nvGraphicFramePr>
        <p:xfrm>
          <a:off x="2980904" y="1968286"/>
          <a:ext cx="5835292" cy="4691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5292">
                  <a:extLst>
                    <a:ext uri="{9D8B030D-6E8A-4147-A177-3AD203B41FA5}">
                      <a16:colId xmlns:a16="http://schemas.microsoft.com/office/drawing/2014/main" val="1197751930"/>
                    </a:ext>
                  </a:extLst>
                </a:gridCol>
              </a:tblGrid>
              <a:tr h="426482">
                <a:tc>
                  <a:txBody>
                    <a:bodyPr/>
                    <a:lstStyle/>
                    <a:p>
                      <a:r>
                        <a:rPr lang="pt-BR" sz="2000" dirty="0"/>
                        <a:t>Exemplos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75189"/>
                  </a:ext>
                </a:extLst>
              </a:tr>
              <a:tr h="426482">
                <a:tc>
                  <a:txBody>
                    <a:bodyPr/>
                    <a:lstStyle/>
                    <a:p>
                      <a:r>
                        <a:rPr lang="pt-BR" sz="2000" dirty="0"/>
                        <a:t>Massagem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128182"/>
                  </a:ext>
                </a:extLst>
              </a:tr>
              <a:tr h="426482">
                <a:tc>
                  <a:txBody>
                    <a:bodyPr/>
                    <a:lstStyle/>
                    <a:p>
                      <a:r>
                        <a:rPr lang="pt-BR" sz="2000" dirty="0"/>
                        <a:t>Cromoterapia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428222"/>
                  </a:ext>
                </a:extLst>
              </a:tr>
              <a:tr h="426482">
                <a:tc>
                  <a:txBody>
                    <a:bodyPr/>
                    <a:lstStyle/>
                    <a:p>
                      <a:r>
                        <a:rPr lang="pt-BR" sz="2000" dirty="0"/>
                        <a:t>Barra de </a:t>
                      </a:r>
                      <a:r>
                        <a:rPr lang="pt-BR" sz="2000" dirty="0" err="1"/>
                        <a:t>access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18280"/>
                  </a:ext>
                </a:extLst>
              </a:tr>
              <a:tr h="426482">
                <a:tc>
                  <a:txBody>
                    <a:bodyPr/>
                    <a:lstStyle/>
                    <a:p>
                      <a:r>
                        <a:rPr lang="pt-BR" sz="2000" dirty="0"/>
                        <a:t>Meditação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917259"/>
                  </a:ext>
                </a:extLst>
              </a:tr>
              <a:tr h="426482">
                <a:tc>
                  <a:txBody>
                    <a:bodyPr/>
                    <a:lstStyle/>
                    <a:p>
                      <a:r>
                        <a:rPr lang="pt-BR" sz="2000" dirty="0"/>
                        <a:t>Yoga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408336"/>
                  </a:ext>
                </a:extLst>
              </a:tr>
              <a:tr h="426482">
                <a:tc>
                  <a:txBody>
                    <a:bodyPr/>
                    <a:lstStyle/>
                    <a:p>
                      <a:r>
                        <a:rPr lang="pt-BR" sz="2000" dirty="0"/>
                        <a:t>Pilates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934845"/>
                  </a:ext>
                </a:extLst>
              </a:tr>
              <a:tr h="426482">
                <a:tc>
                  <a:txBody>
                    <a:bodyPr/>
                    <a:lstStyle/>
                    <a:p>
                      <a:r>
                        <a:rPr lang="pt-BR" sz="2000" dirty="0"/>
                        <a:t>Aulas de Arte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287862"/>
                  </a:ext>
                </a:extLst>
              </a:tr>
              <a:tr h="426482">
                <a:tc>
                  <a:txBody>
                    <a:bodyPr/>
                    <a:lstStyle/>
                    <a:p>
                      <a:r>
                        <a:rPr lang="pt-BR" sz="2000" dirty="0"/>
                        <a:t>Aulas de Música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426674"/>
                  </a:ext>
                </a:extLst>
              </a:tr>
              <a:tr h="426482">
                <a:tc>
                  <a:txBody>
                    <a:bodyPr/>
                    <a:lstStyle/>
                    <a:p>
                      <a:r>
                        <a:rPr lang="pt-BR" sz="2000" dirty="0"/>
                        <a:t>Aulas de Teatro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308127"/>
                  </a:ext>
                </a:extLst>
              </a:tr>
              <a:tr h="426482">
                <a:tc>
                  <a:txBody>
                    <a:bodyPr/>
                    <a:lstStyle/>
                    <a:p>
                      <a:r>
                        <a:rPr lang="pt-BR" sz="2000" dirty="0"/>
                        <a:t>Outros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606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087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1D5C6-519E-63F7-DCFB-5C4401F1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1.1.2. LOCAÇÃO DE EQUIPAMENTOS PARA FINS</a:t>
            </a:r>
            <a:br>
              <a:rPr lang="pt-BR" dirty="0"/>
            </a:br>
            <a:r>
              <a:rPr lang="pt-BR" dirty="0"/>
              <a:t>TURÍSTICOS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D1D6BA-2D38-80B8-75F2-C484E049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9D03C8C1-95D9-C286-65FE-B05CD27FE822}"/>
              </a:ext>
            </a:extLst>
          </p:cNvPr>
          <p:cNvGraphicFramePr>
            <a:graphicFrameLocks noGrp="1"/>
          </p:cNvGraphicFramePr>
          <p:nvPr/>
        </p:nvGraphicFramePr>
        <p:xfrm>
          <a:off x="3567497" y="1864768"/>
          <a:ext cx="4627593" cy="491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7593">
                  <a:extLst>
                    <a:ext uri="{9D8B030D-6E8A-4147-A177-3AD203B41FA5}">
                      <a16:colId xmlns:a16="http://schemas.microsoft.com/office/drawing/2014/main" val="1197751930"/>
                    </a:ext>
                  </a:extLst>
                </a:gridCol>
              </a:tblGrid>
              <a:tr h="324256">
                <a:tc>
                  <a:txBody>
                    <a:bodyPr/>
                    <a:lstStyle/>
                    <a:p>
                      <a:r>
                        <a:rPr lang="pt-BR" sz="1550" dirty="0"/>
                        <a:t>Exemplos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75189"/>
                  </a:ext>
                </a:extLst>
              </a:tr>
              <a:tr h="324256">
                <a:tc>
                  <a:txBody>
                    <a:bodyPr/>
                    <a:lstStyle/>
                    <a:p>
                      <a:r>
                        <a:rPr lang="pt-BR" sz="1550" dirty="0"/>
                        <a:t>Binóculo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128182"/>
                  </a:ext>
                </a:extLst>
              </a:tr>
              <a:tr h="324256">
                <a:tc>
                  <a:txBody>
                    <a:bodyPr/>
                    <a:lstStyle/>
                    <a:p>
                      <a:r>
                        <a:rPr lang="pt-BR" sz="1550" i="1" dirty="0" err="1"/>
                        <a:t>Snorkel</a:t>
                      </a:r>
                      <a:r>
                        <a:rPr lang="pt-BR" sz="1550" dirty="0"/>
                        <a:t> e máscara de mergulho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428222"/>
                  </a:ext>
                </a:extLst>
              </a:tr>
              <a:tr h="324256">
                <a:tc>
                  <a:txBody>
                    <a:bodyPr/>
                    <a:lstStyle/>
                    <a:p>
                      <a:r>
                        <a:rPr lang="pt-BR" sz="1550" dirty="0"/>
                        <a:t>Pé-de-pato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18280"/>
                  </a:ext>
                </a:extLst>
              </a:tr>
              <a:tr h="324256">
                <a:tc>
                  <a:txBody>
                    <a:bodyPr/>
                    <a:lstStyle/>
                    <a:p>
                      <a:r>
                        <a:rPr lang="pt-BR" sz="1550" dirty="0"/>
                        <a:t>Prancha de surf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917259"/>
                  </a:ext>
                </a:extLst>
              </a:tr>
              <a:tr h="324256">
                <a:tc>
                  <a:txBody>
                    <a:bodyPr/>
                    <a:lstStyle/>
                    <a:p>
                      <a:r>
                        <a:rPr lang="pt-BR" sz="1550" dirty="0"/>
                        <a:t>Skimboard/Sonrisal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408336"/>
                  </a:ext>
                </a:extLst>
              </a:tr>
              <a:tr h="324256">
                <a:tc>
                  <a:txBody>
                    <a:bodyPr/>
                    <a:lstStyle/>
                    <a:p>
                      <a:r>
                        <a:rPr lang="pt-BR" sz="1550" dirty="0"/>
                        <a:t>Caiaque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934845"/>
                  </a:ext>
                </a:extLst>
              </a:tr>
              <a:tr h="324256">
                <a:tc>
                  <a:txBody>
                    <a:bodyPr/>
                    <a:lstStyle/>
                    <a:p>
                      <a:r>
                        <a:rPr lang="pt-BR" sz="1550" dirty="0"/>
                        <a:t>Canoa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287862"/>
                  </a:ext>
                </a:extLst>
              </a:tr>
              <a:tr h="324256">
                <a:tc>
                  <a:txBody>
                    <a:bodyPr/>
                    <a:lstStyle/>
                    <a:p>
                      <a:r>
                        <a:rPr lang="pt-BR" sz="1550" i="1" dirty="0"/>
                        <a:t>Stand </a:t>
                      </a:r>
                      <a:r>
                        <a:rPr lang="pt-BR" sz="1550" i="1" dirty="0" err="1"/>
                        <a:t>Up</a:t>
                      </a:r>
                      <a:r>
                        <a:rPr lang="pt-BR" sz="1550" i="1" dirty="0"/>
                        <a:t> </a:t>
                      </a:r>
                      <a:r>
                        <a:rPr lang="pt-BR" sz="1550" i="1" dirty="0" err="1"/>
                        <a:t>Paddle</a:t>
                      </a:r>
                      <a:r>
                        <a:rPr lang="pt-BR" sz="1550" i="1" dirty="0"/>
                        <a:t> (SUP)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426674"/>
                  </a:ext>
                </a:extLst>
              </a:tr>
              <a:tr h="324256">
                <a:tc>
                  <a:txBody>
                    <a:bodyPr/>
                    <a:lstStyle/>
                    <a:p>
                      <a:r>
                        <a:rPr lang="pt-BR" sz="1550" dirty="0"/>
                        <a:t>Frisbee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308127"/>
                  </a:ext>
                </a:extLst>
              </a:tr>
              <a:tr h="324256">
                <a:tc>
                  <a:txBody>
                    <a:bodyPr/>
                    <a:lstStyle/>
                    <a:p>
                      <a:r>
                        <a:rPr lang="pt-BR" sz="1550" dirty="0"/>
                        <a:t>Frescobol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606838"/>
                  </a:ext>
                </a:extLst>
              </a:tr>
              <a:tr h="324256">
                <a:tc>
                  <a:txBody>
                    <a:bodyPr/>
                    <a:lstStyle/>
                    <a:p>
                      <a:r>
                        <a:rPr lang="pt-BR" sz="1550" dirty="0"/>
                        <a:t>Boia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533408"/>
                  </a:ext>
                </a:extLst>
              </a:tr>
              <a:tr h="324256">
                <a:tc>
                  <a:txBody>
                    <a:bodyPr/>
                    <a:lstStyle/>
                    <a:p>
                      <a:r>
                        <a:rPr lang="pt-BR" sz="1550" dirty="0"/>
                        <a:t>Patins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7364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550" dirty="0"/>
                        <a:t>Bicicleta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265337"/>
                  </a:ext>
                </a:extLst>
              </a:tr>
              <a:tr h="324256">
                <a:tc>
                  <a:txBody>
                    <a:bodyPr/>
                    <a:lstStyle/>
                    <a:p>
                      <a:r>
                        <a:rPr lang="pt-BR" sz="1550" dirty="0"/>
                        <a:t>Outros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01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921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1D5C6-519E-63F7-DCFB-5C4401F1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1.1.3. COMERCIALIZAÇÃO DE ALIMENTOS E BEBIDAS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D1D6BA-2D38-80B8-75F2-C484E049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47CB5F70-A235-19C5-6287-AA53916710D4}"/>
              </a:ext>
            </a:extLst>
          </p:cNvPr>
          <p:cNvGraphicFramePr>
            <a:graphicFrameLocks noGrp="1"/>
          </p:cNvGraphicFramePr>
          <p:nvPr/>
        </p:nvGraphicFramePr>
        <p:xfrm>
          <a:off x="1724071" y="2358684"/>
          <a:ext cx="8593122" cy="3822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374">
                  <a:extLst>
                    <a:ext uri="{9D8B030D-6E8A-4147-A177-3AD203B41FA5}">
                      <a16:colId xmlns:a16="http://schemas.microsoft.com/office/drawing/2014/main" val="1229195523"/>
                    </a:ext>
                  </a:extLst>
                </a:gridCol>
                <a:gridCol w="2864374">
                  <a:extLst>
                    <a:ext uri="{9D8B030D-6E8A-4147-A177-3AD203B41FA5}">
                      <a16:colId xmlns:a16="http://schemas.microsoft.com/office/drawing/2014/main" val="427710038"/>
                    </a:ext>
                  </a:extLst>
                </a:gridCol>
                <a:gridCol w="2864374">
                  <a:extLst>
                    <a:ext uri="{9D8B030D-6E8A-4147-A177-3AD203B41FA5}">
                      <a16:colId xmlns:a16="http://schemas.microsoft.com/office/drawing/2014/main" val="2543221109"/>
                    </a:ext>
                  </a:extLst>
                </a:gridCol>
              </a:tblGrid>
              <a:tr h="403482">
                <a:tc>
                  <a:txBody>
                    <a:bodyPr/>
                    <a:lstStyle/>
                    <a:p>
                      <a:r>
                        <a:rPr lang="pt-BR" sz="2000" dirty="0"/>
                        <a:t>Exemplos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Alimentos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Bebidas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798310"/>
                  </a:ext>
                </a:extLst>
              </a:tr>
              <a:tr h="696421">
                <a:tc>
                  <a:txBody>
                    <a:bodyPr/>
                    <a:lstStyle/>
                    <a:p>
                      <a:r>
                        <a:rPr lang="pt-BR" sz="2000" dirty="0"/>
                        <a:t>Ambulantes sem carrinho/Caixeiro-viajante</a:t>
                      </a: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pt-BR" sz="2000" dirty="0"/>
                        <a:t>Lanches</a:t>
                      </a:r>
                    </a:p>
                    <a:p>
                      <a:r>
                        <a:rPr lang="pt-BR" sz="2000" dirty="0"/>
                        <a:t>Salgados</a:t>
                      </a:r>
                    </a:p>
                    <a:p>
                      <a:r>
                        <a:rPr lang="pt-BR" sz="2000" dirty="0"/>
                        <a:t>Tortas</a:t>
                      </a:r>
                    </a:p>
                    <a:p>
                      <a:r>
                        <a:rPr lang="pt-BR" sz="2000" dirty="0"/>
                        <a:t>Crepes</a:t>
                      </a:r>
                    </a:p>
                    <a:p>
                      <a:r>
                        <a:rPr lang="pt-BR" sz="2000" dirty="0"/>
                        <a:t>Açaí</a:t>
                      </a:r>
                    </a:p>
                    <a:p>
                      <a:r>
                        <a:rPr lang="pt-BR" sz="2000" dirty="0"/>
                        <a:t>Sorvetes</a:t>
                      </a:r>
                    </a:p>
                    <a:p>
                      <a:r>
                        <a:rPr lang="pt-BR" sz="2000" dirty="0"/>
                        <a:t>Doces</a:t>
                      </a:r>
                    </a:p>
                    <a:p>
                      <a:r>
                        <a:rPr lang="pt-BR" sz="2000" dirty="0"/>
                        <a:t>Outros</a:t>
                      </a: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lang="pt-BR" sz="2000" dirty="0"/>
                        <a:t>Água</a:t>
                      </a:r>
                    </a:p>
                    <a:p>
                      <a:r>
                        <a:rPr lang="pt-BR" sz="2000" dirty="0"/>
                        <a:t>Sucos</a:t>
                      </a:r>
                    </a:p>
                    <a:p>
                      <a:r>
                        <a:rPr lang="pt-BR" sz="2000" dirty="0"/>
                        <a:t>Refrigerantes</a:t>
                      </a:r>
                    </a:p>
                    <a:p>
                      <a:r>
                        <a:rPr lang="pt-BR" sz="2000" dirty="0"/>
                        <a:t>Vitaminas</a:t>
                      </a:r>
                    </a:p>
                    <a:p>
                      <a:r>
                        <a:rPr lang="pt-BR" sz="2000" dirty="0"/>
                        <a:t>Cervejas</a:t>
                      </a:r>
                    </a:p>
                    <a:p>
                      <a:r>
                        <a:rPr lang="pt-BR" sz="2000" dirty="0"/>
                        <a:t>Outros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9131332"/>
                  </a:ext>
                </a:extLst>
              </a:tr>
              <a:tr h="696421">
                <a:tc>
                  <a:txBody>
                    <a:bodyPr/>
                    <a:lstStyle/>
                    <a:p>
                      <a:r>
                        <a:rPr lang="pt-BR" sz="2000" dirty="0"/>
                        <a:t>Ambulantes com carrinho/tabuleiro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590982"/>
                  </a:ext>
                </a:extLst>
              </a:tr>
              <a:tr h="403482">
                <a:tc>
                  <a:txBody>
                    <a:bodyPr/>
                    <a:lstStyle/>
                    <a:p>
                      <a:r>
                        <a:rPr lang="pt-BR" sz="2000" dirty="0"/>
                        <a:t>Barraca/tenda removível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444657"/>
                  </a:ext>
                </a:extLst>
              </a:tr>
              <a:tr h="403482">
                <a:tc>
                  <a:txBody>
                    <a:bodyPr/>
                    <a:lstStyle/>
                    <a:p>
                      <a:r>
                        <a:rPr lang="pt-BR" sz="2000" i="1" dirty="0"/>
                        <a:t>Food Bike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470938"/>
                  </a:ext>
                </a:extLst>
              </a:tr>
              <a:tr h="403482">
                <a:tc>
                  <a:txBody>
                    <a:bodyPr/>
                    <a:lstStyle/>
                    <a:p>
                      <a:r>
                        <a:rPr lang="pt-BR" sz="2000" i="1" dirty="0"/>
                        <a:t>Food </a:t>
                      </a:r>
                      <a:r>
                        <a:rPr lang="pt-BR" sz="2000" i="1" dirty="0" err="1"/>
                        <a:t>Truck</a:t>
                      </a:r>
                      <a:endParaRPr lang="pt-BR" sz="20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170208"/>
                  </a:ext>
                </a:extLst>
              </a:tr>
              <a:tr h="403482">
                <a:tc>
                  <a:txBody>
                    <a:bodyPr/>
                    <a:lstStyle/>
                    <a:p>
                      <a:r>
                        <a:rPr lang="pt-BR" sz="2000" dirty="0"/>
                        <a:t>Serviço de Piquenique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9112"/>
                  </a:ext>
                </a:extLst>
              </a:tr>
              <a:tr h="403482">
                <a:tc>
                  <a:txBody>
                    <a:bodyPr/>
                    <a:lstStyle/>
                    <a:p>
                      <a:r>
                        <a:rPr lang="pt-BR" sz="2000" dirty="0"/>
                        <a:t>Outros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298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208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1D5C6-519E-63F7-DCFB-5C4401F1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1.1.4. CONDUÇÃO DE VISITANTES EM ATIVIDADES DE</a:t>
            </a:r>
            <a:br>
              <a:rPr lang="pt-BR" dirty="0"/>
            </a:br>
            <a:r>
              <a:rPr lang="pt-BR" dirty="0"/>
              <a:t>TURISMO DE AVENTURA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D1D6BA-2D38-80B8-75F2-C484E049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5A02AB6C-5EDC-F6F8-5D49-C484153EFB87}"/>
              </a:ext>
            </a:extLst>
          </p:cNvPr>
          <p:cNvGraphicFramePr>
            <a:graphicFrameLocks noGrp="1"/>
          </p:cNvGraphicFramePr>
          <p:nvPr/>
        </p:nvGraphicFramePr>
        <p:xfrm>
          <a:off x="3256951" y="1958531"/>
          <a:ext cx="502440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4408">
                  <a:extLst>
                    <a:ext uri="{9D8B030D-6E8A-4147-A177-3AD203B41FA5}">
                      <a16:colId xmlns:a16="http://schemas.microsoft.com/office/drawing/2014/main" val="2337201646"/>
                    </a:ext>
                  </a:extLst>
                </a:gridCol>
              </a:tblGrid>
              <a:tr h="391295">
                <a:tc>
                  <a:txBody>
                    <a:bodyPr/>
                    <a:lstStyle/>
                    <a:p>
                      <a:r>
                        <a:rPr lang="pt-BR" sz="2000" dirty="0"/>
                        <a:t>Exemplos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220220"/>
                  </a:ext>
                </a:extLst>
              </a:tr>
              <a:tr h="391295">
                <a:tc>
                  <a:txBody>
                    <a:bodyPr/>
                    <a:lstStyle/>
                    <a:p>
                      <a:r>
                        <a:rPr lang="pt-BR" sz="2000" dirty="0"/>
                        <a:t>Escalada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786924"/>
                  </a:ext>
                </a:extLst>
              </a:tr>
              <a:tr h="391295">
                <a:tc>
                  <a:txBody>
                    <a:bodyPr/>
                    <a:lstStyle/>
                    <a:p>
                      <a:r>
                        <a:rPr lang="pt-BR" sz="2000" dirty="0"/>
                        <a:t>Rapel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95534"/>
                  </a:ext>
                </a:extLst>
              </a:tr>
              <a:tr h="391295">
                <a:tc>
                  <a:txBody>
                    <a:bodyPr/>
                    <a:lstStyle/>
                    <a:p>
                      <a:r>
                        <a:rPr lang="pt-BR" sz="2000" dirty="0" err="1"/>
                        <a:t>Espeleovertical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422252"/>
                  </a:ext>
                </a:extLst>
              </a:tr>
              <a:tr h="391295">
                <a:tc>
                  <a:txBody>
                    <a:bodyPr/>
                    <a:lstStyle/>
                    <a:p>
                      <a:r>
                        <a:rPr lang="pt-BR" sz="2000" i="1" dirty="0"/>
                        <a:t>Rafting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586033"/>
                  </a:ext>
                </a:extLst>
              </a:tr>
              <a:tr h="391295">
                <a:tc>
                  <a:txBody>
                    <a:bodyPr/>
                    <a:lstStyle/>
                    <a:p>
                      <a:r>
                        <a:rPr lang="pt-BR" sz="2000" dirty="0" err="1"/>
                        <a:t>Cachoeirismo</a:t>
                      </a:r>
                      <a:r>
                        <a:rPr lang="pt-BR" sz="2000" dirty="0"/>
                        <a:t>/</a:t>
                      </a:r>
                      <a:r>
                        <a:rPr lang="pt-BR" sz="2000" dirty="0" err="1"/>
                        <a:t>Canionismo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188353"/>
                  </a:ext>
                </a:extLst>
              </a:tr>
              <a:tr h="391295">
                <a:tc>
                  <a:txBody>
                    <a:bodyPr/>
                    <a:lstStyle/>
                    <a:p>
                      <a:r>
                        <a:rPr lang="pt-BR" sz="2000" dirty="0"/>
                        <a:t>Arvorismo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055892"/>
                  </a:ext>
                </a:extLst>
              </a:tr>
              <a:tr h="391295">
                <a:tc>
                  <a:txBody>
                    <a:bodyPr/>
                    <a:lstStyle/>
                    <a:p>
                      <a:r>
                        <a:rPr lang="pt-BR" sz="2000" dirty="0"/>
                        <a:t>Balonismo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044272"/>
                  </a:ext>
                </a:extLst>
              </a:tr>
              <a:tr h="391295">
                <a:tc>
                  <a:txBody>
                    <a:bodyPr/>
                    <a:lstStyle/>
                    <a:p>
                      <a:r>
                        <a:rPr lang="pt-BR" sz="2000" dirty="0"/>
                        <a:t>Quadriciclos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522967"/>
                  </a:ext>
                </a:extLst>
              </a:tr>
              <a:tr h="391295">
                <a:tc>
                  <a:txBody>
                    <a:bodyPr/>
                    <a:lstStyle/>
                    <a:p>
                      <a:r>
                        <a:rPr lang="pt-BR" sz="2000" dirty="0"/>
                        <a:t>Mergulho autônomo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06963"/>
                  </a:ext>
                </a:extLst>
              </a:tr>
              <a:tr h="391295">
                <a:tc>
                  <a:txBody>
                    <a:bodyPr/>
                    <a:lstStyle/>
                    <a:p>
                      <a:r>
                        <a:rPr lang="pt-BR" sz="2000" dirty="0"/>
                        <a:t>Tirolesa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946071"/>
                  </a:ext>
                </a:extLst>
              </a:tr>
              <a:tr h="391295">
                <a:tc>
                  <a:txBody>
                    <a:bodyPr/>
                    <a:lstStyle/>
                    <a:p>
                      <a:r>
                        <a:rPr lang="pt-BR" sz="2000" dirty="0"/>
                        <a:t>Outros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992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916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1D5C6-519E-63F7-DCFB-5C4401F1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1.1.5. VENDA DE </a:t>
            </a:r>
            <a:r>
              <a:rPr lang="pt-BR" i="1" dirty="0"/>
              <a:t>SOUVENIRS</a:t>
            </a:r>
            <a:r>
              <a:rPr lang="pt-BR" dirty="0"/>
              <a:t>, ARTESANATO E PRODUTOS</a:t>
            </a:r>
            <a:br>
              <a:rPr lang="pt-BR" dirty="0"/>
            </a:br>
            <a:r>
              <a:rPr lang="pt-BR" dirty="0"/>
              <a:t>DE PRIMEIRA NECESSIDADE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D1D6BA-2D38-80B8-75F2-C484E049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3F27E7B-7929-1622-E292-511894E82A41}"/>
              </a:ext>
            </a:extLst>
          </p:cNvPr>
          <p:cNvGraphicFramePr>
            <a:graphicFrameLocks noGrp="1"/>
          </p:cNvGraphicFramePr>
          <p:nvPr/>
        </p:nvGraphicFramePr>
        <p:xfrm>
          <a:off x="581191" y="1927362"/>
          <a:ext cx="11029614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538">
                  <a:extLst>
                    <a:ext uri="{9D8B030D-6E8A-4147-A177-3AD203B41FA5}">
                      <a16:colId xmlns:a16="http://schemas.microsoft.com/office/drawing/2014/main" val="2960796136"/>
                    </a:ext>
                  </a:extLst>
                </a:gridCol>
                <a:gridCol w="3676538">
                  <a:extLst>
                    <a:ext uri="{9D8B030D-6E8A-4147-A177-3AD203B41FA5}">
                      <a16:colId xmlns:a16="http://schemas.microsoft.com/office/drawing/2014/main" val="4262676232"/>
                    </a:ext>
                  </a:extLst>
                </a:gridCol>
                <a:gridCol w="3676538">
                  <a:extLst>
                    <a:ext uri="{9D8B030D-6E8A-4147-A177-3AD203B41FA5}">
                      <a16:colId xmlns:a16="http://schemas.microsoft.com/office/drawing/2014/main" val="1176247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Exemplos de </a:t>
                      </a:r>
                    </a:p>
                    <a:p>
                      <a:r>
                        <a:rPr lang="pt-BR" sz="2000" i="1" dirty="0"/>
                        <a:t>Souvenirs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Exemplos de Artesanatos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Exemplos de Produtos de Primeira Necessidade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162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Canecas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Colares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Lanternas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7809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Camisetas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Objetos decorativos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Repelentes de insetos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9515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Bonés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Luminárias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Band-aid e similares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55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Calendários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Utensílios domésticos</a:t>
                      </a:r>
                    </a:p>
                    <a:p>
                      <a:r>
                        <a:rPr lang="pt-BR" sz="2000" dirty="0"/>
                        <a:t>(travessas, pratos, etc.)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Pilhas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333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Cadernos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Jogos de mesa</a:t>
                      </a:r>
                    </a:p>
                    <a:p>
                      <a:r>
                        <a:rPr lang="pt-BR" sz="2000" dirty="0"/>
                        <a:t>(xadrez, dama, etc.)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Absorventes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861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Adesivos para celular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Cestos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Capas de chuva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41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Imãs para geladeiras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Descansos de panela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Protetores solares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5659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Canetas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Bolsas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Sabonetes, xampus, condicionadores, hidratantes, etc.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3618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350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1D5C6-519E-63F7-DCFB-5C4401F1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1.1.5. VENDA DE </a:t>
            </a:r>
            <a:r>
              <a:rPr lang="pt-BR" i="1" dirty="0"/>
              <a:t>SOUVENIRS</a:t>
            </a:r>
            <a:r>
              <a:rPr lang="pt-BR" dirty="0"/>
              <a:t>, ARTESANATO E PRODUTOS</a:t>
            </a:r>
            <a:br>
              <a:rPr lang="pt-BR" dirty="0"/>
            </a:br>
            <a:r>
              <a:rPr lang="pt-BR" dirty="0"/>
              <a:t>DE PRIMEIRA NECESSIDADE (CONTINUAÇÃO)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D1D6BA-2D38-80B8-75F2-C484E049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3F27E7B-7929-1622-E292-511894E82A41}"/>
              </a:ext>
            </a:extLst>
          </p:cNvPr>
          <p:cNvGraphicFramePr>
            <a:graphicFrameLocks noGrp="1"/>
          </p:cNvGraphicFramePr>
          <p:nvPr/>
        </p:nvGraphicFramePr>
        <p:xfrm>
          <a:off x="581191" y="1996374"/>
          <a:ext cx="1102961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538">
                  <a:extLst>
                    <a:ext uri="{9D8B030D-6E8A-4147-A177-3AD203B41FA5}">
                      <a16:colId xmlns:a16="http://schemas.microsoft.com/office/drawing/2014/main" val="2960796136"/>
                    </a:ext>
                  </a:extLst>
                </a:gridCol>
                <a:gridCol w="3676538">
                  <a:extLst>
                    <a:ext uri="{9D8B030D-6E8A-4147-A177-3AD203B41FA5}">
                      <a16:colId xmlns:a16="http://schemas.microsoft.com/office/drawing/2014/main" val="4262676232"/>
                    </a:ext>
                  </a:extLst>
                </a:gridCol>
                <a:gridCol w="3676538">
                  <a:extLst>
                    <a:ext uri="{9D8B030D-6E8A-4147-A177-3AD203B41FA5}">
                      <a16:colId xmlns:a16="http://schemas.microsoft.com/office/drawing/2014/main" val="1176247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Exemplos de </a:t>
                      </a:r>
                    </a:p>
                    <a:p>
                      <a:r>
                        <a:rPr lang="pt-BR" sz="2000" i="1" dirty="0"/>
                        <a:t>Souvenirs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Exemplos de Artesanatos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Exemplos de Produtos de Primeira Necessidade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162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Chaveiros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Caixas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Lenços de papel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7809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i="1" dirty="0"/>
                        <a:t>Pen drive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Almofadas e pufes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Chapéus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9515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i="1" dirty="0" err="1"/>
                        <a:t>Ecobags</a:t>
                      </a:r>
                      <a:endParaRPr lang="pt-BR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Tapetes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Sandálias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552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Toalhas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Chapéus de palha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Máscaras de proteção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333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Cangas de praia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Outros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Álcool gel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8619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Garrafas/</a:t>
                      </a:r>
                      <a:r>
                        <a:rPr lang="pt-BR" sz="2000" i="1" dirty="0"/>
                        <a:t>Squeezes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Escovas e pastas de dente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441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Copos de plástico duro reutilizáveis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Fio dental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5659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Capas para </a:t>
                      </a:r>
                      <a:r>
                        <a:rPr lang="pt-BR" sz="2000" i="1" dirty="0"/>
                        <a:t>laptop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Outros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3618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/>
                        <a:t>Outros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7387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5942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1D5C6-519E-63F7-DCFB-5C4401F1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1.1.6. MEIOS DE HOSPEDAGEM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D1D6BA-2D38-80B8-75F2-C484E049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5A02AB6C-5EDC-F6F8-5D49-C484153EFB87}"/>
              </a:ext>
            </a:extLst>
          </p:cNvPr>
          <p:cNvGraphicFramePr>
            <a:graphicFrameLocks noGrp="1"/>
          </p:cNvGraphicFramePr>
          <p:nvPr/>
        </p:nvGraphicFramePr>
        <p:xfrm>
          <a:off x="2929146" y="2472906"/>
          <a:ext cx="5852543" cy="2547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2543">
                  <a:extLst>
                    <a:ext uri="{9D8B030D-6E8A-4147-A177-3AD203B41FA5}">
                      <a16:colId xmlns:a16="http://schemas.microsoft.com/office/drawing/2014/main" val="2337201646"/>
                    </a:ext>
                  </a:extLst>
                </a:gridCol>
              </a:tblGrid>
              <a:tr h="509534">
                <a:tc>
                  <a:txBody>
                    <a:bodyPr/>
                    <a:lstStyle/>
                    <a:p>
                      <a:r>
                        <a:rPr lang="pt-BR" sz="2000" dirty="0"/>
                        <a:t>Exemplos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7220220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pt-BR" sz="2000" i="1" dirty="0"/>
                        <a:t>Camping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8786924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pt-BR" sz="2000" i="1" dirty="0" err="1"/>
                        <a:t>Glamping</a:t>
                      </a:r>
                      <a:endParaRPr lang="pt-BR" sz="20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95534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pt-BR" sz="2000" dirty="0"/>
                        <a:t>Caravanismo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1422252"/>
                  </a:ext>
                </a:extLst>
              </a:tr>
              <a:tr h="509534">
                <a:tc>
                  <a:txBody>
                    <a:bodyPr/>
                    <a:lstStyle/>
                    <a:p>
                      <a:r>
                        <a:rPr lang="pt-BR" sz="2000" i="0" dirty="0"/>
                        <a:t>Outros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5586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136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1D5C6-519E-63F7-DCFB-5C4401F1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1.2. SERVIÇOS QUE NÃO ESTÃO NA LISTA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36C267-EF7A-2890-A6A1-562D9425C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87194"/>
            <a:ext cx="10460618" cy="4970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/>
              <a:t>ATENÇÃO</a:t>
            </a:r>
            <a:r>
              <a:rPr lang="pt-BR" sz="2000" dirty="0"/>
              <a:t>: </a:t>
            </a:r>
          </a:p>
          <a:p>
            <a:pPr marL="0" indent="0">
              <a:buNone/>
            </a:pPr>
            <a:endParaRPr lang="pt-BR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2000" dirty="0"/>
              <a:t>A lista do </a:t>
            </a:r>
            <a:r>
              <a:rPr lang="pt-BR" sz="2000" b="1" dirty="0"/>
              <a:t>ANEXO II</a:t>
            </a:r>
            <a:r>
              <a:rPr lang="pt-BR" sz="2000" dirty="0"/>
              <a:t>, da Portaria Normativa FF/DE nº 372/2023, é </a:t>
            </a:r>
            <a:r>
              <a:rPr lang="pt-BR" sz="2000" b="1" dirty="0"/>
              <a:t>exemplificativa</a:t>
            </a:r>
            <a:r>
              <a:rPr lang="pt-BR" sz="2000" dirty="0"/>
              <a:t>. Ou</a:t>
            </a:r>
            <a:r>
              <a:rPr lang="pt-BR" sz="2000" b="1" dirty="0"/>
              <a:t> </a:t>
            </a:r>
            <a:r>
              <a:rPr lang="pt-BR" sz="2000" dirty="0"/>
              <a:t>seja, serviços que não estão nessa lista podem ser propostos por prestadores de serviços interessados, via Manifestação de Interesse Privado (MIP), e analisados pela Fundação Florestal, conforme item 3 deste manual;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Além disso, as equipes de gestão das Unidades de Conservação podem propor outros serviços, conforme a demanda e mediante viabilidade técnica. O passo a passo está disposto no item 4 deste manual.</a:t>
            </a:r>
          </a:p>
          <a:p>
            <a:pPr marL="0" indent="0">
              <a:buNone/>
            </a:pPr>
            <a:endParaRPr lang="pt-BR" sz="2000" dirty="0"/>
          </a:p>
          <a:p>
            <a:endParaRPr lang="pt-BR" sz="20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D1D6BA-2D38-80B8-75F2-C484E049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26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1D5C6-519E-63F7-DCFB-5C4401F1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2. RECEBIMENTO DE DEMANDAS PARA ABERTURA </a:t>
            </a:r>
            <a:br>
              <a:rPr lang="pt-BR" dirty="0"/>
            </a:br>
            <a:r>
              <a:rPr lang="pt-BR" dirty="0"/>
              <a:t>DE EDITAIS de chamamento público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36C267-EF7A-2890-A6A1-562D9425C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56206"/>
            <a:ext cx="10822928" cy="497080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2000" dirty="0"/>
              <a:t>Para que os serviços sejam prestados nas Unidades de Conservação, é preciso que sejam abertos </a:t>
            </a:r>
            <a:r>
              <a:rPr lang="pt-BR" sz="2000" b="1" dirty="0"/>
              <a:t>Editais de Chamamento Público </a:t>
            </a:r>
            <a:r>
              <a:rPr lang="pt-BR" sz="2000" dirty="0"/>
              <a:t>para cadastro e celebração de Termos de Autorização de Uso (TAU) com os interessados;</a:t>
            </a:r>
          </a:p>
          <a:p>
            <a:r>
              <a:rPr lang="pt-BR" sz="2000" dirty="0"/>
              <a:t>Os Editais de Chamamento Público são abertos conforme </a:t>
            </a:r>
            <a:r>
              <a:rPr lang="pt-BR" sz="2000" b="1" dirty="0"/>
              <a:t>demanda externa ou interna</a:t>
            </a:r>
            <a:r>
              <a:rPr lang="pt-BR" sz="2000" dirty="0"/>
              <a:t>: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D1D6BA-2D38-80B8-75F2-C484E049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035FF52C-49A5-97A0-7C29-5224A83657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3289743"/>
              </p:ext>
            </p:extLst>
          </p:nvPr>
        </p:nvGraphicFramePr>
        <p:xfrm>
          <a:off x="2898475" y="2950816"/>
          <a:ext cx="5503651" cy="2700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6D305906-06CC-8CB1-EB31-D34469E787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4128400"/>
              </p:ext>
            </p:extLst>
          </p:nvPr>
        </p:nvGraphicFramePr>
        <p:xfrm>
          <a:off x="2898476" y="4657992"/>
          <a:ext cx="5503652" cy="2700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16961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5EA38-E5DB-B8E6-1CA6-35F1B371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3. DEMANDA </a:t>
            </a:r>
            <a:r>
              <a:rPr lang="pt-BR" u="sng" dirty="0"/>
              <a:t>EXTERNA</a:t>
            </a:r>
            <a:r>
              <a:rPr lang="pt-BR" dirty="0"/>
              <a:t>  </a:t>
            </a:r>
            <a:br>
              <a:rPr lang="pt-BR" dirty="0"/>
            </a:br>
            <a:r>
              <a:rPr lang="pt-BR" dirty="0"/>
              <a:t>MANIFESTAÇÃO DE INTERESSE PRIVADO (MIP)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815E45-A7D0-5AD7-F939-DF90855F6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931" y="1844662"/>
            <a:ext cx="11156138" cy="4865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O que é a </a:t>
            </a:r>
            <a:r>
              <a:rPr lang="en-US" sz="2200" b="1" dirty="0" err="1"/>
              <a:t>Manifestação</a:t>
            </a:r>
            <a:r>
              <a:rPr lang="en-US" sz="2200" b="1" dirty="0"/>
              <a:t> de Interesse Privado?</a:t>
            </a:r>
          </a:p>
          <a:p>
            <a:endParaRPr lang="en-US" sz="2000" dirty="0"/>
          </a:p>
          <a:p>
            <a:r>
              <a:rPr lang="en-US" sz="2000" dirty="0"/>
              <a:t>A </a:t>
            </a:r>
            <a:r>
              <a:rPr lang="en-US" sz="2000" dirty="0" err="1"/>
              <a:t>Manifestação</a:t>
            </a:r>
            <a:r>
              <a:rPr lang="en-US" sz="2000" dirty="0"/>
              <a:t> de Interesse Privado (MIP) é um </a:t>
            </a:r>
            <a:r>
              <a:rPr lang="en-US" sz="2000" dirty="0" err="1"/>
              <a:t>mecanismo</a:t>
            </a:r>
            <a:r>
              <a:rPr lang="en-US" sz="2000" dirty="0"/>
              <a:t> formal que um </a:t>
            </a:r>
            <a:r>
              <a:rPr lang="en-US" sz="2000" dirty="0" err="1"/>
              <a:t>interessado</a:t>
            </a:r>
            <a:r>
              <a:rPr lang="en-US" sz="2000" dirty="0"/>
              <a:t> (Pessoa </a:t>
            </a:r>
            <a:r>
              <a:rPr lang="en-US" sz="2000" dirty="0" err="1"/>
              <a:t>Física</a:t>
            </a:r>
            <a:r>
              <a:rPr lang="en-US" sz="2000" dirty="0"/>
              <a:t>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Jurídica</a:t>
            </a:r>
            <a:r>
              <a:rPr lang="en-US" sz="2000" dirty="0"/>
              <a:t>) </a:t>
            </a:r>
            <a:r>
              <a:rPr lang="en-US" sz="2000" dirty="0" err="1"/>
              <a:t>pode</a:t>
            </a:r>
            <a:r>
              <a:rPr lang="en-US" sz="2000" dirty="0"/>
              <a:t> </a:t>
            </a:r>
            <a:r>
              <a:rPr lang="en-US" sz="2000" dirty="0" err="1"/>
              <a:t>utilizar</a:t>
            </a:r>
            <a:r>
              <a:rPr lang="en-US" sz="2000" dirty="0"/>
              <a:t> para </a:t>
            </a:r>
            <a:r>
              <a:rPr lang="en-US" sz="2000" dirty="0" err="1"/>
              <a:t>apresentar</a:t>
            </a:r>
            <a:r>
              <a:rPr lang="en-US" sz="2000" dirty="0"/>
              <a:t> </a:t>
            </a:r>
            <a:r>
              <a:rPr lang="en-US" sz="2000" dirty="0" err="1"/>
              <a:t>propostas</a:t>
            </a:r>
            <a:r>
              <a:rPr lang="en-US" sz="2000" dirty="0"/>
              <a:t> de interesse </a:t>
            </a:r>
            <a:r>
              <a:rPr lang="en-US" sz="2000" dirty="0" err="1"/>
              <a:t>público</a:t>
            </a:r>
            <a:r>
              <a:rPr lang="en-US" sz="2000" dirty="0"/>
              <a:t> para </a:t>
            </a:r>
            <a:r>
              <a:rPr lang="en-US" sz="2000" dirty="0" err="1"/>
              <a:t>órgãos</a:t>
            </a:r>
            <a:r>
              <a:rPr lang="en-US" sz="2000" dirty="0"/>
              <a:t> </a:t>
            </a:r>
            <a:r>
              <a:rPr lang="en-US" sz="2000" dirty="0" err="1"/>
              <a:t>públicos</a:t>
            </a:r>
            <a:r>
              <a:rPr lang="en-US" sz="2000" dirty="0"/>
              <a:t>;</a:t>
            </a:r>
          </a:p>
          <a:p>
            <a:endParaRPr lang="en-US" sz="2000" dirty="0"/>
          </a:p>
          <a:p>
            <a:r>
              <a:rPr lang="en-US" sz="2000" dirty="0"/>
              <a:t>No </a:t>
            </a:r>
            <a:r>
              <a:rPr lang="en-US" sz="2000" dirty="0" err="1"/>
              <a:t>presente</a:t>
            </a:r>
            <a:r>
              <a:rPr lang="en-US" sz="2000" dirty="0"/>
              <a:t> </a:t>
            </a:r>
            <a:r>
              <a:rPr lang="en-US" sz="2000" dirty="0" err="1"/>
              <a:t>caso</a:t>
            </a:r>
            <a:r>
              <a:rPr lang="en-US" sz="2000" dirty="0"/>
              <a:t>, a MIP </a:t>
            </a:r>
            <a:r>
              <a:rPr lang="en-US" sz="2000" dirty="0" err="1"/>
              <a:t>pode</a:t>
            </a:r>
            <a:r>
              <a:rPr lang="en-US" sz="2000" dirty="0"/>
              <a:t> ser </a:t>
            </a:r>
            <a:r>
              <a:rPr lang="en-US" sz="2000" dirty="0" err="1"/>
              <a:t>apresentada</a:t>
            </a:r>
            <a:r>
              <a:rPr lang="en-US" sz="2000" dirty="0"/>
              <a:t>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interessados</a:t>
            </a:r>
            <a:r>
              <a:rPr lang="en-US" sz="2000" dirty="0"/>
              <a:t> que </a:t>
            </a:r>
            <a:r>
              <a:rPr lang="en-US" sz="2000" dirty="0" err="1"/>
              <a:t>pretendam</a:t>
            </a:r>
            <a:r>
              <a:rPr lang="en-US" sz="2000" dirty="0"/>
              <a:t> </a:t>
            </a:r>
            <a:r>
              <a:rPr lang="en-US" sz="2000" dirty="0" err="1"/>
              <a:t>executar</a:t>
            </a:r>
            <a:r>
              <a:rPr lang="en-US" sz="2000" dirty="0"/>
              <a:t> </a:t>
            </a:r>
            <a:r>
              <a:rPr lang="en-US" sz="2000" dirty="0" err="1"/>
              <a:t>serviços</a:t>
            </a:r>
            <a:r>
              <a:rPr lang="en-US" sz="2000" dirty="0"/>
              <a:t> que:</a:t>
            </a:r>
          </a:p>
          <a:p>
            <a:pPr marL="620713" indent="-344488">
              <a:buFont typeface="Wingdings" panose="05000000000000000000" pitchFamily="2" charset="2"/>
              <a:buChar char="Ø"/>
            </a:pPr>
            <a:r>
              <a:rPr lang="en-US" sz="2000" b="1" u="sng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estão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lista</a:t>
            </a:r>
            <a:r>
              <a:rPr lang="en-US" sz="2000" dirty="0"/>
              <a:t> do </a:t>
            </a:r>
            <a:r>
              <a:rPr lang="en-US" sz="2000" b="1" dirty="0"/>
              <a:t>ANEXO II</a:t>
            </a:r>
            <a:r>
              <a:rPr lang="en-US" sz="2000" dirty="0"/>
              <a:t>, da </a:t>
            </a:r>
            <a:r>
              <a:rPr lang="en-US" sz="2000" dirty="0" err="1"/>
              <a:t>Portaria</a:t>
            </a:r>
            <a:r>
              <a:rPr lang="en-US" sz="2000" dirty="0"/>
              <a:t> </a:t>
            </a:r>
            <a:r>
              <a:rPr lang="en-US" sz="2000" dirty="0" err="1"/>
              <a:t>Normativa</a:t>
            </a:r>
            <a:r>
              <a:rPr lang="en-US" sz="2000" dirty="0"/>
              <a:t> FF/DE nº 372/2023; </a:t>
            </a:r>
          </a:p>
          <a:p>
            <a:pPr marL="620713" indent="-344488">
              <a:buFont typeface="Wingdings" panose="05000000000000000000" pitchFamily="2" charset="2"/>
              <a:buChar char="Ø"/>
            </a:pPr>
            <a:r>
              <a:rPr lang="en-US" sz="2000" b="1" u="sng" dirty="0" err="1"/>
              <a:t>Estão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lista</a:t>
            </a:r>
            <a:r>
              <a:rPr lang="en-US" sz="2000" dirty="0"/>
              <a:t> do </a:t>
            </a:r>
            <a:r>
              <a:rPr lang="en-US" sz="2000" b="1" dirty="0"/>
              <a:t>ANEXO II,</a:t>
            </a:r>
            <a:r>
              <a:rPr lang="en-US" sz="2000" dirty="0"/>
              <a:t> mas </a:t>
            </a:r>
            <a:r>
              <a:rPr lang="en-US" sz="2000" dirty="0" err="1"/>
              <a:t>ainda</a:t>
            </a:r>
            <a:r>
              <a:rPr lang="en-US" sz="2000" dirty="0"/>
              <a:t>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há</a:t>
            </a:r>
            <a:r>
              <a:rPr lang="en-US" sz="2000" dirty="0"/>
              <a:t> </a:t>
            </a:r>
            <a:r>
              <a:rPr lang="en-US" sz="2000" dirty="0" err="1"/>
              <a:t>Edital</a:t>
            </a:r>
            <a:r>
              <a:rPr lang="en-US" sz="2000" dirty="0"/>
              <a:t> de </a:t>
            </a:r>
            <a:r>
              <a:rPr lang="en-US" sz="2000" dirty="0" err="1"/>
              <a:t>Chamamento</a:t>
            </a:r>
            <a:r>
              <a:rPr lang="en-US" sz="2000" dirty="0"/>
              <a:t> Público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aberto</a:t>
            </a:r>
            <a:r>
              <a:rPr lang="en-US" sz="2000" dirty="0"/>
              <a:t> para </a:t>
            </a:r>
            <a:r>
              <a:rPr lang="en-US" sz="2000" dirty="0" err="1"/>
              <a:t>cadastro</a:t>
            </a:r>
            <a:r>
              <a:rPr lang="en-US" sz="2000" dirty="0"/>
              <a:t> e </a:t>
            </a:r>
            <a:r>
              <a:rPr lang="en-US" sz="2000" dirty="0" err="1"/>
              <a:t>prestação</a:t>
            </a:r>
            <a:r>
              <a:rPr lang="en-US" sz="2000" dirty="0"/>
              <a:t> do </a:t>
            </a:r>
            <a:r>
              <a:rPr lang="en-US" sz="2000" dirty="0" err="1"/>
              <a:t>serviço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determinada</a:t>
            </a:r>
            <a:r>
              <a:rPr lang="en-US" sz="2000" dirty="0"/>
              <a:t> </a:t>
            </a:r>
            <a:r>
              <a:rPr lang="en-US" sz="2000" dirty="0" err="1"/>
              <a:t>Unidade</a:t>
            </a:r>
            <a:r>
              <a:rPr lang="en-US" sz="2000" dirty="0"/>
              <a:t> de </a:t>
            </a:r>
            <a:r>
              <a:rPr lang="en-US" sz="2000" dirty="0" err="1"/>
              <a:t>Conservação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4532B80-4665-A7E4-74BB-DB34C359A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51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35E5A-5AEE-B327-C6EC-ED05292D8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NOVO REGRAMENTO DE PARCERIAS DA </a:t>
            </a:r>
            <a:br>
              <a:rPr lang="pt-BR" dirty="0"/>
            </a:br>
            <a:r>
              <a:rPr lang="pt-BR" dirty="0"/>
              <a:t>FUNDAÇÃO FLORESTAL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4D775D-CF71-0380-6742-833583551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63306"/>
            <a:ext cx="11029615" cy="479628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Em </a:t>
            </a:r>
            <a:r>
              <a:rPr lang="en-US" sz="2000" dirty="0" err="1"/>
              <a:t>janeiro</a:t>
            </a:r>
            <a:r>
              <a:rPr lang="en-US" sz="2000" dirty="0"/>
              <a:t> de 2023, </a:t>
            </a:r>
            <a:r>
              <a:rPr lang="en-US" sz="2000" dirty="0" err="1"/>
              <a:t>foi</a:t>
            </a:r>
            <a:r>
              <a:rPr lang="en-US" sz="2000" dirty="0"/>
              <a:t> </a:t>
            </a:r>
            <a:r>
              <a:rPr lang="en-US" sz="2000" dirty="0" err="1"/>
              <a:t>publicada</a:t>
            </a:r>
            <a:r>
              <a:rPr lang="en-US" sz="2000" dirty="0"/>
              <a:t> a </a:t>
            </a:r>
            <a:r>
              <a:rPr lang="en-US" sz="2000" b="1" dirty="0" err="1"/>
              <a:t>Portaria</a:t>
            </a:r>
            <a:r>
              <a:rPr lang="en-US" sz="2000" b="1" dirty="0"/>
              <a:t> </a:t>
            </a:r>
            <a:r>
              <a:rPr lang="en-US" sz="2000" b="1" dirty="0" err="1"/>
              <a:t>Normativa</a:t>
            </a:r>
            <a:r>
              <a:rPr lang="en-US" sz="2000" b="1" dirty="0"/>
              <a:t> FF/DE nº 372/2023</a:t>
            </a:r>
            <a:r>
              <a:rPr lang="en-US" sz="2000" dirty="0"/>
              <a:t>, que </a:t>
            </a:r>
            <a:r>
              <a:rPr lang="en-US" sz="2000" dirty="0" err="1"/>
              <a:t>dispõe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</a:t>
            </a:r>
            <a:r>
              <a:rPr lang="en-US" sz="2000" dirty="0" err="1"/>
              <a:t>Autorizações</a:t>
            </a:r>
            <a:r>
              <a:rPr lang="en-US" sz="2000" dirty="0"/>
              <a:t> de </a:t>
            </a:r>
            <a:r>
              <a:rPr lang="en-US" sz="2000" dirty="0" err="1"/>
              <a:t>Uso</a:t>
            </a:r>
            <a:r>
              <a:rPr lang="en-US" sz="2000" dirty="0"/>
              <a:t> de </a:t>
            </a:r>
            <a:r>
              <a:rPr lang="en-US" sz="2000" dirty="0" err="1"/>
              <a:t>áreas</a:t>
            </a:r>
            <a:r>
              <a:rPr lang="en-US" sz="2000" dirty="0"/>
              <a:t> para </a:t>
            </a:r>
            <a:r>
              <a:rPr lang="en-US" sz="2000" dirty="0" err="1"/>
              <a:t>prestação</a:t>
            </a:r>
            <a:r>
              <a:rPr lang="en-US" sz="2000" dirty="0"/>
              <a:t> de </a:t>
            </a:r>
            <a:r>
              <a:rPr lang="en-US" sz="2000" dirty="0" err="1"/>
              <a:t>serviços</a:t>
            </a:r>
            <a:r>
              <a:rPr lang="en-US" sz="2000" dirty="0"/>
              <a:t> de </a:t>
            </a:r>
            <a:r>
              <a:rPr lang="en-US" sz="2000" dirty="0" err="1"/>
              <a:t>apoio</a:t>
            </a:r>
            <a:r>
              <a:rPr lang="en-US" sz="2000" dirty="0"/>
              <a:t> </a:t>
            </a:r>
            <a:r>
              <a:rPr lang="en-US" sz="2000" dirty="0" err="1"/>
              <a:t>ao</a:t>
            </a:r>
            <a:r>
              <a:rPr lang="en-US" sz="2000" dirty="0"/>
              <a:t> </a:t>
            </a:r>
            <a:r>
              <a:rPr lang="en-US" sz="2000" dirty="0" err="1"/>
              <a:t>uso</a:t>
            </a:r>
            <a:r>
              <a:rPr lang="en-US" sz="2000" dirty="0"/>
              <a:t> </a:t>
            </a:r>
            <a:r>
              <a:rPr lang="en-US" sz="2000" dirty="0" err="1"/>
              <a:t>público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Unidades</a:t>
            </a:r>
            <a:r>
              <a:rPr lang="en-US" sz="2000" dirty="0"/>
              <a:t> de </a:t>
            </a:r>
            <a:r>
              <a:rPr lang="en-US" sz="2000" dirty="0" err="1"/>
              <a:t>Conservação</a:t>
            </a:r>
            <a:r>
              <a:rPr lang="en-US" sz="2000" dirty="0"/>
              <a:t> </a:t>
            </a:r>
            <a:r>
              <a:rPr lang="en-US" sz="2000" dirty="0" err="1"/>
              <a:t>administradas</a:t>
            </a:r>
            <a:r>
              <a:rPr lang="en-US" sz="2000" dirty="0"/>
              <a:t> pela </a:t>
            </a:r>
            <a:r>
              <a:rPr lang="en-US" sz="2000" dirty="0" err="1"/>
              <a:t>Fundação</a:t>
            </a:r>
            <a:r>
              <a:rPr lang="en-US" sz="2000" dirty="0"/>
              <a:t> </a:t>
            </a:r>
            <a:r>
              <a:rPr lang="en-US" sz="2000" dirty="0" err="1"/>
              <a:t>Florestal</a:t>
            </a:r>
            <a:r>
              <a:rPr lang="en-US" sz="2000" dirty="0"/>
              <a:t>;</a:t>
            </a:r>
          </a:p>
          <a:p>
            <a:pPr>
              <a:lnSpc>
                <a:spcPct val="120000"/>
              </a:lnSpc>
            </a:pPr>
            <a:r>
              <a:rPr lang="pt-BR" sz="2000" dirty="0"/>
              <a:t>A Portaria está disponível pelo site da Fundação Florestal: </a:t>
            </a:r>
            <a:r>
              <a:rPr lang="pt-BR" sz="2000" dirty="0">
                <a:hlinkClick r:id="rId2"/>
              </a:rPr>
              <a:t>https://www.infraestruturameioambiente.sp.gov.br/fundacaoflorestal/</a:t>
            </a:r>
            <a:r>
              <a:rPr lang="pt-BR" sz="2000" dirty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t-BR" sz="2000" dirty="0"/>
              <a:t>    (&gt; Portarias &gt; Portarias Normativas)</a:t>
            </a:r>
          </a:p>
          <a:p>
            <a:pPr>
              <a:lnSpc>
                <a:spcPct val="120000"/>
              </a:lnSpc>
            </a:pPr>
            <a:r>
              <a:rPr lang="pt-BR" sz="2000" dirty="0"/>
              <a:t>Ou diretamente pelo link: </a:t>
            </a:r>
            <a:r>
              <a:rPr lang="pt-BR" sz="2000" dirty="0">
                <a:solidFill>
                  <a:schemeClr val="bg1"/>
                </a:solidFill>
                <a:hlinkClick r:id="rId3"/>
              </a:rPr>
              <a:t>https://www.infraestruturameioambiente.sp.gov.br/fundacaoflorestal/2023/01/portaria-normativa-ff-de-n-372-2023/</a:t>
            </a:r>
            <a:r>
              <a:rPr lang="pt-BR" sz="2000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endParaRPr lang="pt-BR" sz="2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793154B-E97A-80AB-5F0C-94FE35174A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098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5EA38-E5DB-B8E6-1CA6-35F1B371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3.1. MIP – previsão legal e passo a passo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815E45-A7D0-5AD7-F939-DF90855F6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6" y="1818797"/>
            <a:ext cx="11029616" cy="48653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b="1" dirty="0"/>
              <a:t>PREVISÃO LEGAL: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O </a:t>
            </a:r>
            <a:r>
              <a:rPr lang="en-US" sz="2000" dirty="0" err="1"/>
              <a:t>Procedimento</a:t>
            </a:r>
            <a:r>
              <a:rPr lang="en-US" sz="2000" dirty="0"/>
              <a:t> de </a:t>
            </a:r>
            <a:r>
              <a:rPr lang="en-US" sz="2000" dirty="0" err="1"/>
              <a:t>Manifestação</a:t>
            </a:r>
            <a:r>
              <a:rPr lang="en-US" sz="2000" dirty="0"/>
              <a:t> de Interesse </a:t>
            </a:r>
            <a:r>
              <a:rPr lang="en-US" sz="2000" dirty="0" err="1"/>
              <a:t>está</a:t>
            </a:r>
            <a:r>
              <a:rPr lang="en-US" sz="2000" dirty="0"/>
              <a:t> </a:t>
            </a:r>
            <a:r>
              <a:rPr lang="en-US" sz="2000" dirty="0" err="1"/>
              <a:t>previsto</a:t>
            </a:r>
            <a:r>
              <a:rPr lang="en-US" sz="2000" dirty="0"/>
              <a:t> no </a:t>
            </a:r>
            <a:r>
              <a:rPr lang="en-US" sz="2000" dirty="0" err="1"/>
              <a:t>artigo</a:t>
            </a:r>
            <a:r>
              <a:rPr lang="en-US" sz="2000" dirty="0"/>
              <a:t> 81 da Nova Lei de </a:t>
            </a:r>
            <a:r>
              <a:rPr lang="en-US" sz="2000" dirty="0" err="1"/>
              <a:t>Licitações</a:t>
            </a:r>
            <a:r>
              <a:rPr lang="en-US" sz="2000" dirty="0"/>
              <a:t> e </a:t>
            </a:r>
            <a:r>
              <a:rPr lang="en-US" sz="2000" dirty="0" err="1"/>
              <a:t>Contratos</a:t>
            </a:r>
            <a:r>
              <a:rPr lang="en-US" sz="2000" dirty="0"/>
              <a:t> </a:t>
            </a:r>
            <a:r>
              <a:rPr lang="en-US" sz="2000" dirty="0" err="1"/>
              <a:t>Administrativos</a:t>
            </a:r>
            <a:r>
              <a:rPr lang="en-US" sz="2000" dirty="0"/>
              <a:t> (NLLC), Lei nº 14.133/2021. Com </a:t>
            </a:r>
            <a:r>
              <a:rPr lang="en-US" sz="2000" dirty="0" err="1"/>
              <a:t>inspiração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legislação</a:t>
            </a:r>
            <a:r>
              <a:rPr lang="en-US" sz="2000" dirty="0"/>
              <a:t> federal, a </a:t>
            </a:r>
            <a:r>
              <a:rPr lang="en-US" sz="2000" dirty="0" err="1"/>
              <a:t>Portaria</a:t>
            </a:r>
            <a:r>
              <a:rPr lang="en-US" sz="2000" dirty="0"/>
              <a:t> </a:t>
            </a:r>
            <a:r>
              <a:rPr lang="en-US" sz="2000" dirty="0" err="1"/>
              <a:t>Normativa</a:t>
            </a:r>
            <a:r>
              <a:rPr lang="en-US" sz="2000" dirty="0"/>
              <a:t> FF/DE nº 372/2023,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seu</a:t>
            </a:r>
            <a:r>
              <a:rPr lang="en-US" sz="2000" dirty="0"/>
              <a:t> </a:t>
            </a:r>
            <a:r>
              <a:rPr lang="en-US" sz="2000" dirty="0" err="1"/>
              <a:t>artigo</a:t>
            </a:r>
            <a:r>
              <a:rPr lang="en-US" sz="2000" dirty="0"/>
              <a:t> 7º, </a:t>
            </a:r>
            <a:r>
              <a:rPr lang="en-US" sz="2000" dirty="0" err="1"/>
              <a:t>dispõe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a </a:t>
            </a:r>
            <a:r>
              <a:rPr lang="en-US" sz="2000" dirty="0" err="1"/>
              <a:t>apresentação</a:t>
            </a:r>
            <a:r>
              <a:rPr lang="en-US" sz="2000" dirty="0"/>
              <a:t> de </a:t>
            </a:r>
            <a:r>
              <a:rPr lang="en-US" sz="2000" dirty="0" err="1"/>
              <a:t>Manifestação</a:t>
            </a:r>
            <a:r>
              <a:rPr lang="en-US" sz="2000" dirty="0"/>
              <a:t> de Interesse Privado (MIP) para </a:t>
            </a:r>
            <a:r>
              <a:rPr lang="en-US" sz="2000" dirty="0" err="1"/>
              <a:t>prestação</a:t>
            </a:r>
            <a:r>
              <a:rPr lang="en-US" sz="2000" dirty="0"/>
              <a:t> de </a:t>
            </a:r>
            <a:r>
              <a:rPr lang="en-US" sz="2000" dirty="0" err="1"/>
              <a:t>serviços</a:t>
            </a:r>
            <a:r>
              <a:rPr lang="en-US" sz="2000" dirty="0"/>
              <a:t> </a:t>
            </a:r>
            <a:r>
              <a:rPr lang="en-US" sz="2000" dirty="0" err="1"/>
              <a:t>nas</a:t>
            </a:r>
            <a:r>
              <a:rPr lang="en-US" sz="2000" dirty="0"/>
              <a:t> </a:t>
            </a:r>
            <a:r>
              <a:rPr lang="en-US" sz="2000" dirty="0" err="1"/>
              <a:t>Unidades</a:t>
            </a:r>
            <a:r>
              <a:rPr lang="en-US" sz="2000" dirty="0"/>
              <a:t> de </a:t>
            </a:r>
            <a:r>
              <a:rPr lang="en-US" sz="2000" dirty="0" err="1"/>
              <a:t>Conservação</a:t>
            </a:r>
            <a:r>
              <a:rPr lang="en-US" sz="2000" dirty="0"/>
              <a:t>, via </a:t>
            </a:r>
            <a:r>
              <a:rPr lang="en-US" sz="2000" dirty="0" err="1"/>
              <a:t>Autorização</a:t>
            </a:r>
            <a:r>
              <a:rPr lang="en-US" sz="2000" dirty="0"/>
              <a:t> de </a:t>
            </a:r>
            <a:r>
              <a:rPr lang="en-US" sz="2000" dirty="0" err="1"/>
              <a:t>Uso</a:t>
            </a:r>
            <a:r>
              <a:rPr lang="en-US" sz="2000" dirty="0"/>
              <a:t>;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PASSO A PASSO PARA INTERESSADOS (OPERADORES PRIVADOS):</a:t>
            </a:r>
          </a:p>
          <a:p>
            <a:r>
              <a:rPr lang="en-US" sz="2000" dirty="0"/>
              <a:t>O </a:t>
            </a:r>
            <a:r>
              <a:rPr lang="en-US" sz="2000" dirty="0" err="1"/>
              <a:t>passo</a:t>
            </a:r>
            <a:r>
              <a:rPr lang="en-US" sz="2000" dirty="0"/>
              <a:t> a </a:t>
            </a:r>
            <a:r>
              <a:rPr lang="en-US" sz="2000" dirty="0" err="1"/>
              <a:t>passo</a:t>
            </a:r>
            <a:r>
              <a:rPr lang="en-US" sz="2000" dirty="0"/>
              <a:t> para </a:t>
            </a:r>
            <a:r>
              <a:rPr lang="en-US" sz="2000" dirty="0" err="1"/>
              <a:t>apresentação</a:t>
            </a:r>
            <a:r>
              <a:rPr lang="en-US" sz="2000" dirty="0"/>
              <a:t> de </a:t>
            </a:r>
            <a:r>
              <a:rPr lang="en-US" sz="2000" dirty="0" err="1"/>
              <a:t>Manifestação</a:t>
            </a:r>
            <a:r>
              <a:rPr lang="en-US" sz="2000" dirty="0"/>
              <a:t> de Interesse Privado (MIP) </a:t>
            </a:r>
            <a:r>
              <a:rPr lang="en-US" sz="2000" dirty="0" err="1"/>
              <a:t>por</a:t>
            </a:r>
            <a:r>
              <a:rPr lang="en-US" sz="2000" dirty="0"/>
              <a:t> </a:t>
            </a:r>
            <a:r>
              <a:rPr lang="en-US" sz="2000" dirty="0" err="1"/>
              <a:t>interessados</a:t>
            </a:r>
            <a:r>
              <a:rPr lang="en-US" sz="2000" dirty="0"/>
              <a:t> </a:t>
            </a:r>
            <a:r>
              <a:rPr lang="en-US" sz="2000" dirty="0" err="1"/>
              <a:t>está</a:t>
            </a:r>
            <a:r>
              <a:rPr lang="en-US" sz="2000" dirty="0"/>
              <a:t> </a:t>
            </a:r>
            <a:r>
              <a:rPr lang="en-US" sz="2000" dirty="0" err="1"/>
              <a:t>disposto</a:t>
            </a:r>
            <a:r>
              <a:rPr lang="en-US" sz="2000" dirty="0"/>
              <a:t> no </a:t>
            </a:r>
            <a:r>
              <a:rPr lang="en-US" sz="2000" b="1" dirty="0"/>
              <a:t>item 3</a:t>
            </a:r>
            <a:r>
              <a:rPr lang="en-US" sz="2000" dirty="0"/>
              <a:t> do </a:t>
            </a:r>
            <a:r>
              <a:rPr lang="en-US" sz="2000" b="1" dirty="0"/>
              <a:t>Manual para </a:t>
            </a:r>
            <a:r>
              <a:rPr lang="en-US" sz="2000" b="1" dirty="0" err="1"/>
              <a:t>Operadores</a:t>
            </a:r>
            <a:r>
              <a:rPr lang="en-US" sz="2000" b="1" dirty="0"/>
              <a:t>;</a:t>
            </a:r>
          </a:p>
          <a:p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PASSO A PASSO PARA GESTORES DE UNIDADES DE CONSERVAÇÃO:</a:t>
            </a:r>
          </a:p>
          <a:p>
            <a:r>
              <a:rPr lang="en-US" sz="2000" dirty="0"/>
              <a:t>No item 3.2. </a:t>
            </a:r>
            <a:r>
              <a:rPr lang="en-US" sz="2000" dirty="0" err="1"/>
              <a:t>deste</a:t>
            </a:r>
            <a:r>
              <a:rPr lang="en-US" sz="2000" dirty="0"/>
              <a:t> manual </a:t>
            </a:r>
            <a:r>
              <a:rPr lang="en-US" sz="2000" dirty="0" err="1"/>
              <a:t>será</a:t>
            </a:r>
            <a:r>
              <a:rPr lang="en-US" sz="2000" dirty="0"/>
              <a:t> </a:t>
            </a:r>
            <a:r>
              <a:rPr lang="en-US" sz="2000" dirty="0" err="1"/>
              <a:t>demonstrado</a:t>
            </a:r>
            <a:r>
              <a:rPr lang="en-US" sz="2000" dirty="0"/>
              <a:t> o </a:t>
            </a:r>
            <a:r>
              <a:rPr lang="en-US" sz="2000" dirty="0" err="1"/>
              <a:t>passo</a:t>
            </a:r>
            <a:r>
              <a:rPr lang="en-US" sz="2000" dirty="0"/>
              <a:t> a </a:t>
            </a:r>
            <a:r>
              <a:rPr lang="en-US" sz="2000" dirty="0" err="1"/>
              <a:t>passo</a:t>
            </a:r>
            <a:r>
              <a:rPr lang="en-US" sz="2000" dirty="0"/>
              <a:t> para </a:t>
            </a:r>
            <a:r>
              <a:rPr lang="en-US" sz="2000" dirty="0" err="1"/>
              <a:t>documentar</a:t>
            </a:r>
            <a:r>
              <a:rPr lang="en-US" sz="2000" dirty="0"/>
              <a:t> o </a:t>
            </a:r>
            <a:r>
              <a:rPr lang="en-US" sz="2000" dirty="0" err="1"/>
              <a:t>recebimento</a:t>
            </a:r>
            <a:r>
              <a:rPr lang="en-US" sz="2000" dirty="0"/>
              <a:t> e a </a:t>
            </a:r>
            <a:r>
              <a:rPr lang="en-US" sz="2000" dirty="0" err="1"/>
              <a:t>tramitação</a:t>
            </a:r>
            <a:r>
              <a:rPr lang="en-US" sz="2000" dirty="0"/>
              <a:t> de </a:t>
            </a:r>
            <a:r>
              <a:rPr lang="en-US" sz="2000" dirty="0" err="1"/>
              <a:t>demanda</a:t>
            </a:r>
            <a:r>
              <a:rPr lang="en-US" sz="2000" dirty="0"/>
              <a:t> externa (</a:t>
            </a:r>
            <a:r>
              <a:rPr lang="en-US" sz="2000" dirty="0" err="1"/>
              <a:t>Manifestação</a:t>
            </a:r>
            <a:r>
              <a:rPr lang="en-US" sz="2000" dirty="0"/>
              <a:t> de Interesse Privado - MIP).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4532B80-4665-A7E4-74BB-DB34C359A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09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5EA38-E5DB-B8E6-1CA6-35F1B371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3.2. MIP - COMO DOCUMENTAR O RECEBIMENTO E A</a:t>
            </a:r>
            <a:br>
              <a:rPr lang="pt-BR" dirty="0"/>
            </a:br>
            <a:r>
              <a:rPr lang="pt-BR" dirty="0"/>
              <a:t>TRAMITAÇÃO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815E45-A7D0-5AD7-F939-DF90855F6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6" y="1818797"/>
            <a:ext cx="6848681" cy="48653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A </a:t>
            </a:r>
            <a:r>
              <a:rPr lang="en-US" sz="2000" dirty="0" err="1"/>
              <a:t>partir</a:t>
            </a:r>
            <a:r>
              <a:rPr lang="en-US" sz="2000" dirty="0"/>
              <a:t> do </a:t>
            </a:r>
            <a:r>
              <a:rPr lang="en-US" sz="2000" dirty="0" err="1"/>
              <a:t>recebimento</a:t>
            </a:r>
            <a:r>
              <a:rPr lang="en-US" sz="2000" dirty="0"/>
              <a:t> da </a:t>
            </a:r>
            <a:r>
              <a:rPr lang="en-US" sz="2000" dirty="0" err="1"/>
              <a:t>Manifestação</a:t>
            </a:r>
            <a:r>
              <a:rPr lang="en-US" sz="2000" dirty="0"/>
              <a:t> de Interesse Privado (MIP), a </a:t>
            </a:r>
            <a:r>
              <a:rPr lang="en-US" sz="2000" dirty="0" err="1"/>
              <a:t>Fundação</a:t>
            </a:r>
            <a:r>
              <a:rPr lang="en-US" sz="2000" dirty="0"/>
              <a:t> </a:t>
            </a:r>
            <a:r>
              <a:rPr lang="en-US" sz="2000" dirty="0" err="1"/>
              <a:t>Florestal</a:t>
            </a:r>
            <a:r>
              <a:rPr lang="en-US" sz="2000" dirty="0"/>
              <a:t> </a:t>
            </a:r>
            <a:r>
              <a:rPr lang="en-US" sz="2000" dirty="0" err="1"/>
              <a:t>deve</a:t>
            </a:r>
            <a:r>
              <a:rPr lang="en-US" sz="2000" dirty="0"/>
              <a:t> </a:t>
            </a:r>
            <a:r>
              <a:rPr lang="en-US" sz="2000" dirty="0" err="1"/>
              <a:t>abrir</a:t>
            </a:r>
            <a:r>
              <a:rPr lang="en-US" sz="2000" dirty="0"/>
              <a:t> </a:t>
            </a:r>
            <a:r>
              <a:rPr lang="en-US" sz="2000" dirty="0" err="1"/>
              <a:t>processo</a:t>
            </a:r>
            <a:r>
              <a:rPr lang="en-US" sz="2000" dirty="0"/>
              <a:t> </a:t>
            </a:r>
            <a:r>
              <a:rPr lang="en-US" sz="2000" dirty="0" err="1"/>
              <a:t>administrativo</a:t>
            </a:r>
            <a:r>
              <a:rPr lang="en-US" sz="2000" dirty="0"/>
              <a:t> para </a:t>
            </a:r>
            <a:r>
              <a:rPr lang="en-US" sz="2000" b="1" dirty="0" err="1"/>
              <a:t>análise</a:t>
            </a:r>
            <a:r>
              <a:rPr lang="en-US" sz="2000" b="1" dirty="0"/>
              <a:t> da </a:t>
            </a:r>
            <a:r>
              <a:rPr lang="en-US" sz="2000" b="1" dirty="0" err="1"/>
              <a:t>proposta</a:t>
            </a:r>
            <a:r>
              <a:rPr lang="en-US" sz="2000" dirty="0"/>
              <a:t> </a:t>
            </a:r>
            <a:r>
              <a:rPr lang="en-US" sz="2000" dirty="0" err="1"/>
              <a:t>pelos</a:t>
            </a:r>
            <a:r>
              <a:rPr lang="en-US" sz="2000" dirty="0"/>
              <a:t> </a:t>
            </a:r>
            <a:r>
              <a:rPr lang="en-US" sz="2000" dirty="0" err="1"/>
              <a:t>setores</a:t>
            </a:r>
            <a:r>
              <a:rPr lang="en-US" sz="2000" dirty="0"/>
              <a:t> </a:t>
            </a:r>
            <a:r>
              <a:rPr lang="en-US" sz="2000" dirty="0" err="1"/>
              <a:t>responsáveis</a:t>
            </a:r>
            <a:r>
              <a:rPr lang="en-US" sz="20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/>
              <a:t>Verificada</a:t>
            </a:r>
            <a:r>
              <a:rPr lang="en-US" sz="2000" dirty="0"/>
              <a:t> a </a:t>
            </a:r>
            <a:r>
              <a:rPr lang="en-US" sz="2000" dirty="0" err="1"/>
              <a:t>viabilidade</a:t>
            </a:r>
            <a:r>
              <a:rPr lang="en-US" sz="2000" dirty="0"/>
              <a:t> </a:t>
            </a:r>
            <a:r>
              <a:rPr lang="en-US" sz="2000" dirty="0" err="1"/>
              <a:t>técnica</a:t>
            </a:r>
            <a:r>
              <a:rPr lang="en-US" sz="2000" dirty="0"/>
              <a:t> da </a:t>
            </a:r>
            <a:r>
              <a:rPr lang="en-US" sz="2000" dirty="0" err="1"/>
              <a:t>proposta</a:t>
            </a:r>
            <a:r>
              <a:rPr lang="en-US" sz="2000" dirty="0"/>
              <a:t>, </a:t>
            </a:r>
            <a:r>
              <a:rPr lang="en-US" sz="2000" dirty="0" err="1"/>
              <a:t>poderá</a:t>
            </a:r>
            <a:r>
              <a:rPr lang="en-US" sz="2000" dirty="0"/>
              <a:t> ser </a:t>
            </a:r>
            <a:r>
              <a:rPr lang="en-US" sz="2000" dirty="0" err="1"/>
              <a:t>elaborado</a:t>
            </a:r>
            <a:r>
              <a:rPr lang="en-US" sz="2000" dirty="0"/>
              <a:t> e </a:t>
            </a:r>
            <a:r>
              <a:rPr lang="en-US" sz="2000" dirty="0" err="1"/>
              <a:t>publicado</a:t>
            </a:r>
            <a:r>
              <a:rPr lang="en-US" sz="2000" dirty="0"/>
              <a:t> </a:t>
            </a:r>
            <a:r>
              <a:rPr lang="en-US" sz="2000" dirty="0" err="1"/>
              <a:t>Edital</a:t>
            </a:r>
            <a:r>
              <a:rPr lang="en-US" sz="2000" dirty="0"/>
              <a:t> de </a:t>
            </a:r>
            <a:r>
              <a:rPr lang="en-US" sz="2000" dirty="0" err="1"/>
              <a:t>Chamamento</a:t>
            </a:r>
            <a:r>
              <a:rPr lang="en-US" sz="2000" dirty="0"/>
              <a:t> Público para </a:t>
            </a:r>
            <a:r>
              <a:rPr lang="en-US" sz="2000" dirty="0" err="1"/>
              <a:t>cadastro</a:t>
            </a:r>
            <a:r>
              <a:rPr lang="en-US" sz="2000" dirty="0"/>
              <a:t> de </a:t>
            </a:r>
            <a:r>
              <a:rPr lang="en-US" sz="2000" dirty="0" err="1"/>
              <a:t>interessados</a:t>
            </a:r>
            <a:r>
              <a:rPr lang="en-US" sz="20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/>
              <a:t>Veja</a:t>
            </a:r>
            <a:r>
              <a:rPr lang="en-US" sz="2000" dirty="0"/>
              <a:t> a </a:t>
            </a:r>
            <a:r>
              <a:rPr lang="en-US" sz="2000" dirty="0" err="1"/>
              <a:t>seguir</a:t>
            </a:r>
            <a:r>
              <a:rPr lang="en-US" sz="2000" dirty="0"/>
              <a:t> o </a:t>
            </a:r>
            <a:r>
              <a:rPr lang="en-US" sz="2000" b="1" dirty="0" err="1"/>
              <a:t>passo</a:t>
            </a:r>
            <a:r>
              <a:rPr lang="en-US" sz="2000" b="1" dirty="0"/>
              <a:t> a </a:t>
            </a:r>
            <a:r>
              <a:rPr lang="en-US" sz="2000" b="1" dirty="0" err="1"/>
              <a:t>passo</a:t>
            </a:r>
            <a:r>
              <a:rPr lang="en-US" sz="2000" b="1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a </a:t>
            </a:r>
            <a:r>
              <a:rPr lang="en-US" sz="2000" dirty="0" err="1"/>
              <a:t>tramitação</a:t>
            </a:r>
            <a:r>
              <a:rPr lang="en-US" sz="2000" dirty="0"/>
              <a:t> da </a:t>
            </a:r>
            <a:r>
              <a:rPr lang="en-US" sz="2000" dirty="0" err="1"/>
              <a:t>Manifestação</a:t>
            </a:r>
            <a:r>
              <a:rPr lang="en-US" sz="2000" dirty="0"/>
              <a:t> de Interesse Privado (MIP), </a:t>
            </a:r>
            <a:r>
              <a:rPr lang="en-US" sz="2000" dirty="0" err="1"/>
              <a:t>desde</a:t>
            </a:r>
            <a:r>
              <a:rPr lang="en-US" sz="2000" dirty="0"/>
              <a:t> o </a:t>
            </a:r>
            <a:r>
              <a:rPr lang="en-US" sz="2000" dirty="0" err="1"/>
              <a:t>envio</a:t>
            </a:r>
            <a:r>
              <a:rPr lang="en-US" sz="2000" dirty="0"/>
              <a:t> </a:t>
            </a:r>
            <a:r>
              <a:rPr lang="en-US" sz="2000" dirty="0" err="1"/>
              <a:t>pelo</a:t>
            </a:r>
            <a:r>
              <a:rPr lang="en-US" sz="2000" dirty="0"/>
              <a:t> </a:t>
            </a:r>
            <a:r>
              <a:rPr lang="en-US" sz="2000" dirty="0" err="1"/>
              <a:t>interessado</a:t>
            </a:r>
            <a:r>
              <a:rPr lang="en-US" sz="2000" dirty="0"/>
              <a:t> </a:t>
            </a:r>
            <a:r>
              <a:rPr lang="en-US" sz="2000" dirty="0" err="1"/>
              <a:t>até</a:t>
            </a:r>
            <a:r>
              <a:rPr lang="en-US" sz="2000" dirty="0"/>
              <a:t> a </a:t>
            </a:r>
            <a:r>
              <a:rPr lang="en-US" sz="2000" dirty="0" err="1"/>
              <a:t>publicação</a:t>
            </a:r>
            <a:r>
              <a:rPr lang="en-US" sz="2000" dirty="0"/>
              <a:t> do </a:t>
            </a:r>
            <a:r>
              <a:rPr lang="en-US" sz="2000" dirty="0" err="1"/>
              <a:t>Edital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4532B80-4665-A7E4-74BB-DB34C359A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C842735-0627-E287-4C1C-D49984FCE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103" y="2589447"/>
            <a:ext cx="2809050" cy="280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985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A738ADB3-E91D-450C-9E7F-C7F73928C7FB}"/>
              </a:ext>
            </a:extLst>
          </p:cNvPr>
          <p:cNvSpPr/>
          <p:nvPr/>
        </p:nvSpPr>
        <p:spPr>
          <a:xfrm>
            <a:off x="581193" y="1844298"/>
            <a:ext cx="2448732" cy="836909"/>
          </a:xfrm>
          <a:prstGeom prst="rightArrow">
            <a:avLst/>
          </a:prstGeom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1. Envio pelo interessado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C4FB8480-537F-43D9-9074-11E2DD1767F0}"/>
              </a:ext>
            </a:extLst>
          </p:cNvPr>
          <p:cNvSpPr/>
          <p:nvPr/>
        </p:nvSpPr>
        <p:spPr>
          <a:xfrm>
            <a:off x="7048925" y="3544889"/>
            <a:ext cx="2389740" cy="836909"/>
          </a:xfrm>
          <a:prstGeom prst="rightArrow">
            <a:avLst/>
          </a:prstGeom>
          <a:solidFill>
            <a:srgbClr val="1B3006"/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4. Ciência e Revisão</a:t>
            </a: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28A4F0CB-A56C-4339-99A7-84D8F0EAF30B}"/>
              </a:ext>
            </a:extLst>
          </p:cNvPr>
          <p:cNvSpPr/>
          <p:nvPr/>
        </p:nvSpPr>
        <p:spPr>
          <a:xfrm>
            <a:off x="2678124" y="2426128"/>
            <a:ext cx="2507724" cy="836909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2.  Abertura de Expediente</a:t>
            </a: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C22F20D9-50DC-4912-8D3A-16E6E33168AC}"/>
              </a:ext>
            </a:extLst>
          </p:cNvPr>
          <p:cNvSpPr/>
          <p:nvPr/>
        </p:nvSpPr>
        <p:spPr>
          <a:xfrm>
            <a:off x="4893039" y="3045023"/>
            <a:ext cx="2389740" cy="83690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3. Análise Técnica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3F93A5D-ED7D-4D8F-9E40-B6E9E743D9D2}"/>
              </a:ext>
            </a:extLst>
          </p:cNvPr>
          <p:cNvSpPr/>
          <p:nvPr/>
        </p:nvSpPr>
        <p:spPr>
          <a:xfrm>
            <a:off x="522200" y="2554397"/>
            <a:ext cx="2044019" cy="2587648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O prestador de serviço interessado elabora a MIP, conforme modelo do ANEXO III, da Portaria Normativa FF/DE nº 372/2023, e envia para o e-mail </a:t>
            </a:r>
            <a:r>
              <a:rPr lang="pt-BR" sz="1500" b="1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parcerias@fflorestal.sp.gov.br</a:t>
            </a:r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*;</a:t>
            </a:r>
            <a:endParaRPr lang="pt-BR" sz="16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02B1542-EBBC-4758-86EF-C4084FAB0F55}"/>
              </a:ext>
            </a:extLst>
          </p:cNvPr>
          <p:cNvSpPr/>
          <p:nvPr/>
        </p:nvSpPr>
        <p:spPr>
          <a:xfrm>
            <a:off x="2678123" y="3151547"/>
            <a:ext cx="2044019" cy="2517017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NNPS/FF recebe o e-mail com a MIP do interessado e realiza a abertura de expediente e  encaminha para a gestão da Unidade de Conservação de interesse;</a:t>
            </a:r>
            <a:endParaRPr lang="pt-BR" sz="16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C631023-B3E9-4419-A3F7-B632F50AF143}"/>
              </a:ext>
            </a:extLst>
          </p:cNvPr>
          <p:cNvSpPr/>
          <p:nvPr/>
        </p:nvSpPr>
        <p:spPr>
          <a:xfrm>
            <a:off x="4781134" y="3758880"/>
            <a:ext cx="2096931" cy="2001985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Gestão da Unidade avalia a viabilidade técnica da proposta, via Informação Técnica;</a:t>
            </a:r>
          </a:p>
        </p:txBody>
      </p:sp>
      <p:sp>
        <p:nvSpPr>
          <p:cNvPr id="17" name="Título 16">
            <a:extLst>
              <a:ext uri="{FF2B5EF4-FFF2-40B4-BE49-F238E27FC236}">
                <a16:creationId xmlns:a16="http://schemas.microsoft.com/office/drawing/2014/main" id="{ADFD76BD-72AC-4357-A033-2F375611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3.2.1. MIP – COMO DOCUMENTAR O RECEBIMENTO E A</a:t>
            </a:r>
            <a:br>
              <a:rPr lang="pt-BR" dirty="0"/>
            </a:br>
            <a:r>
              <a:rPr lang="pt-BR" dirty="0"/>
              <a:t>TRAMITAÇÃO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5C6341C8-7C74-48F9-A398-7DA829EDE78B}"/>
              </a:ext>
            </a:extLst>
          </p:cNvPr>
          <p:cNvSpPr/>
          <p:nvPr/>
        </p:nvSpPr>
        <p:spPr>
          <a:xfrm>
            <a:off x="9221068" y="3947753"/>
            <a:ext cx="2389740" cy="836909"/>
          </a:xfrm>
          <a:prstGeom prst="rightArrow">
            <a:avLst/>
          </a:prstGeom>
          <a:solidFill>
            <a:srgbClr val="498210"/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5. SE Inviabilidade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5AA56A-E0D5-4EDA-AB3B-54751F2AA440}"/>
              </a:ext>
            </a:extLst>
          </p:cNvPr>
          <p:cNvSpPr/>
          <p:nvPr/>
        </p:nvSpPr>
        <p:spPr>
          <a:xfrm>
            <a:off x="9162075" y="4661610"/>
            <a:ext cx="2044019" cy="2001985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Se inviável, Gestão da UC deve retornar o expediente ao NNPS para arquivamento. 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83B8ADC0-0CAF-4C1B-8A5C-991B9680C43B}"/>
              </a:ext>
            </a:extLst>
          </p:cNvPr>
          <p:cNvSpPr/>
          <p:nvPr/>
        </p:nvSpPr>
        <p:spPr>
          <a:xfrm>
            <a:off x="6989932" y="4258746"/>
            <a:ext cx="2044019" cy="1839162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500" dirty="0">
                <a:solidFill>
                  <a:schemeClr val="bg2">
                    <a:lumMod val="25000"/>
                  </a:schemeClr>
                </a:solidFill>
              </a:rPr>
              <a:t>Gestão da Unidade encaminha processo para:</a:t>
            </a:r>
          </a:p>
          <a:p>
            <a:pPr lvl="0"/>
            <a:r>
              <a:rPr lang="pt-BR" sz="1500" dirty="0">
                <a:solidFill>
                  <a:schemeClr val="bg2">
                    <a:lumMod val="25000"/>
                  </a:schemeClr>
                </a:solidFill>
              </a:rPr>
              <a:t>1. Ciência e manifestação da Gerência e Diretoria Regional;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635D61F2-7E42-43C1-93F7-57D67F204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9603709-442D-EB8B-FD82-C45F0994F9A4}"/>
              </a:ext>
            </a:extLst>
          </p:cNvPr>
          <p:cNvSpPr txBox="1"/>
          <p:nvPr/>
        </p:nvSpPr>
        <p:spPr>
          <a:xfrm>
            <a:off x="541436" y="5718206"/>
            <a:ext cx="385422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50" b="1" dirty="0"/>
              <a:t>* ATENÇÃO: </a:t>
            </a:r>
          </a:p>
          <a:p>
            <a:r>
              <a:rPr lang="pt-BR" sz="1550" dirty="0"/>
              <a:t>O e-mail </a:t>
            </a:r>
            <a:r>
              <a:rPr lang="pt-BR" sz="1550" dirty="0">
                <a:hlinkClick r:id="rId4"/>
              </a:rPr>
              <a:t>parcerias@fflorestal.sp.gov.br</a:t>
            </a:r>
            <a:r>
              <a:rPr lang="pt-BR" sz="1550" dirty="0"/>
              <a:t> é administrado pelo Núcleo de Negócios e Parcerias para Sustentabilidade (NNPS/FF).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A31D5FA-6708-EAE1-3865-1497CED8122D}"/>
              </a:ext>
            </a:extLst>
          </p:cNvPr>
          <p:cNvSpPr/>
          <p:nvPr/>
        </p:nvSpPr>
        <p:spPr>
          <a:xfrm>
            <a:off x="521558" y="5678450"/>
            <a:ext cx="3593243" cy="10763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205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A738ADB3-E91D-450C-9E7F-C7F73928C7FB}"/>
              </a:ext>
            </a:extLst>
          </p:cNvPr>
          <p:cNvSpPr/>
          <p:nvPr/>
        </p:nvSpPr>
        <p:spPr>
          <a:xfrm>
            <a:off x="581193" y="1844298"/>
            <a:ext cx="2448732" cy="836909"/>
          </a:xfrm>
          <a:prstGeom prst="rightArrow">
            <a:avLst/>
          </a:prstGeom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6.  Se Viável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C4FB8480-537F-43D9-9074-11E2DD1767F0}"/>
              </a:ext>
            </a:extLst>
          </p:cNvPr>
          <p:cNvSpPr/>
          <p:nvPr/>
        </p:nvSpPr>
        <p:spPr>
          <a:xfrm>
            <a:off x="9204885" y="4201742"/>
            <a:ext cx="2389740" cy="836909"/>
          </a:xfrm>
          <a:prstGeom prst="rightArrow">
            <a:avLst/>
          </a:prstGeom>
          <a:solidFill>
            <a:srgbClr val="1B3006"/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10. Publicação Edital</a:t>
            </a: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28A4F0CB-A56C-4339-99A7-84D8F0EAF30B}"/>
              </a:ext>
            </a:extLst>
          </p:cNvPr>
          <p:cNvSpPr/>
          <p:nvPr/>
        </p:nvSpPr>
        <p:spPr>
          <a:xfrm>
            <a:off x="2678124" y="2492193"/>
            <a:ext cx="2507724" cy="836909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7. Chamamento</a:t>
            </a: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C22F20D9-50DC-4912-8D3A-16E6E33168AC}"/>
              </a:ext>
            </a:extLst>
          </p:cNvPr>
          <p:cNvSpPr/>
          <p:nvPr/>
        </p:nvSpPr>
        <p:spPr>
          <a:xfrm>
            <a:off x="4893039" y="3111088"/>
            <a:ext cx="2389740" cy="83690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8. Análise Jurídica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3F93A5D-ED7D-4D8F-9E40-B6E9E743D9D2}"/>
              </a:ext>
            </a:extLst>
          </p:cNvPr>
          <p:cNvSpPr/>
          <p:nvPr/>
        </p:nvSpPr>
        <p:spPr>
          <a:xfrm>
            <a:off x="522200" y="2554397"/>
            <a:ext cx="2044019" cy="2052109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Se Viável, Gestão da UC deve encaminhar o expediente com ciência e manifestação da Gerência e Diretoria Regional;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02B1542-EBBC-4758-86EF-C4084FAB0F55}"/>
              </a:ext>
            </a:extLst>
          </p:cNvPr>
          <p:cNvSpPr/>
          <p:nvPr/>
        </p:nvSpPr>
        <p:spPr>
          <a:xfrm>
            <a:off x="2678123" y="3217612"/>
            <a:ext cx="2044019" cy="2562086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NNPS/FF recebe o expediente e elabora minutas de:</a:t>
            </a:r>
          </a:p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1. Edital de Chamamento Público;</a:t>
            </a:r>
          </a:p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2. Termo de Autorização de Uso (TAU);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C631023-B3E9-4419-A3F7-B632F50AF143}"/>
              </a:ext>
            </a:extLst>
          </p:cNvPr>
          <p:cNvSpPr/>
          <p:nvPr/>
        </p:nvSpPr>
        <p:spPr>
          <a:xfrm>
            <a:off x="4781134" y="3824944"/>
            <a:ext cx="2096931" cy="2834648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NNPS/FF encaminha processo para Diretoria Executiva (FF/DE) com sugestão de análise da  Assessoria Jurídica (FF/AJ), para análise das minutas de Edital de Chamamento Público e de TAU;</a:t>
            </a:r>
          </a:p>
        </p:txBody>
      </p:sp>
      <p:sp>
        <p:nvSpPr>
          <p:cNvPr id="17" name="Título 16">
            <a:extLst>
              <a:ext uri="{FF2B5EF4-FFF2-40B4-BE49-F238E27FC236}">
                <a16:creationId xmlns:a16="http://schemas.microsoft.com/office/drawing/2014/main" id="{ADFD76BD-72AC-4357-A033-2F375611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3.2.2. MIP – COMO DOCUMENTAR O RECEBIMENTO E A</a:t>
            </a:r>
            <a:br>
              <a:rPr lang="pt-BR" dirty="0"/>
            </a:br>
            <a:r>
              <a:rPr lang="pt-BR" dirty="0"/>
              <a:t>TRAMITAÇÃO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5C6341C8-7C74-48F9-A398-7DA829EDE78B}"/>
              </a:ext>
            </a:extLst>
          </p:cNvPr>
          <p:cNvSpPr/>
          <p:nvPr/>
        </p:nvSpPr>
        <p:spPr>
          <a:xfrm>
            <a:off x="7048962" y="3594889"/>
            <a:ext cx="2389740" cy="836909"/>
          </a:xfrm>
          <a:prstGeom prst="rightArrow">
            <a:avLst/>
          </a:prstGeom>
          <a:solidFill>
            <a:srgbClr val="498210"/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9. Análise Final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5AA56A-E0D5-4EDA-AB3B-54751F2AA440}"/>
              </a:ext>
            </a:extLst>
          </p:cNvPr>
          <p:cNvSpPr/>
          <p:nvPr/>
        </p:nvSpPr>
        <p:spPr>
          <a:xfrm>
            <a:off x="6989969" y="4308746"/>
            <a:ext cx="2044019" cy="2161065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Caso parecer favorável, FF/AJ encaminha processo para FF/DE, para análise final; 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83B8ADC0-0CAF-4C1B-8A5C-991B9680C43B}"/>
              </a:ext>
            </a:extLst>
          </p:cNvPr>
          <p:cNvSpPr/>
          <p:nvPr/>
        </p:nvSpPr>
        <p:spPr>
          <a:xfrm>
            <a:off x="9145892" y="4915599"/>
            <a:ext cx="2206470" cy="1743993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Constatada a viabilidade da proposta pela DE, o Edital de Chamamento é publicado no Diário Oficial do Estado e no site da Fundação Florestal.</a:t>
            </a:r>
            <a:endParaRPr lang="pt-BR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635D61F2-7E42-43C1-93F7-57D67F204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1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5EA38-E5DB-B8E6-1CA6-35F1B371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4. DEMANDA </a:t>
            </a:r>
            <a:r>
              <a:rPr lang="pt-BR" u="sng" dirty="0"/>
              <a:t>INTERNA</a:t>
            </a:r>
            <a:br>
              <a:rPr lang="pt-BR" dirty="0"/>
            </a:br>
            <a:r>
              <a:rPr lang="pt-BR" dirty="0"/>
              <a:t>ALINHAMENTO INSTITUCIONAL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815E45-A7D0-5AD7-F939-DF90855F6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63" y="1742519"/>
            <a:ext cx="8991345" cy="5080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A ABERTURA DE EDITAIS DE CHAMAMENTO PÚBLICO DEPENDE DE ALINHAMENTO INSTITUCIONAL: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/>
              <a:t>A </a:t>
            </a:r>
            <a:r>
              <a:rPr lang="en-US" sz="2000" dirty="0" err="1"/>
              <a:t>prestação</a:t>
            </a:r>
            <a:r>
              <a:rPr lang="en-US" sz="2000" dirty="0"/>
              <a:t> de </a:t>
            </a:r>
            <a:r>
              <a:rPr lang="en-US" sz="2000" dirty="0" err="1"/>
              <a:t>serviços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Unidades</a:t>
            </a:r>
            <a:r>
              <a:rPr lang="en-US" sz="2000" dirty="0"/>
              <a:t> de </a:t>
            </a:r>
            <a:r>
              <a:rPr lang="en-US" sz="2000" dirty="0" err="1"/>
              <a:t>Conservação</a:t>
            </a:r>
            <a:r>
              <a:rPr lang="en-US" sz="2000" dirty="0"/>
              <a:t>, via </a:t>
            </a:r>
            <a:r>
              <a:rPr lang="en-US" sz="2000" dirty="0" err="1"/>
              <a:t>Autorização</a:t>
            </a:r>
            <a:r>
              <a:rPr lang="en-US" sz="2000" dirty="0"/>
              <a:t> de </a:t>
            </a:r>
            <a:r>
              <a:rPr lang="en-US" sz="2000" dirty="0" err="1"/>
              <a:t>Uso</a:t>
            </a:r>
            <a:r>
              <a:rPr lang="en-US" sz="2000" dirty="0"/>
              <a:t>, sempre </a:t>
            </a:r>
            <a:r>
              <a:rPr lang="en-US" sz="2000" dirty="0" err="1"/>
              <a:t>será</a:t>
            </a:r>
            <a:r>
              <a:rPr lang="en-US" sz="2000" dirty="0"/>
              <a:t> </a:t>
            </a:r>
            <a:r>
              <a:rPr lang="en-US" sz="2000" dirty="0" err="1"/>
              <a:t>precedida</a:t>
            </a:r>
            <a:r>
              <a:rPr lang="en-US" sz="2000" dirty="0"/>
              <a:t> da </a:t>
            </a:r>
            <a:r>
              <a:rPr lang="en-US" sz="2000" dirty="0" err="1"/>
              <a:t>publicação</a:t>
            </a:r>
            <a:r>
              <a:rPr lang="en-US" sz="2000" dirty="0"/>
              <a:t> de </a:t>
            </a:r>
            <a:r>
              <a:rPr lang="en-US" sz="2000" dirty="0" err="1"/>
              <a:t>Editais</a:t>
            </a:r>
            <a:r>
              <a:rPr lang="en-US" sz="2000" dirty="0"/>
              <a:t> de </a:t>
            </a:r>
            <a:r>
              <a:rPr lang="en-US" sz="2000" dirty="0" err="1"/>
              <a:t>Chamamento</a:t>
            </a:r>
            <a:r>
              <a:rPr lang="en-US" sz="2000" dirty="0"/>
              <a:t> Público para </a:t>
            </a:r>
            <a:r>
              <a:rPr lang="en-US" sz="2000" dirty="0" err="1"/>
              <a:t>cadastro</a:t>
            </a:r>
            <a:r>
              <a:rPr lang="en-US" sz="2000" dirty="0"/>
              <a:t> de </a:t>
            </a:r>
            <a:r>
              <a:rPr lang="en-US" sz="2000" dirty="0" err="1"/>
              <a:t>interessados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 </a:t>
            </a:r>
            <a:r>
              <a:rPr lang="en-US" sz="2000" dirty="0" err="1"/>
              <a:t>ordem</a:t>
            </a:r>
            <a:r>
              <a:rPr lang="en-US" sz="2000" dirty="0"/>
              <a:t> de </a:t>
            </a:r>
            <a:r>
              <a:rPr lang="en-US" sz="2000" dirty="0" err="1"/>
              <a:t>prioridade</a:t>
            </a:r>
            <a:r>
              <a:rPr lang="en-US" sz="2000" dirty="0"/>
              <a:t> para </a:t>
            </a:r>
            <a:r>
              <a:rPr lang="en-US" sz="2000" dirty="0" err="1"/>
              <a:t>abertura</a:t>
            </a:r>
            <a:r>
              <a:rPr lang="en-US" sz="2000" dirty="0"/>
              <a:t> dos </a:t>
            </a:r>
            <a:r>
              <a:rPr lang="en-US" sz="2000" dirty="0" err="1"/>
              <a:t>Editais</a:t>
            </a:r>
            <a:r>
              <a:rPr lang="en-US" sz="2000" dirty="0"/>
              <a:t> de </a:t>
            </a:r>
            <a:r>
              <a:rPr lang="en-US" sz="2000" dirty="0" err="1"/>
              <a:t>Chamamento</a:t>
            </a:r>
            <a:r>
              <a:rPr lang="en-US" sz="2000" dirty="0"/>
              <a:t> Público </a:t>
            </a:r>
            <a:r>
              <a:rPr lang="en-US" sz="2000" dirty="0" err="1"/>
              <a:t>depende</a:t>
            </a:r>
            <a:r>
              <a:rPr lang="en-US" sz="2000" dirty="0"/>
              <a:t> de </a:t>
            </a:r>
            <a:r>
              <a:rPr lang="en-US" sz="2000" b="1" dirty="0" err="1"/>
              <a:t>alinhamento</a:t>
            </a:r>
            <a:r>
              <a:rPr lang="en-US" sz="2000" b="1" dirty="0"/>
              <a:t> </a:t>
            </a:r>
            <a:r>
              <a:rPr lang="en-US" sz="2000" b="1" dirty="0" err="1"/>
              <a:t>institucional</a:t>
            </a:r>
            <a:r>
              <a:rPr lang="en-US" sz="2000" b="1" dirty="0"/>
              <a:t> da </a:t>
            </a:r>
            <a:r>
              <a:rPr lang="en-US" sz="2000" b="1" dirty="0" err="1"/>
              <a:t>Fundação</a:t>
            </a:r>
            <a:r>
              <a:rPr lang="en-US" sz="2000" b="1" dirty="0"/>
              <a:t> </a:t>
            </a:r>
            <a:r>
              <a:rPr lang="en-US" sz="2000" b="1" dirty="0" err="1"/>
              <a:t>Florestal</a:t>
            </a:r>
            <a:r>
              <a:rPr lang="en-US" sz="2000" b="1" dirty="0"/>
              <a:t>.</a:t>
            </a:r>
          </a:p>
          <a:p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4532B80-4665-A7E4-74BB-DB34C359A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pic>
        <p:nvPicPr>
          <p:cNvPr id="6146" name="Picture 2">
            <a:extLst>
              <a:ext uri="{FF2B5EF4-FFF2-40B4-BE49-F238E27FC236}">
                <a16:creationId xmlns:a16="http://schemas.microsoft.com/office/drawing/2014/main" id="{DBA519F7-8BB7-1F76-EEDA-4E91F322E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552" y="4736053"/>
            <a:ext cx="1548748" cy="154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0ABEA27F-02DA-790C-348A-25261C20B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552" y="2258722"/>
            <a:ext cx="1718438" cy="171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301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5EA38-E5DB-B8E6-1CA6-35F1B371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4.1. solicitação de indicação de serviços </a:t>
            </a:r>
            <a:br>
              <a:rPr lang="pt-BR" dirty="0"/>
            </a:br>
            <a:r>
              <a:rPr lang="pt-BR" dirty="0"/>
              <a:t>prioritários ÀS EQUIPES DE GESTÃO DAS UNIDADES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815E45-A7D0-5AD7-F939-DF90855F6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64" y="1742519"/>
            <a:ext cx="6455179" cy="5080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Conforme</a:t>
            </a:r>
            <a:r>
              <a:rPr lang="en-US" sz="2000" dirty="0"/>
              <a:t> </a:t>
            </a:r>
            <a:r>
              <a:rPr lang="en-US" sz="2000" dirty="0" err="1"/>
              <a:t>alinhamento</a:t>
            </a:r>
            <a:r>
              <a:rPr lang="en-US" sz="2000" dirty="0"/>
              <a:t> </a:t>
            </a:r>
            <a:r>
              <a:rPr lang="en-US" sz="2000" dirty="0" err="1"/>
              <a:t>institucional</a:t>
            </a:r>
            <a:r>
              <a:rPr lang="en-US" sz="2000" dirty="0"/>
              <a:t>, o NNPS/FF, por </a:t>
            </a:r>
            <a:r>
              <a:rPr lang="en-US" sz="2000" dirty="0" err="1"/>
              <a:t>determinação</a:t>
            </a:r>
            <a:r>
              <a:rPr lang="en-US" sz="2000" dirty="0"/>
              <a:t> da Diretoria Executiva, </a:t>
            </a:r>
            <a:r>
              <a:rPr lang="en-US" sz="2000" dirty="0" err="1"/>
              <a:t>poderá</a:t>
            </a:r>
            <a:r>
              <a:rPr lang="en-US" sz="2000" dirty="0"/>
              <a:t> </a:t>
            </a:r>
            <a:r>
              <a:rPr lang="en-US" sz="2000" dirty="0" err="1"/>
              <a:t>solicitar</a:t>
            </a:r>
            <a:r>
              <a:rPr lang="en-US" sz="2000" dirty="0"/>
              <a:t> </a:t>
            </a:r>
            <a:r>
              <a:rPr lang="en-US" sz="2000" dirty="0" err="1"/>
              <a:t>às</a:t>
            </a:r>
            <a:r>
              <a:rPr lang="en-US" sz="2000" dirty="0"/>
              <a:t> equipes de </a:t>
            </a:r>
            <a:r>
              <a:rPr lang="en-US" sz="2000" dirty="0" err="1"/>
              <a:t>gestão</a:t>
            </a:r>
            <a:r>
              <a:rPr lang="en-US" sz="2000" dirty="0"/>
              <a:t> das </a:t>
            </a:r>
            <a:r>
              <a:rPr lang="en-US" sz="2000" dirty="0" err="1"/>
              <a:t>Unidades</a:t>
            </a:r>
            <a:r>
              <a:rPr lang="en-US" sz="2000" dirty="0"/>
              <a:t> de </a:t>
            </a:r>
            <a:r>
              <a:rPr lang="en-US" sz="2000" dirty="0" err="1"/>
              <a:t>Conservação</a:t>
            </a:r>
            <a:r>
              <a:rPr lang="en-US" sz="2000" dirty="0"/>
              <a:t> a </a:t>
            </a:r>
            <a:r>
              <a:rPr lang="en-US" sz="2000" dirty="0" err="1"/>
              <a:t>indicação</a:t>
            </a:r>
            <a:r>
              <a:rPr lang="en-US" sz="2000" dirty="0"/>
              <a:t> de </a:t>
            </a:r>
            <a:r>
              <a:rPr lang="en-US" sz="2000" b="1" dirty="0" err="1"/>
              <a:t>serviços</a:t>
            </a:r>
            <a:r>
              <a:rPr lang="en-US" sz="2000" b="1" dirty="0"/>
              <a:t> </a:t>
            </a:r>
            <a:r>
              <a:rPr lang="en-US" sz="2000" b="1" dirty="0" err="1"/>
              <a:t>prioritários</a:t>
            </a:r>
            <a:r>
              <a:rPr lang="en-US" sz="2000" b="1" dirty="0"/>
              <a:t> </a:t>
            </a:r>
            <a:r>
              <a:rPr lang="en-US" sz="2000" dirty="0"/>
              <a:t>a </a:t>
            </a:r>
            <a:r>
              <a:rPr lang="en-US" sz="2000" dirty="0" err="1"/>
              <a:t>serem</a:t>
            </a:r>
            <a:r>
              <a:rPr lang="en-US" sz="2000" dirty="0"/>
              <a:t> </a:t>
            </a:r>
            <a:r>
              <a:rPr lang="en-US" sz="2000" dirty="0" err="1"/>
              <a:t>prestados</a:t>
            </a:r>
            <a:r>
              <a:rPr lang="en-US" sz="2000" dirty="0"/>
              <a:t> </a:t>
            </a:r>
            <a:r>
              <a:rPr lang="en-US" sz="2000" dirty="0" err="1"/>
              <a:t>nas</a:t>
            </a:r>
            <a:r>
              <a:rPr lang="en-US" sz="2000" dirty="0"/>
              <a:t> </a:t>
            </a:r>
            <a:r>
              <a:rPr lang="en-US" sz="2000" dirty="0" err="1"/>
              <a:t>Unidades</a:t>
            </a:r>
            <a:r>
              <a:rPr lang="en-US" sz="2000" dirty="0"/>
              <a:t>, via </a:t>
            </a:r>
            <a:r>
              <a:rPr lang="en-US" sz="2000" dirty="0" err="1"/>
              <a:t>Autorização</a:t>
            </a:r>
            <a:r>
              <a:rPr lang="en-US" sz="2000" dirty="0"/>
              <a:t> de </a:t>
            </a:r>
            <a:r>
              <a:rPr lang="en-US" sz="2000" dirty="0" err="1"/>
              <a:t>Uso</a:t>
            </a:r>
            <a:r>
              <a:rPr lang="en-US" sz="2000" dirty="0"/>
              <a:t>;</a:t>
            </a:r>
          </a:p>
          <a:p>
            <a:endParaRPr lang="en-US" sz="2000" dirty="0"/>
          </a:p>
          <a:p>
            <a:r>
              <a:rPr lang="en-US" sz="2000" dirty="0"/>
              <a:t>A </a:t>
            </a:r>
            <a:r>
              <a:rPr lang="en-US" sz="2000" dirty="0" err="1"/>
              <a:t>indicação</a:t>
            </a:r>
            <a:r>
              <a:rPr lang="en-US" sz="2000" dirty="0"/>
              <a:t> </a:t>
            </a:r>
            <a:r>
              <a:rPr lang="en-US" sz="2000" dirty="0" err="1"/>
              <a:t>deverá</a:t>
            </a:r>
            <a:r>
              <a:rPr lang="en-US" sz="2000" dirty="0"/>
              <a:t> </a:t>
            </a:r>
            <a:r>
              <a:rPr lang="en-US" sz="2000" dirty="0" err="1"/>
              <a:t>atender</a:t>
            </a:r>
            <a:r>
              <a:rPr lang="en-US" sz="2000" dirty="0"/>
              <a:t> </a:t>
            </a:r>
            <a:r>
              <a:rPr lang="en-US" sz="2000" dirty="0" err="1"/>
              <a:t>ao</a:t>
            </a:r>
            <a:r>
              <a:rPr lang="en-US" sz="2000" dirty="0"/>
              <a:t> </a:t>
            </a:r>
            <a:r>
              <a:rPr lang="en-US" sz="2000" dirty="0" err="1"/>
              <a:t>pedido</a:t>
            </a:r>
            <a:r>
              <a:rPr lang="en-US" sz="2000" dirty="0"/>
              <a:t> </a:t>
            </a:r>
            <a:r>
              <a:rPr lang="en-US" sz="2000" dirty="0" err="1"/>
              <a:t>específico</a:t>
            </a:r>
            <a:r>
              <a:rPr lang="en-US" sz="2000" dirty="0"/>
              <a:t> do NNPS/FF, </a:t>
            </a:r>
            <a:r>
              <a:rPr lang="en-US" sz="2000" dirty="0" err="1"/>
              <a:t>sendo</a:t>
            </a:r>
            <a:r>
              <a:rPr lang="en-US" sz="2000" dirty="0"/>
              <a:t> sempre </a:t>
            </a:r>
            <a:r>
              <a:rPr lang="en-US" sz="2000" dirty="0" err="1"/>
              <a:t>necessário</a:t>
            </a:r>
            <a:r>
              <a:rPr lang="en-US" sz="2000" dirty="0"/>
              <a:t> que as equipes de </a:t>
            </a:r>
            <a:r>
              <a:rPr lang="en-US" sz="2000" dirty="0" err="1"/>
              <a:t>gestão</a:t>
            </a:r>
            <a:r>
              <a:rPr lang="en-US" sz="2000" dirty="0"/>
              <a:t> das </a:t>
            </a:r>
            <a:r>
              <a:rPr lang="en-US" sz="2000" dirty="0" err="1"/>
              <a:t>Unidades</a:t>
            </a:r>
            <a:r>
              <a:rPr lang="en-US" sz="2000" dirty="0"/>
              <a:t> </a:t>
            </a:r>
            <a:r>
              <a:rPr lang="en-US" sz="2000" dirty="0" err="1"/>
              <a:t>verifiquem</a:t>
            </a:r>
            <a:r>
              <a:rPr lang="en-US" sz="2000" dirty="0"/>
              <a:t> a </a:t>
            </a:r>
            <a:r>
              <a:rPr lang="en-US" sz="2000" dirty="0" err="1"/>
              <a:t>viabilidade</a:t>
            </a:r>
            <a:r>
              <a:rPr lang="en-US" sz="2000" dirty="0"/>
              <a:t> </a:t>
            </a:r>
            <a:r>
              <a:rPr lang="en-US" sz="2000" dirty="0" err="1"/>
              <a:t>técnica</a:t>
            </a:r>
            <a:r>
              <a:rPr lang="en-US" sz="2000" dirty="0"/>
              <a:t> para </a:t>
            </a:r>
            <a:r>
              <a:rPr lang="en-US" sz="2000" dirty="0" err="1"/>
              <a:t>prestação</a:t>
            </a:r>
            <a:r>
              <a:rPr lang="en-US" sz="2000" dirty="0"/>
              <a:t> dos </a:t>
            </a:r>
            <a:r>
              <a:rPr lang="en-US" sz="2000" dirty="0" err="1"/>
              <a:t>serviços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Unidade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4532B80-4665-A7E4-74BB-DB34C359A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4B116B83-A720-B588-3F60-FBDD7ABF9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285" y="5090963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B5AADCF3-A1D0-3CEE-8AC2-F7FD96273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631" y="2104646"/>
            <a:ext cx="1318015" cy="131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5CBB8212-A807-414B-272C-3C019D16F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043" y="2104646"/>
            <a:ext cx="1318015" cy="13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6FA9BA39-42DD-7221-8836-1ACC6BF64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483" y="3671600"/>
            <a:ext cx="1453575" cy="145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52D49637-9877-F4B2-68A1-3011C2399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550" y="3805082"/>
            <a:ext cx="1389572" cy="132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>
            <a:extLst>
              <a:ext uri="{FF2B5EF4-FFF2-40B4-BE49-F238E27FC236}">
                <a16:creationId xmlns:a16="http://schemas.microsoft.com/office/drawing/2014/main" id="{8D923DDA-10F8-0865-8828-0F89CF757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028" y="5357773"/>
            <a:ext cx="1320094" cy="132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757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5EA38-E5DB-B8E6-1CA6-35F1B3712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4.2. PROPOSIÇÃO DE SERVIÇOS PELAS EQUIPES DE </a:t>
            </a:r>
            <a:br>
              <a:rPr lang="pt-BR" dirty="0"/>
            </a:br>
            <a:r>
              <a:rPr lang="pt-BR" dirty="0"/>
              <a:t>GESTÃO DAS UNIDADES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815E45-A7D0-5AD7-F939-DF90855F6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86" y="1716641"/>
            <a:ext cx="11029615" cy="5080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SERVIÇOS PODERÃO SER PROPOSTOS A QUALQUER TEMPO PELAS EQUIPES DE GESTÃO DAS UNIDADES DE CONSERVAÇÃO: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Independentemente</a:t>
            </a:r>
            <a:r>
              <a:rPr lang="en-US" sz="2000" dirty="0"/>
              <a:t> do </a:t>
            </a:r>
            <a:r>
              <a:rPr lang="en-US" sz="2000" dirty="0" err="1"/>
              <a:t>alinhamento</a:t>
            </a:r>
            <a:r>
              <a:rPr lang="en-US" sz="2000" dirty="0"/>
              <a:t> </a:t>
            </a:r>
            <a:r>
              <a:rPr lang="en-US" sz="2000" dirty="0" err="1"/>
              <a:t>institucional</a:t>
            </a:r>
            <a:r>
              <a:rPr lang="en-US" sz="2000" dirty="0"/>
              <a:t>, a </a:t>
            </a:r>
            <a:r>
              <a:rPr lang="en-US" sz="2000" dirty="0" err="1"/>
              <a:t>qualquer</a:t>
            </a:r>
            <a:r>
              <a:rPr lang="en-US" sz="2000" dirty="0"/>
              <a:t> tempo as equipes de </a:t>
            </a:r>
            <a:r>
              <a:rPr lang="en-US" sz="2000" dirty="0" err="1"/>
              <a:t>gestão</a:t>
            </a:r>
            <a:r>
              <a:rPr lang="en-US" sz="2000" dirty="0"/>
              <a:t> das </a:t>
            </a:r>
            <a:r>
              <a:rPr lang="en-US" sz="2000" dirty="0" err="1"/>
              <a:t>Unidades</a:t>
            </a:r>
            <a:r>
              <a:rPr lang="en-US" sz="2000" dirty="0"/>
              <a:t> </a:t>
            </a:r>
            <a:r>
              <a:rPr lang="en-US" sz="2000" dirty="0" err="1"/>
              <a:t>poderão</a:t>
            </a:r>
            <a:r>
              <a:rPr lang="en-US" sz="2000" dirty="0"/>
              <a:t> </a:t>
            </a:r>
            <a:r>
              <a:rPr lang="en-US" sz="2000" b="1" dirty="0" err="1"/>
              <a:t>propor</a:t>
            </a:r>
            <a:r>
              <a:rPr lang="en-US" sz="2000" dirty="0"/>
              <a:t> </a:t>
            </a:r>
            <a:r>
              <a:rPr lang="en-US" sz="2000" dirty="0" err="1"/>
              <a:t>ao</a:t>
            </a:r>
            <a:r>
              <a:rPr lang="en-US" sz="2000" dirty="0"/>
              <a:t> NNPS/FF a </a:t>
            </a:r>
            <a:r>
              <a:rPr lang="en-US" sz="2000" dirty="0" err="1"/>
              <a:t>abertura</a:t>
            </a:r>
            <a:r>
              <a:rPr lang="en-US" sz="2000" dirty="0"/>
              <a:t> de </a:t>
            </a:r>
            <a:r>
              <a:rPr lang="en-US" sz="2000" dirty="0" err="1"/>
              <a:t>Editais</a:t>
            </a:r>
            <a:r>
              <a:rPr lang="en-US" sz="2000" dirty="0"/>
              <a:t> de </a:t>
            </a:r>
            <a:r>
              <a:rPr lang="en-US" sz="2000" dirty="0" err="1"/>
              <a:t>Chamamento</a:t>
            </a:r>
            <a:r>
              <a:rPr lang="en-US" sz="2000" dirty="0"/>
              <a:t> Público para </a:t>
            </a:r>
            <a:r>
              <a:rPr lang="en-US" sz="2000" dirty="0" err="1"/>
              <a:t>prestação</a:t>
            </a:r>
            <a:r>
              <a:rPr lang="en-US" sz="2000" dirty="0"/>
              <a:t> de </a:t>
            </a:r>
            <a:r>
              <a:rPr lang="en-US" sz="2000" dirty="0" err="1"/>
              <a:t>determinados</a:t>
            </a:r>
            <a:r>
              <a:rPr lang="en-US" sz="2000" dirty="0"/>
              <a:t> </a:t>
            </a:r>
            <a:r>
              <a:rPr lang="en-US" sz="2000" dirty="0" err="1"/>
              <a:t>serviços</a:t>
            </a:r>
            <a:r>
              <a:rPr lang="en-US" sz="2000" dirty="0"/>
              <a:t>, que </a:t>
            </a:r>
            <a:r>
              <a:rPr lang="en-US" sz="2000" dirty="0" err="1"/>
              <a:t>poderão</a:t>
            </a:r>
            <a:r>
              <a:rPr lang="en-US" sz="2000" dirty="0"/>
              <a:t> ser:</a:t>
            </a:r>
          </a:p>
          <a:p>
            <a:pPr marL="534988" indent="-258763">
              <a:buFont typeface="Wingdings" panose="05000000000000000000" pitchFamily="2" charset="2"/>
              <a:buChar char="Ø"/>
              <a:tabLst>
                <a:tab pos="620713" algn="l"/>
              </a:tabLst>
            </a:pPr>
            <a:r>
              <a:rPr lang="en-US" sz="2000" dirty="0" err="1"/>
              <a:t>Serviços</a:t>
            </a:r>
            <a:r>
              <a:rPr lang="en-US" sz="2000" dirty="0"/>
              <a:t> que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estejam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lista</a:t>
            </a:r>
            <a:r>
              <a:rPr lang="en-US" sz="2000" dirty="0"/>
              <a:t> do </a:t>
            </a:r>
            <a:r>
              <a:rPr lang="en-US" sz="2000" b="1" dirty="0"/>
              <a:t>ANEXO II</a:t>
            </a:r>
            <a:r>
              <a:rPr lang="en-US" sz="2000" dirty="0"/>
              <a:t>, da </a:t>
            </a:r>
            <a:r>
              <a:rPr lang="en-US" sz="2000" dirty="0" err="1"/>
              <a:t>Portaria</a:t>
            </a:r>
            <a:r>
              <a:rPr lang="en-US" sz="2000" dirty="0"/>
              <a:t> </a:t>
            </a:r>
            <a:r>
              <a:rPr lang="en-US" sz="2000" dirty="0" err="1"/>
              <a:t>Normativa</a:t>
            </a:r>
            <a:r>
              <a:rPr lang="en-US" sz="2000" dirty="0"/>
              <a:t> FF/DE nº 372/2023;</a:t>
            </a:r>
          </a:p>
          <a:p>
            <a:pPr marL="534988" indent="-258763">
              <a:buFont typeface="Wingdings" panose="05000000000000000000" pitchFamily="2" charset="2"/>
              <a:buChar char="Ø"/>
              <a:tabLst>
                <a:tab pos="620713" algn="l"/>
              </a:tabLst>
            </a:pPr>
            <a:r>
              <a:rPr lang="en-US" sz="2000" dirty="0" err="1"/>
              <a:t>Serviços</a:t>
            </a:r>
            <a:r>
              <a:rPr lang="en-US" sz="2000" dirty="0"/>
              <a:t> que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estejam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ordem</a:t>
            </a:r>
            <a:r>
              <a:rPr lang="en-US" sz="2000" dirty="0"/>
              <a:t> de </a:t>
            </a:r>
            <a:r>
              <a:rPr lang="en-US" sz="2000" dirty="0" err="1"/>
              <a:t>prioridade</a:t>
            </a:r>
            <a:r>
              <a:rPr lang="en-US" sz="2000" dirty="0"/>
              <a:t> para </a:t>
            </a:r>
            <a:r>
              <a:rPr lang="en-US" sz="2000" dirty="0" err="1"/>
              <a:t>abertura</a:t>
            </a:r>
            <a:r>
              <a:rPr lang="en-US" sz="2000" dirty="0"/>
              <a:t> de </a:t>
            </a:r>
            <a:r>
              <a:rPr lang="en-US" sz="2000" dirty="0" err="1"/>
              <a:t>Editais</a:t>
            </a:r>
            <a:r>
              <a:rPr lang="en-US" sz="2000" dirty="0"/>
              <a:t> de </a:t>
            </a:r>
            <a:r>
              <a:rPr lang="en-US" sz="2000" dirty="0" err="1"/>
              <a:t>Chamamento</a:t>
            </a:r>
            <a:r>
              <a:rPr lang="en-US" sz="2000" dirty="0"/>
              <a:t> Público.</a:t>
            </a:r>
          </a:p>
          <a:p>
            <a:pPr marL="534988" indent="-258763">
              <a:buFont typeface="Wingdings" panose="05000000000000000000" pitchFamily="2" charset="2"/>
              <a:buChar char="Ø"/>
              <a:tabLst>
                <a:tab pos="620713" algn="l"/>
              </a:tabLst>
            </a:pPr>
            <a:endParaRPr lang="en-US" sz="2000" dirty="0"/>
          </a:p>
          <a:p>
            <a:r>
              <a:rPr lang="en-US" sz="2000" dirty="0"/>
              <a:t>Para </a:t>
            </a:r>
            <a:r>
              <a:rPr lang="en-US" sz="2000" dirty="0" err="1"/>
              <a:t>formalizar</a:t>
            </a:r>
            <a:r>
              <a:rPr lang="en-US" sz="2000" dirty="0"/>
              <a:t> a </a:t>
            </a:r>
            <a:r>
              <a:rPr lang="en-US" sz="2000" dirty="0" err="1"/>
              <a:t>proposta</a:t>
            </a:r>
            <a:r>
              <a:rPr lang="en-US" sz="2000" dirty="0"/>
              <a:t> </a:t>
            </a:r>
            <a:r>
              <a:rPr lang="en-US" sz="2000" dirty="0" err="1"/>
              <a:t>ao</a:t>
            </a:r>
            <a:r>
              <a:rPr lang="en-US" sz="2000" dirty="0"/>
              <a:t> NNPS/FF, </a:t>
            </a:r>
            <a:r>
              <a:rPr lang="en-US" sz="2000" dirty="0" err="1"/>
              <a:t>veja</a:t>
            </a:r>
            <a:r>
              <a:rPr lang="en-US" sz="2000" dirty="0"/>
              <a:t> o </a:t>
            </a:r>
            <a:r>
              <a:rPr lang="en-US" sz="2000" b="1" dirty="0" err="1"/>
              <a:t>passo</a:t>
            </a:r>
            <a:r>
              <a:rPr lang="en-US" sz="2000" b="1" dirty="0"/>
              <a:t> a </a:t>
            </a:r>
            <a:r>
              <a:rPr lang="en-US" sz="2000" b="1" dirty="0" err="1"/>
              <a:t>passo</a:t>
            </a:r>
            <a:r>
              <a:rPr lang="en-US" sz="2000" b="1" dirty="0"/>
              <a:t> </a:t>
            </a:r>
            <a:r>
              <a:rPr lang="en-US" sz="2000" dirty="0"/>
              <a:t>a </a:t>
            </a:r>
            <a:r>
              <a:rPr lang="en-US" sz="2000" dirty="0" err="1"/>
              <a:t>seguir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4532B80-4665-A7E4-74BB-DB34C359A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13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A738ADB3-E91D-450C-9E7F-C7F73928C7FB}"/>
              </a:ext>
            </a:extLst>
          </p:cNvPr>
          <p:cNvSpPr/>
          <p:nvPr/>
        </p:nvSpPr>
        <p:spPr>
          <a:xfrm>
            <a:off x="1591127" y="1749108"/>
            <a:ext cx="2448732" cy="836909"/>
          </a:xfrm>
          <a:prstGeom prst="rightArrow">
            <a:avLst/>
          </a:prstGeom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1. Alinhamento Prévio</a:t>
            </a: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28A4F0CB-A56C-4339-99A7-84D8F0EAF30B}"/>
              </a:ext>
            </a:extLst>
          </p:cNvPr>
          <p:cNvSpPr/>
          <p:nvPr/>
        </p:nvSpPr>
        <p:spPr>
          <a:xfrm>
            <a:off x="3688058" y="2260732"/>
            <a:ext cx="2507724" cy="836909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2. Informação Técnica</a:t>
            </a: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C22F20D9-50DC-4912-8D3A-16E6E33168AC}"/>
              </a:ext>
            </a:extLst>
          </p:cNvPr>
          <p:cNvSpPr/>
          <p:nvPr/>
        </p:nvSpPr>
        <p:spPr>
          <a:xfrm>
            <a:off x="5902973" y="2749466"/>
            <a:ext cx="2389740" cy="83690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3. Abertura Processo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3F93A5D-ED7D-4D8F-9E40-B6E9E743D9D2}"/>
              </a:ext>
            </a:extLst>
          </p:cNvPr>
          <p:cNvSpPr/>
          <p:nvPr/>
        </p:nvSpPr>
        <p:spPr>
          <a:xfrm>
            <a:off x="1532134" y="2459207"/>
            <a:ext cx="2044019" cy="2786372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A gestão da Unidade deverá realizar alinhamento prévio junto à Gerência e Diretoria Regional, sobre a proposta de realização de serviço na Unidade; </a:t>
            </a:r>
            <a:endParaRPr lang="pt-BR" sz="16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02B1542-EBBC-4758-86EF-C4084FAB0F55}"/>
              </a:ext>
            </a:extLst>
          </p:cNvPr>
          <p:cNvSpPr/>
          <p:nvPr/>
        </p:nvSpPr>
        <p:spPr>
          <a:xfrm>
            <a:off x="3688057" y="2986151"/>
            <a:ext cx="2044019" cy="3510734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Gestão da Unidade elabora Informação Técnica, demonstrando:</a:t>
            </a:r>
          </a:p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1. Viabilidade técnica para prestação do serviço na Unidade;</a:t>
            </a:r>
          </a:p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2. Existência de demanda de visitantes requisitando por aquele serviço;</a:t>
            </a:r>
          </a:p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3. Características do local pretendido.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C631023-B3E9-4419-A3F7-B632F50AF143}"/>
              </a:ext>
            </a:extLst>
          </p:cNvPr>
          <p:cNvSpPr/>
          <p:nvPr/>
        </p:nvSpPr>
        <p:spPr>
          <a:xfrm>
            <a:off x="5791068" y="3463323"/>
            <a:ext cx="2096931" cy="2696626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Gestão da Unidade abre processo administrativo pelo Sistema E-Ambiente, anexa a Informação Técnica e envia para ciência e manifestação da Gerência e Diretoria Regional;</a:t>
            </a:r>
          </a:p>
        </p:txBody>
      </p:sp>
      <p:sp>
        <p:nvSpPr>
          <p:cNvPr id="17" name="Título 16">
            <a:extLst>
              <a:ext uri="{FF2B5EF4-FFF2-40B4-BE49-F238E27FC236}">
                <a16:creationId xmlns:a16="http://schemas.microsoft.com/office/drawing/2014/main" id="{ADFD76BD-72AC-4357-A033-2F375611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4.3. COMO DOCUMENTAR A PROPOSIÇÃO DE </a:t>
            </a:r>
            <a:br>
              <a:rPr lang="pt-BR" dirty="0"/>
            </a:br>
            <a:r>
              <a:rPr lang="pt-BR" dirty="0"/>
              <a:t>SERVIÇOS 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5C6341C8-7C74-48F9-A398-7DA829EDE78B}"/>
              </a:ext>
            </a:extLst>
          </p:cNvPr>
          <p:cNvSpPr/>
          <p:nvPr/>
        </p:nvSpPr>
        <p:spPr>
          <a:xfrm>
            <a:off x="8058896" y="3241607"/>
            <a:ext cx="2389740" cy="836909"/>
          </a:xfrm>
          <a:prstGeom prst="rightArrow">
            <a:avLst/>
          </a:prstGeom>
          <a:solidFill>
            <a:srgbClr val="498210"/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50" dirty="0"/>
              <a:t>4. Chamamento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5AA56A-E0D5-4EDA-AB3B-54751F2AA440}"/>
              </a:ext>
            </a:extLst>
          </p:cNvPr>
          <p:cNvSpPr/>
          <p:nvPr/>
        </p:nvSpPr>
        <p:spPr>
          <a:xfrm>
            <a:off x="7999903" y="3955465"/>
            <a:ext cx="2044019" cy="2549252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NNPS/FF recebe o expediente e elabora minutas de:</a:t>
            </a:r>
          </a:p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1. Edital de Chamamento Público;</a:t>
            </a:r>
          </a:p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2. Termo de Autorização de Uso (TAU);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635D61F2-7E42-43C1-93F7-57D67F204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050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6">
            <a:extLst>
              <a:ext uri="{FF2B5EF4-FFF2-40B4-BE49-F238E27FC236}">
                <a16:creationId xmlns:a16="http://schemas.microsoft.com/office/drawing/2014/main" id="{ADFD76BD-72AC-4357-A033-2F375611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4.3.1. COMO DOCUMENTAR A PROPOSIÇÃO DE </a:t>
            </a:r>
            <a:br>
              <a:rPr lang="pt-BR" dirty="0"/>
            </a:br>
            <a:r>
              <a:rPr lang="pt-BR" dirty="0"/>
              <a:t>SERVIÇOS 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635D61F2-7E42-43C1-93F7-57D67F204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4B4CCDFE-F09A-479D-80B7-685351A5588A}"/>
              </a:ext>
            </a:extLst>
          </p:cNvPr>
          <p:cNvSpPr/>
          <p:nvPr/>
        </p:nvSpPr>
        <p:spPr>
          <a:xfrm>
            <a:off x="6775583" y="3573945"/>
            <a:ext cx="2389740" cy="836909"/>
          </a:xfrm>
          <a:prstGeom prst="rightArrow">
            <a:avLst/>
          </a:prstGeom>
          <a:solidFill>
            <a:srgbClr val="1B3006"/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10. Publicação Edital</a:t>
            </a:r>
          </a:p>
        </p:txBody>
      </p:sp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1D82BBF7-4DDB-4018-A929-FF541F68F8A8}"/>
              </a:ext>
            </a:extLst>
          </p:cNvPr>
          <p:cNvSpPr/>
          <p:nvPr/>
        </p:nvSpPr>
        <p:spPr>
          <a:xfrm>
            <a:off x="2463737" y="2483291"/>
            <a:ext cx="2389740" cy="83690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8. Análise Jurídica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CF4D32F4-7C62-4D5A-A75A-C3D961530F13}"/>
              </a:ext>
            </a:extLst>
          </p:cNvPr>
          <p:cNvSpPr/>
          <p:nvPr/>
        </p:nvSpPr>
        <p:spPr>
          <a:xfrm>
            <a:off x="2351832" y="3197147"/>
            <a:ext cx="2096931" cy="2834648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NNPS/FF encaminha processo para Diretoria Executiva (FF/DE) com sugestão de análise da  Assessoria Jurídica (FF/AJ), para análise das minutas de Edital de Chamamento Público e de TAU;</a:t>
            </a:r>
          </a:p>
        </p:txBody>
      </p:sp>
      <p:sp>
        <p:nvSpPr>
          <p:cNvPr id="24" name="Seta: para a Direita 23">
            <a:extLst>
              <a:ext uri="{FF2B5EF4-FFF2-40B4-BE49-F238E27FC236}">
                <a16:creationId xmlns:a16="http://schemas.microsoft.com/office/drawing/2014/main" id="{C21F228C-EC04-4654-9D13-FC5B5D5CC3E6}"/>
              </a:ext>
            </a:extLst>
          </p:cNvPr>
          <p:cNvSpPr/>
          <p:nvPr/>
        </p:nvSpPr>
        <p:spPr>
          <a:xfrm>
            <a:off x="4619660" y="2967092"/>
            <a:ext cx="2389740" cy="836909"/>
          </a:xfrm>
          <a:prstGeom prst="rightArrow">
            <a:avLst/>
          </a:prstGeom>
          <a:solidFill>
            <a:srgbClr val="498210"/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9. Análise Final</a:t>
            </a: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F996385D-AC2E-4F52-A733-4D14FAF7BD1D}"/>
              </a:ext>
            </a:extLst>
          </p:cNvPr>
          <p:cNvSpPr/>
          <p:nvPr/>
        </p:nvSpPr>
        <p:spPr>
          <a:xfrm>
            <a:off x="4560667" y="3680949"/>
            <a:ext cx="2044019" cy="2161065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Caso parecer favorável, FF/AJ encaminha processo para FF/DE, para análise final; </a:t>
            </a:r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DEF8B8B1-5F76-4F2D-A65B-BD05555F50F2}"/>
              </a:ext>
            </a:extLst>
          </p:cNvPr>
          <p:cNvSpPr/>
          <p:nvPr/>
        </p:nvSpPr>
        <p:spPr>
          <a:xfrm>
            <a:off x="6716590" y="4287802"/>
            <a:ext cx="2206470" cy="1743993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Constatada a viabilidade da proposta pela DE, o Edital de Chamamento é publicado no Diário Oficial do Estado e no site da Fundação Florestal.</a:t>
            </a:r>
            <a:endParaRPr lang="pt-BR" sz="1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84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64DEB-E497-BDFC-0694-18E12C914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5. DIVULGAÇÃO APÓS A PUBLICAÇÃO DE EDITAL DE</a:t>
            </a:r>
            <a:br>
              <a:rPr lang="pt-BR" dirty="0"/>
            </a:br>
            <a:r>
              <a:rPr lang="pt-BR" dirty="0"/>
              <a:t>CHAMAMENTO PÚBLICO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D7943C-913B-6BA2-B084-3CF035EF1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5" y="1984076"/>
            <a:ext cx="8603062" cy="497744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sz="3200" dirty="0"/>
              <a:t>Após a publicação no Diário Oficial do Estado e no site da Fundação Florestal, o Edital de Chamamento Público deverá ser </a:t>
            </a:r>
            <a:r>
              <a:rPr lang="pt-BR" sz="3200" b="1" dirty="0"/>
              <a:t>divulgado </a:t>
            </a:r>
            <a:r>
              <a:rPr lang="pt-BR" sz="3200" dirty="0"/>
              <a:t>pela equipe de gestão da Unidade de Conservação e pela Assessoria de Comunicação da Fundação. Seguem sugestões de locais para divulgação:</a:t>
            </a:r>
          </a:p>
          <a:p>
            <a:pPr marL="534988" indent="-258763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3200" dirty="0"/>
              <a:t>Conselho da Unidade de Conservação;</a:t>
            </a:r>
          </a:p>
          <a:p>
            <a:pPr marL="534988" indent="-258763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3200" dirty="0"/>
              <a:t>Conselho Municipal de Turismo – COMTUR;</a:t>
            </a:r>
          </a:p>
          <a:p>
            <a:pPr marL="534988" indent="-258763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3200" dirty="0"/>
              <a:t>Associações Comerciais do Município;</a:t>
            </a:r>
          </a:p>
          <a:p>
            <a:pPr marL="534988" indent="-258763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pt-BR" sz="3200" dirty="0"/>
              <a:t>Canais de comunicação locais e regionais (jornais, rádios e outros);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pt-BR" sz="3200" dirty="0"/>
          </a:p>
          <a:p>
            <a:pPr>
              <a:lnSpc>
                <a:spcPct val="120000"/>
              </a:lnSpc>
            </a:pPr>
            <a:r>
              <a:rPr lang="pt-BR" sz="3200" dirty="0"/>
              <a:t>Após a divulgação, alguns passos devem ser seguidos até a assinatura e publicação do Termo de Autorização de Uso (TAU) e a efetiva prestação do serviço na Unidade de Conservação, conforme será demonstrado a seguir.</a:t>
            </a:r>
          </a:p>
          <a:p>
            <a:pPr marL="0" indent="0">
              <a:lnSpc>
                <a:spcPct val="120000"/>
              </a:lnSpc>
              <a:buNone/>
            </a:pPr>
            <a:endParaRPr lang="pt-BR" sz="3200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455E6FF-4F57-C67E-3FBE-7EBA58DDD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pic>
        <p:nvPicPr>
          <p:cNvPr id="5130" name="Picture 10">
            <a:extLst>
              <a:ext uri="{FF2B5EF4-FFF2-40B4-BE49-F238E27FC236}">
                <a16:creationId xmlns:a16="http://schemas.microsoft.com/office/drawing/2014/main" id="{191A4AA0-0993-5AA0-38D8-85D98AF76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7989" y="3068069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63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14C00-C247-4222-BF57-A251B2D09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Destaques - PORTARIA NORMATIVA FF/DE Nº 372/2023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F26D06-ED29-4CEE-A081-D198A7397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70779"/>
            <a:ext cx="11029615" cy="4883981"/>
          </a:xfrm>
        </p:spPr>
        <p:txBody>
          <a:bodyPr>
            <a:normAutofit/>
          </a:bodyPr>
          <a:lstStyle/>
          <a:p>
            <a:pPr marL="305435" indent="-305435"/>
            <a:r>
              <a:rPr lang="pt-BR" sz="2000" dirty="0"/>
              <a:t>Regulamentar o procedimento para prestação de serviços de apoio ao Uso Público, por meio da celebração de Autorização de Uso de Áreas;</a:t>
            </a:r>
          </a:p>
          <a:p>
            <a:pPr marL="305435" indent="-305435"/>
            <a:r>
              <a:rPr lang="pt-BR" sz="2000" dirty="0"/>
              <a:t>Viabilizar a formalização de parcerias com pequenos e médios empreendedores dos ramos de: alimentação, hospedagem, turismo de aventura e outros; </a:t>
            </a:r>
          </a:p>
          <a:p>
            <a:pPr marL="305435" indent="-305435"/>
            <a:r>
              <a:rPr lang="pt-BR" sz="2000" dirty="0"/>
              <a:t>Abertura de Edital de Chamamento Público por serviço/atividade para todas as Unidades de Conservação que apresentarem interesse ou demanda, permitindo a habilitação de parceiros a qualquer tempo;</a:t>
            </a:r>
          </a:p>
          <a:p>
            <a:pPr marL="305435" indent="-305435"/>
            <a:r>
              <a:rPr lang="pt-BR" sz="2000" dirty="0"/>
              <a:t>Reserva e aquisição de vagas pelo sistema de venda online;</a:t>
            </a:r>
          </a:p>
          <a:p>
            <a:pPr marL="305435" indent="-305435"/>
            <a:r>
              <a:rPr lang="pt-BR" sz="2000" dirty="0"/>
              <a:t>Padronização dos valores de outorga, obtida por meio de pesquisa de mercado e planilha de cálculo  realizada pela Fundação Instituto de Administração (FIA);</a:t>
            </a:r>
          </a:p>
          <a:p>
            <a:pPr marL="305435" indent="-305435"/>
            <a:r>
              <a:rPr lang="pt-BR" sz="2000" dirty="0"/>
              <a:t>Possibilidade de conversão da outorga em contrapartidas (para casos, atividades e Unidade de Conservação específicas).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AB223BC-364A-43EA-B955-40271445E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4056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A738ADB3-E91D-450C-9E7F-C7F73928C7FB}"/>
              </a:ext>
            </a:extLst>
          </p:cNvPr>
          <p:cNvSpPr/>
          <p:nvPr/>
        </p:nvSpPr>
        <p:spPr>
          <a:xfrm>
            <a:off x="581193" y="1844298"/>
            <a:ext cx="2448732" cy="836909"/>
          </a:xfrm>
          <a:prstGeom prst="rightArrow">
            <a:avLst/>
          </a:prstGeom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1. Publicação Edital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C4FB8480-537F-43D9-9074-11E2DD1767F0}"/>
              </a:ext>
            </a:extLst>
          </p:cNvPr>
          <p:cNvSpPr/>
          <p:nvPr/>
        </p:nvSpPr>
        <p:spPr>
          <a:xfrm>
            <a:off x="9204885" y="4201742"/>
            <a:ext cx="2389740" cy="836909"/>
          </a:xfrm>
          <a:prstGeom prst="rightArrow">
            <a:avLst/>
          </a:prstGeom>
          <a:solidFill>
            <a:srgbClr val="1B3006"/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5. TAU</a:t>
            </a: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28A4F0CB-A56C-4339-99A7-84D8F0EAF30B}"/>
              </a:ext>
            </a:extLst>
          </p:cNvPr>
          <p:cNvSpPr/>
          <p:nvPr/>
        </p:nvSpPr>
        <p:spPr>
          <a:xfrm>
            <a:off x="2678124" y="2492193"/>
            <a:ext cx="2507724" cy="836909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2. Divulgação</a:t>
            </a: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C22F20D9-50DC-4912-8D3A-16E6E33168AC}"/>
              </a:ext>
            </a:extLst>
          </p:cNvPr>
          <p:cNvSpPr/>
          <p:nvPr/>
        </p:nvSpPr>
        <p:spPr>
          <a:xfrm>
            <a:off x="4893039" y="3111088"/>
            <a:ext cx="2389740" cy="83690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3. Documentação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3F93A5D-ED7D-4D8F-9E40-B6E9E743D9D2}"/>
              </a:ext>
            </a:extLst>
          </p:cNvPr>
          <p:cNvSpPr/>
          <p:nvPr/>
        </p:nvSpPr>
        <p:spPr>
          <a:xfrm>
            <a:off x="522200" y="2554397"/>
            <a:ext cx="2044019" cy="2154081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Edital de Chamamento é publicado no Diário Oficial do Estado e no site da Fundação Florestal;</a:t>
            </a:r>
            <a:endParaRPr lang="pt-BR" sz="16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02B1542-EBBC-4758-86EF-C4084FAB0F55}"/>
              </a:ext>
            </a:extLst>
          </p:cNvPr>
          <p:cNvSpPr/>
          <p:nvPr/>
        </p:nvSpPr>
        <p:spPr>
          <a:xfrm>
            <a:off x="2678123" y="3217611"/>
            <a:ext cx="2044019" cy="2691869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Gestão da Unidade e Assessoria de Comunicação da Fundação Florestal promovem a divulgação local e regional do Edital de Chamamento Público;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C631023-B3E9-4419-A3F7-B632F50AF143}"/>
              </a:ext>
            </a:extLst>
          </p:cNvPr>
          <p:cNvSpPr/>
          <p:nvPr/>
        </p:nvSpPr>
        <p:spPr>
          <a:xfrm>
            <a:off x="4834046" y="3824943"/>
            <a:ext cx="2044019" cy="2493969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Interessados apresentam a documentação para cadastro, conforme Edital e orientações constantes no </a:t>
            </a:r>
            <a:r>
              <a:rPr lang="pt-BR" sz="1650" b="1" dirty="0">
                <a:solidFill>
                  <a:schemeClr val="bg2">
                    <a:lumMod val="25000"/>
                  </a:schemeClr>
                </a:solidFill>
              </a:rPr>
              <a:t>Manual do Operador</a:t>
            </a:r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</p:txBody>
      </p:sp>
      <p:sp>
        <p:nvSpPr>
          <p:cNvPr id="17" name="Título 16">
            <a:extLst>
              <a:ext uri="{FF2B5EF4-FFF2-40B4-BE49-F238E27FC236}">
                <a16:creationId xmlns:a16="http://schemas.microsoft.com/office/drawing/2014/main" id="{ADFD76BD-72AC-4357-A033-2F375611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5.1.  PASSO A PASSO APÓS A PUBLICAÇÃO DE EDITAL DE</a:t>
            </a:r>
            <a:br>
              <a:rPr lang="pt-BR" dirty="0"/>
            </a:br>
            <a:r>
              <a:rPr lang="pt-BR" dirty="0"/>
              <a:t>CHAMAMENTO PÚBLICO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5C6341C8-7C74-48F9-A398-7DA829EDE78B}"/>
              </a:ext>
            </a:extLst>
          </p:cNvPr>
          <p:cNvSpPr/>
          <p:nvPr/>
        </p:nvSpPr>
        <p:spPr>
          <a:xfrm>
            <a:off x="7048962" y="3594889"/>
            <a:ext cx="2389740" cy="836909"/>
          </a:xfrm>
          <a:prstGeom prst="rightArrow">
            <a:avLst/>
          </a:prstGeom>
          <a:solidFill>
            <a:srgbClr val="498210"/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4. Análise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5AA56A-E0D5-4EDA-AB3B-54751F2AA440}"/>
              </a:ext>
            </a:extLst>
          </p:cNvPr>
          <p:cNvSpPr/>
          <p:nvPr/>
        </p:nvSpPr>
        <p:spPr>
          <a:xfrm>
            <a:off x="6989969" y="4308746"/>
            <a:ext cx="2044019" cy="2187304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NNPS/FF e gestão da Unidade analisam a documentação dos interessados. </a:t>
            </a:r>
            <a:r>
              <a:rPr lang="pt-BR" sz="1650" b="1" dirty="0">
                <a:solidFill>
                  <a:schemeClr val="bg2">
                    <a:lumMod val="25000"/>
                  </a:schemeClr>
                </a:solidFill>
              </a:rPr>
              <a:t>Vide item 6 deste manual (Análise Classificatória)</a:t>
            </a:r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83B8ADC0-0CAF-4C1B-8A5C-991B9680C43B}"/>
              </a:ext>
            </a:extLst>
          </p:cNvPr>
          <p:cNvSpPr/>
          <p:nvPr/>
        </p:nvSpPr>
        <p:spPr>
          <a:xfrm>
            <a:off x="9145892" y="4915599"/>
            <a:ext cx="2044019" cy="1839162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NNPS/FF abre Documento Digital para acompanhamento do Termo de Autorização de Uso (TAU); 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635D61F2-7E42-43C1-93F7-57D67F204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2856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A738ADB3-E91D-450C-9E7F-C7F73928C7FB}"/>
              </a:ext>
            </a:extLst>
          </p:cNvPr>
          <p:cNvSpPr/>
          <p:nvPr/>
        </p:nvSpPr>
        <p:spPr>
          <a:xfrm>
            <a:off x="581193" y="1844298"/>
            <a:ext cx="2448732" cy="836909"/>
          </a:xfrm>
          <a:prstGeom prst="rightArrow">
            <a:avLst/>
          </a:prstGeom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6. Assinatura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C4FB8480-537F-43D9-9074-11E2DD1767F0}"/>
              </a:ext>
            </a:extLst>
          </p:cNvPr>
          <p:cNvSpPr/>
          <p:nvPr/>
        </p:nvSpPr>
        <p:spPr>
          <a:xfrm>
            <a:off x="9204885" y="4201742"/>
            <a:ext cx="2389740" cy="836909"/>
          </a:xfrm>
          <a:prstGeom prst="rightArrow">
            <a:avLst/>
          </a:prstGeom>
          <a:solidFill>
            <a:srgbClr val="1B3006"/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10. Prestação Serviço</a:t>
            </a:r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28A4F0CB-A56C-4339-99A7-84D8F0EAF30B}"/>
              </a:ext>
            </a:extLst>
          </p:cNvPr>
          <p:cNvSpPr/>
          <p:nvPr/>
        </p:nvSpPr>
        <p:spPr>
          <a:xfrm>
            <a:off x="2678124" y="2492193"/>
            <a:ext cx="2507724" cy="836909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7. Publicação</a:t>
            </a: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C22F20D9-50DC-4912-8D3A-16E6E33168AC}"/>
              </a:ext>
            </a:extLst>
          </p:cNvPr>
          <p:cNvSpPr/>
          <p:nvPr/>
        </p:nvSpPr>
        <p:spPr>
          <a:xfrm>
            <a:off x="4893039" y="3111088"/>
            <a:ext cx="2389740" cy="83690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8. Envio Código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3F93A5D-ED7D-4D8F-9E40-B6E9E743D9D2}"/>
              </a:ext>
            </a:extLst>
          </p:cNvPr>
          <p:cNvSpPr/>
          <p:nvPr/>
        </p:nvSpPr>
        <p:spPr>
          <a:xfrm>
            <a:off x="522200" y="2554397"/>
            <a:ext cx="2044019" cy="1754349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Interessado e Diretor Executivo da Fundação Florestal assinam digitalmente o TAU;</a:t>
            </a:r>
            <a:endParaRPr lang="pt-BR" sz="16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02B1542-EBBC-4758-86EF-C4084FAB0F55}"/>
              </a:ext>
            </a:extLst>
          </p:cNvPr>
          <p:cNvSpPr/>
          <p:nvPr/>
        </p:nvSpPr>
        <p:spPr>
          <a:xfrm>
            <a:off x="2678123" y="3217612"/>
            <a:ext cx="2044019" cy="1697987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Extrato do TAU é publicado no Diário Oficial do Estado;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C631023-B3E9-4419-A3F7-B632F50AF143}"/>
              </a:ext>
            </a:extLst>
          </p:cNvPr>
          <p:cNvSpPr/>
          <p:nvPr/>
        </p:nvSpPr>
        <p:spPr>
          <a:xfrm>
            <a:off x="4834046" y="3824944"/>
            <a:ext cx="2044019" cy="2187304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700" dirty="0">
                <a:solidFill>
                  <a:schemeClr val="bg2">
                    <a:lumMod val="25000"/>
                  </a:schemeClr>
                </a:solidFill>
              </a:rPr>
              <a:t>NNPS/FF envia ao interessado (</a:t>
            </a:r>
            <a:r>
              <a:rPr lang="pt-BR" sz="1700" dirty="0" err="1">
                <a:solidFill>
                  <a:schemeClr val="bg2">
                    <a:lumMod val="25000"/>
                  </a:schemeClr>
                </a:solidFill>
              </a:rPr>
              <a:t>Autorizatário</a:t>
            </a:r>
            <a:r>
              <a:rPr lang="pt-BR" sz="1700" dirty="0">
                <a:solidFill>
                  <a:schemeClr val="bg2">
                    <a:lumMod val="25000"/>
                  </a:schemeClr>
                </a:solidFill>
              </a:rPr>
              <a:t>) o seu CÓDIGO DE CADASTRO;</a:t>
            </a:r>
          </a:p>
        </p:txBody>
      </p:sp>
      <p:sp>
        <p:nvSpPr>
          <p:cNvPr id="17" name="Título 16">
            <a:extLst>
              <a:ext uri="{FF2B5EF4-FFF2-40B4-BE49-F238E27FC236}">
                <a16:creationId xmlns:a16="http://schemas.microsoft.com/office/drawing/2014/main" id="{ADFD76BD-72AC-4357-A033-2F375611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5.1.1.  PASSO A PASSO APÓS A PUBLICAÇÃO DE EDITAL DE</a:t>
            </a:r>
            <a:br>
              <a:rPr lang="pt-BR" dirty="0"/>
            </a:br>
            <a:r>
              <a:rPr lang="pt-BR" dirty="0"/>
              <a:t>CHAMAMENTO PÚBLICO (CONT.)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5C6341C8-7C74-48F9-A398-7DA829EDE78B}"/>
              </a:ext>
            </a:extLst>
          </p:cNvPr>
          <p:cNvSpPr/>
          <p:nvPr/>
        </p:nvSpPr>
        <p:spPr>
          <a:xfrm>
            <a:off x="7048962" y="3594889"/>
            <a:ext cx="2389740" cy="836909"/>
          </a:xfrm>
          <a:prstGeom prst="rightArrow">
            <a:avLst/>
          </a:prstGeom>
          <a:solidFill>
            <a:srgbClr val="498210"/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/>
              <a:t>9. Aquisição de Vagas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5AA56A-E0D5-4EDA-AB3B-54751F2AA440}"/>
              </a:ext>
            </a:extLst>
          </p:cNvPr>
          <p:cNvSpPr/>
          <p:nvPr/>
        </p:nvSpPr>
        <p:spPr>
          <a:xfrm>
            <a:off x="6989969" y="4308745"/>
            <a:ext cx="2044019" cy="2316341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Interessado acessa o site de venda online da Fundação Florestal, insere o CÓDIGO DE CADASTRO e adquire as vagas, mediante pagamento de outorga;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83B8ADC0-0CAF-4C1B-8A5C-991B9680C43B}"/>
              </a:ext>
            </a:extLst>
          </p:cNvPr>
          <p:cNvSpPr/>
          <p:nvPr/>
        </p:nvSpPr>
        <p:spPr>
          <a:xfrm>
            <a:off x="9145892" y="4915599"/>
            <a:ext cx="2044019" cy="1839162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Interessado presta o serviço na Unidade, conforme previsto no TAU*.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635D61F2-7E42-43C1-93F7-57D67F204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C49549F-61E2-F95D-C839-B3E682F6A38D}"/>
              </a:ext>
            </a:extLst>
          </p:cNvPr>
          <p:cNvSpPr txBox="1"/>
          <p:nvPr/>
        </p:nvSpPr>
        <p:spPr>
          <a:xfrm>
            <a:off x="8063737" y="2084262"/>
            <a:ext cx="3854220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50" b="1" dirty="0"/>
              <a:t>* ATENÇÃO: </a:t>
            </a:r>
          </a:p>
          <a:p>
            <a:r>
              <a:rPr lang="pt-BR" sz="1550" dirty="0"/>
              <a:t>A gestão da Unidade deverá fazer o acompanhamento do TAU do interessado.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2B730A8-ED7A-269F-038E-517FF09D6252}"/>
              </a:ext>
            </a:extLst>
          </p:cNvPr>
          <p:cNvSpPr/>
          <p:nvPr/>
        </p:nvSpPr>
        <p:spPr>
          <a:xfrm>
            <a:off x="8017564" y="1927125"/>
            <a:ext cx="3593243" cy="10763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850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00E0E-DA38-DAC3-8D8B-0EE18A4E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6. ANÁLISE CLASSIFICATÓRIA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53B634-6104-1228-11C4-653B94668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019300"/>
            <a:ext cx="8424783" cy="48387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000" dirty="0" err="1"/>
              <a:t>Conforme</a:t>
            </a:r>
            <a:r>
              <a:rPr lang="en-US" sz="2000" dirty="0"/>
              <a:t> </a:t>
            </a:r>
            <a:r>
              <a:rPr lang="en-US" sz="2000" dirty="0" err="1"/>
              <a:t>exposto</a:t>
            </a:r>
            <a:r>
              <a:rPr lang="en-US" sz="2000" dirty="0"/>
              <a:t> no </a:t>
            </a:r>
            <a:r>
              <a:rPr lang="en-US" sz="2000" dirty="0" err="1"/>
              <a:t>passo</a:t>
            </a:r>
            <a:r>
              <a:rPr lang="en-US" sz="2000" dirty="0"/>
              <a:t> a </a:t>
            </a:r>
            <a:r>
              <a:rPr lang="en-US" sz="2000" dirty="0" err="1"/>
              <a:t>passo</a:t>
            </a:r>
            <a:r>
              <a:rPr lang="en-US" sz="2000" dirty="0"/>
              <a:t> anterior (item 5.1.),  </a:t>
            </a:r>
            <a:r>
              <a:rPr lang="en-US" sz="2000" dirty="0" err="1"/>
              <a:t>após</a:t>
            </a:r>
            <a:r>
              <a:rPr lang="en-US" sz="2000" dirty="0"/>
              <a:t> o </a:t>
            </a:r>
            <a:r>
              <a:rPr lang="en-US" sz="2000" dirty="0" err="1"/>
              <a:t>recebimento</a:t>
            </a:r>
            <a:r>
              <a:rPr lang="en-US" sz="2000" dirty="0"/>
              <a:t> da </a:t>
            </a:r>
            <a:r>
              <a:rPr lang="en-US" sz="2000" dirty="0" err="1"/>
              <a:t>documentação</a:t>
            </a:r>
            <a:r>
              <a:rPr lang="en-US" sz="2000" dirty="0"/>
              <a:t> </a:t>
            </a:r>
            <a:r>
              <a:rPr lang="en-US" sz="2000" dirty="0" err="1"/>
              <a:t>pelos</a:t>
            </a:r>
            <a:r>
              <a:rPr lang="en-US" sz="2000" dirty="0"/>
              <a:t> </a:t>
            </a:r>
            <a:r>
              <a:rPr lang="en-US" sz="2000" dirty="0" err="1"/>
              <a:t>interessados</a:t>
            </a:r>
            <a:r>
              <a:rPr lang="en-US" sz="2000" dirty="0"/>
              <a:t>, </a:t>
            </a:r>
            <a:r>
              <a:rPr lang="en-US" sz="2000" dirty="0" err="1"/>
              <a:t>conforme</a:t>
            </a:r>
            <a:r>
              <a:rPr lang="en-US" sz="2000" dirty="0"/>
              <a:t> </a:t>
            </a:r>
            <a:r>
              <a:rPr lang="en-US" sz="2000" dirty="0" err="1"/>
              <a:t>Edital</a:t>
            </a:r>
            <a:r>
              <a:rPr lang="en-US" sz="2000" dirty="0"/>
              <a:t> de </a:t>
            </a:r>
            <a:r>
              <a:rPr lang="en-US" sz="2000" dirty="0" err="1"/>
              <a:t>Chamamento</a:t>
            </a:r>
            <a:r>
              <a:rPr lang="en-US" sz="2000" dirty="0"/>
              <a:t> Público,  o </a:t>
            </a: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NNPS/FF e a gestão da Unidade farão a </a:t>
            </a:r>
            <a:r>
              <a:rPr lang="pt-BR" sz="2000" b="1" dirty="0">
                <a:solidFill>
                  <a:schemeClr val="bg2">
                    <a:lumMod val="25000"/>
                  </a:schemeClr>
                </a:solidFill>
              </a:rPr>
              <a:t>análise</a:t>
            </a: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 dessa documentação;</a:t>
            </a:r>
          </a:p>
          <a:p>
            <a:pPr marL="0" indent="0">
              <a:lnSpc>
                <a:spcPct val="120000"/>
              </a:lnSpc>
              <a:buNone/>
            </a:pP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Somente serão cadastrados os interessados que apresentarem todas as documentações requisitadas no Edital, dentro do prazo e conforme o procedimento disposto (envio por e-mail ou pelo Sistema E-Ambiente);</a:t>
            </a:r>
          </a:p>
          <a:p>
            <a:pPr marL="0" indent="0">
              <a:lnSpc>
                <a:spcPct val="120000"/>
              </a:lnSpc>
              <a:buNone/>
            </a:pPr>
            <a:endParaRPr lang="pt-BR" sz="20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pt-BR" sz="2000" dirty="0">
                <a:solidFill>
                  <a:schemeClr val="bg2">
                    <a:lumMod val="25000"/>
                  </a:schemeClr>
                </a:solidFill>
              </a:rPr>
              <a:t>Durante a análise classificatória, o NNPS/FF e a gestão da Unidade poderão requisitar ao interessado o envio de eventuais complementações, como documentos faltantes, ilegíveis e outros.</a:t>
            </a:r>
            <a:endParaRPr lang="en-US" sz="2000" dirty="0"/>
          </a:p>
          <a:p>
            <a:pPr marL="0" indent="0">
              <a:lnSpc>
                <a:spcPct val="120000"/>
              </a:lnSpc>
              <a:buNone/>
            </a:pPr>
            <a:endParaRPr lang="en-US" sz="20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6F67EDC-9E64-4928-3B9F-8B434D2B8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F28E6BDB-6CF4-CBC7-04A2-32CF0A08F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845" y="2725948"/>
            <a:ext cx="1952775" cy="254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7381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A738ADB3-E91D-450C-9E7F-C7F73928C7FB}"/>
              </a:ext>
            </a:extLst>
          </p:cNvPr>
          <p:cNvSpPr/>
          <p:nvPr/>
        </p:nvSpPr>
        <p:spPr>
          <a:xfrm>
            <a:off x="581192" y="1844298"/>
            <a:ext cx="2871691" cy="836909"/>
          </a:xfrm>
          <a:prstGeom prst="rightArrow">
            <a:avLst/>
          </a:prstGeom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1. Prazo e Procedimento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C4FB8480-537F-43D9-9074-11E2DD1767F0}"/>
              </a:ext>
            </a:extLst>
          </p:cNvPr>
          <p:cNvSpPr/>
          <p:nvPr/>
        </p:nvSpPr>
        <p:spPr>
          <a:xfrm>
            <a:off x="7571662" y="3705166"/>
            <a:ext cx="2389740" cy="836909"/>
          </a:xfrm>
          <a:prstGeom prst="rightArrow">
            <a:avLst/>
          </a:prstGeom>
          <a:solidFill>
            <a:srgbClr val="1B3006"/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4. Cadastro</a:t>
            </a:r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C22F20D9-50DC-4912-8D3A-16E6E33168AC}"/>
              </a:ext>
            </a:extLst>
          </p:cNvPr>
          <p:cNvSpPr/>
          <p:nvPr/>
        </p:nvSpPr>
        <p:spPr>
          <a:xfrm>
            <a:off x="3141830" y="2554397"/>
            <a:ext cx="2389740" cy="83690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2. Análise Técnica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C3F93A5D-ED7D-4D8F-9E40-B6E9E743D9D2}"/>
              </a:ext>
            </a:extLst>
          </p:cNvPr>
          <p:cNvSpPr/>
          <p:nvPr/>
        </p:nvSpPr>
        <p:spPr>
          <a:xfrm>
            <a:off x="522200" y="2554397"/>
            <a:ext cx="2389740" cy="2685038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Gestão da Unidade e NNPS/FF devem verificar se a documentação foi apresentada conforme o prazo e procedimento previstos no Edital;</a:t>
            </a:r>
            <a:endParaRPr lang="pt-BR" sz="165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2C631023-B3E9-4419-A3F7-B632F50AF143}"/>
              </a:ext>
            </a:extLst>
          </p:cNvPr>
          <p:cNvSpPr/>
          <p:nvPr/>
        </p:nvSpPr>
        <p:spPr>
          <a:xfrm>
            <a:off x="3082837" y="3268253"/>
            <a:ext cx="2044019" cy="2685038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700" dirty="0">
                <a:solidFill>
                  <a:schemeClr val="bg2">
                    <a:lumMod val="25000"/>
                  </a:schemeClr>
                </a:solidFill>
              </a:rPr>
              <a:t>Gestão da Unidade e NNPS/FF devem analisar cada documento apresentado e verificar se atendem aos procedimentos técnicos exigidos no Edital;</a:t>
            </a:r>
          </a:p>
        </p:txBody>
      </p:sp>
      <p:sp>
        <p:nvSpPr>
          <p:cNvPr id="17" name="Título 16">
            <a:extLst>
              <a:ext uri="{FF2B5EF4-FFF2-40B4-BE49-F238E27FC236}">
                <a16:creationId xmlns:a16="http://schemas.microsoft.com/office/drawing/2014/main" id="{ADFD76BD-72AC-4357-A033-2F375611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6.1. PASSO A PASSO PARA ANÁLISE CLASSIFICATÓRIA</a:t>
            </a:r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5C6341C8-7C74-48F9-A398-7DA829EDE78B}"/>
              </a:ext>
            </a:extLst>
          </p:cNvPr>
          <p:cNvSpPr/>
          <p:nvPr/>
        </p:nvSpPr>
        <p:spPr>
          <a:xfrm>
            <a:off x="5356746" y="3131543"/>
            <a:ext cx="2389740" cy="836909"/>
          </a:xfrm>
          <a:prstGeom prst="rightArrow">
            <a:avLst/>
          </a:prstGeom>
          <a:solidFill>
            <a:srgbClr val="498210"/>
          </a:solidFill>
          <a:ln>
            <a:solidFill>
              <a:srgbClr val="969F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700" dirty="0"/>
              <a:t>3. Complementações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5AA56A-E0D5-4EDA-AB3B-54751F2AA440}"/>
              </a:ext>
            </a:extLst>
          </p:cNvPr>
          <p:cNvSpPr/>
          <p:nvPr/>
        </p:nvSpPr>
        <p:spPr>
          <a:xfrm>
            <a:off x="5297753" y="3845399"/>
            <a:ext cx="2044019" cy="2316341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650" dirty="0">
                <a:solidFill>
                  <a:schemeClr val="bg2">
                    <a:lumMod val="25000"/>
                  </a:schemeClr>
                </a:solidFill>
              </a:rPr>
              <a:t>Gestão da Unidade e NNPS/FF poderão requisitar ao interessado o envio de eventuais complementações, como documentos faltantes, ilegíveis e outros;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83B8ADC0-0CAF-4C1B-8A5C-991B9680C43B}"/>
              </a:ext>
            </a:extLst>
          </p:cNvPr>
          <p:cNvSpPr/>
          <p:nvPr/>
        </p:nvSpPr>
        <p:spPr>
          <a:xfrm>
            <a:off x="7512669" y="4419023"/>
            <a:ext cx="2044019" cy="1839162"/>
          </a:xfrm>
          <a:prstGeom prst="rect">
            <a:avLst/>
          </a:prstGeom>
          <a:solidFill>
            <a:schemeClr val="bg1"/>
          </a:solidFill>
          <a:ln w="38100">
            <a:solidFill>
              <a:srgbClr val="60A917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rtl="0"/>
            <a:r>
              <a:rPr lang="pt-BR" sz="1650" dirty="0">
                <a:solidFill>
                  <a:schemeClr val="bg2">
                    <a:lumMod val="25000"/>
                  </a:schemeClr>
                </a:solidFill>
                <a:latin typeface="Gill Sans MT" panose="020B0502020104020203"/>
              </a:rPr>
              <a:t>Se todos os documentos estiverem de acordo com o Edital, o interessado será cadastrado junto à Fundação Florestal*.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635D61F2-7E42-43C1-93F7-57D67F204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61945A36-FD7A-32A5-13E0-A547CC2257F5}"/>
              </a:ext>
            </a:extLst>
          </p:cNvPr>
          <p:cNvSpPr/>
          <p:nvPr/>
        </p:nvSpPr>
        <p:spPr>
          <a:xfrm>
            <a:off x="7394684" y="1927125"/>
            <a:ext cx="4009437" cy="107631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1CDA3DA-3ACF-407F-C978-46617CE58525}"/>
              </a:ext>
            </a:extLst>
          </p:cNvPr>
          <p:cNvSpPr txBox="1"/>
          <p:nvPr/>
        </p:nvSpPr>
        <p:spPr>
          <a:xfrm>
            <a:off x="7453676" y="1960369"/>
            <a:ext cx="39504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/>
              <a:t>* ATENÇÃO: </a:t>
            </a:r>
          </a:p>
          <a:p>
            <a:r>
              <a:rPr lang="pt-BR" sz="1500" dirty="0"/>
              <a:t>Após o cadastro, o NNPS/FF irá elaborar o TAU para assinatura do interessado. Veja o passo a passo completo no item 5 deste manual.</a:t>
            </a:r>
          </a:p>
        </p:txBody>
      </p:sp>
    </p:spTree>
    <p:extLst>
      <p:ext uri="{BB962C8B-B14F-4D97-AF65-F5344CB8AC3E}">
        <p14:creationId xmlns:p14="http://schemas.microsoft.com/office/powerpoint/2010/main" val="39575319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D7631-EFC3-FDB3-84FB-78462DFA5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7. SETORES ENVOLVIDOS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AD87B4-77F3-891F-A033-34CF633A3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535" y="1675683"/>
            <a:ext cx="9753251" cy="4406736"/>
          </a:xfrm>
        </p:spPr>
        <p:txBody>
          <a:bodyPr>
            <a:normAutofit/>
          </a:bodyPr>
          <a:lstStyle/>
          <a:p>
            <a:r>
              <a:rPr lang="en-US" sz="2000" dirty="0"/>
              <a:t>O </a:t>
            </a:r>
            <a:r>
              <a:rPr lang="en-US" sz="2000" dirty="0" err="1"/>
              <a:t>processo</a:t>
            </a:r>
            <a:r>
              <a:rPr lang="en-US" sz="2000" dirty="0"/>
              <a:t> de </a:t>
            </a:r>
            <a:r>
              <a:rPr lang="en-US" sz="2000" dirty="0" err="1"/>
              <a:t>cadastro</a:t>
            </a:r>
            <a:r>
              <a:rPr lang="en-US" sz="2000" dirty="0"/>
              <a:t> de </a:t>
            </a:r>
            <a:r>
              <a:rPr lang="en-US" sz="2000" dirty="0" err="1"/>
              <a:t>interessados</a:t>
            </a:r>
            <a:r>
              <a:rPr lang="en-US" sz="2000" dirty="0"/>
              <a:t> e a </a:t>
            </a:r>
            <a:r>
              <a:rPr lang="en-US" sz="2000" dirty="0" err="1"/>
              <a:t>celebração</a:t>
            </a:r>
            <a:r>
              <a:rPr lang="en-US" sz="2000" dirty="0"/>
              <a:t> de </a:t>
            </a:r>
            <a:r>
              <a:rPr lang="en-US" sz="2000" dirty="0" err="1"/>
              <a:t>Termos</a:t>
            </a:r>
            <a:r>
              <a:rPr lang="en-US" sz="2000" dirty="0"/>
              <a:t> de </a:t>
            </a:r>
            <a:r>
              <a:rPr lang="en-US" sz="2000" dirty="0" err="1"/>
              <a:t>Autorização</a:t>
            </a:r>
            <a:r>
              <a:rPr lang="en-US" sz="2000" dirty="0"/>
              <a:t> de </a:t>
            </a:r>
            <a:r>
              <a:rPr lang="en-US" sz="2000" dirty="0" err="1"/>
              <a:t>Uso</a:t>
            </a:r>
            <a:r>
              <a:rPr lang="en-US" sz="2000" dirty="0"/>
              <a:t> (TAU) </a:t>
            </a:r>
            <a:r>
              <a:rPr lang="en-US" sz="2000" dirty="0" err="1"/>
              <a:t>envolve</a:t>
            </a:r>
            <a:r>
              <a:rPr lang="en-US" sz="2000" dirty="0"/>
              <a:t> o </a:t>
            </a:r>
            <a:r>
              <a:rPr lang="en-US" sz="2000" dirty="0" err="1"/>
              <a:t>trabalho</a:t>
            </a:r>
            <a:r>
              <a:rPr lang="en-US" sz="2000" dirty="0"/>
              <a:t> de </a:t>
            </a:r>
            <a:r>
              <a:rPr lang="en-US" sz="2000" dirty="0" err="1"/>
              <a:t>diversos</a:t>
            </a:r>
            <a:r>
              <a:rPr lang="en-US" sz="2000" dirty="0"/>
              <a:t> </a:t>
            </a:r>
            <a:r>
              <a:rPr lang="en-US" sz="2000" dirty="0" err="1"/>
              <a:t>setores</a:t>
            </a:r>
            <a:r>
              <a:rPr lang="en-US" sz="2000" dirty="0"/>
              <a:t> da </a:t>
            </a:r>
            <a:r>
              <a:rPr lang="en-US" sz="2000" dirty="0" err="1"/>
              <a:t>Fundação</a:t>
            </a:r>
            <a:r>
              <a:rPr lang="en-US" sz="2000" dirty="0"/>
              <a:t> </a:t>
            </a:r>
            <a:r>
              <a:rPr lang="en-US" sz="2000" dirty="0" err="1"/>
              <a:t>Florestal</a:t>
            </a:r>
            <a:r>
              <a:rPr lang="en-US" sz="2000" dirty="0"/>
              <a:t>, </a:t>
            </a:r>
            <a:r>
              <a:rPr lang="en-US" sz="2000" dirty="0" err="1"/>
              <a:t>conforme</a:t>
            </a:r>
            <a:r>
              <a:rPr lang="en-US" sz="2000" dirty="0"/>
              <a:t> </a:t>
            </a:r>
            <a:r>
              <a:rPr lang="en-US" sz="2000" dirty="0" err="1"/>
              <a:t>abaixo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49D4247-2524-F2B4-B42C-0507187EF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6FFCBA7C-A595-49BC-A174-C32D39E566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6495321"/>
              </p:ext>
            </p:extLst>
          </p:nvPr>
        </p:nvGraphicFramePr>
        <p:xfrm>
          <a:off x="1000666" y="2592416"/>
          <a:ext cx="4692768" cy="170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2B7083B0-0266-D210-B319-84B5A992F8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2108309"/>
              </p:ext>
            </p:extLst>
          </p:nvPr>
        </p:nvGraphicFramePr>
        <p:xfrm>
          <a:off x="1000665" y="4168170"/>
          <a:ext cx="4882552" cy="2052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819FDC0D-5F33-CCB0-E9DE-9F41FB8B73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0822312"/>
              </p:ext>
            </p:extLst>
          </p:nvPr>
        </p:nvGraphicFramePr>
        <p:xfrm>
          <a:off x="974787" y="3943882"/>
          <a:ext cx="4692768" cy="170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id="{024DEE10-6EC0-1789-92A5-ACFA4C9AC9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4050948"/>
              </p:ext>
            </p:extLst>
          </p:nvPr>
        </p:nvGraphicFramePr>
        <p:xfrm>
          <a:off x="974787" y="5272309"/>
          <a:ext cx="4692768" cy="170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id="{D332E919-194C-A78F-742C-EF6029823C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802638"/>
              </p:ext>
            </p:extLst>
          </p:nvPr>
        </p:nvGraphicFramePr>
        <p:xfrm>
          <a:off x="6452561" y="3026630"/>
          <a:ext cx="4692768" cy="170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7280205C-2095-55E2-1140-2046116BE1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4105655"/>
              </p:ext>
            </p:extLst>
          </p:nvPr>
        </p:nvGraphicFramePr>
        <p:xfrm>
          <a:off x="6452561" y="4796303"/>
          <a:ext cx="4692768" cy="170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  <p:extLst>
      <p:ext uri="{BB962C8B-B14F-4D97-AF65-F5344CB8AC3E}">
        <p14:creationId xmlns:p14="http://schemas.microsoft.com/office/powerpoint/2010/main" val="4060115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30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2BC2F35A-1BFB-4D43-8347-A307CF120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558" y="1185156"/>
            <a:ext cx="7744883" cy="448768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AB9436A-BE74-4FF6-A9F5-189496E5ADC1}"/>
              </a:ext>
            </a:extLst>
          </p:cNvPr>
          <p:cNvSpPr txBox="1"/>
          <p:nvPr/>
        </p:nvSpPr>
        <p:spPr>
          <a:xfrm>
            <a:off x="2223558" y="5672843"/>
            <a:ext cx="7744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Link para acesso à Portaria Normativa FF/DE n° 372/2023:</a:t>
            </a:r>
          </a:p>
          <a:p>
            <a:r>
              <a:rPr lang="pt-BR" b="1" dirty="0">
                <a:solidFill>
                  <a:schemeClr val="bg1"/>
                </a:solidFill>
                <a:hlinkClick r:id="rId3"/>
              </a:rPr>
              <a:t>https://www.infraestruturameioambiente.sp.gov.br/fundacaoflorestal/2023/01/portaria-normativa-ff-de-n-372-2023/</a:t>
            </a:r>
            <a:r>
              <a:rPr lang="pt-BR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239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A6B95-B6B5-E3AE-F0C0-7B39D638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AUTORIZAÇÕES DE USO DE ÁREAS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5EB9DE-B596-883B-322C-DD35C5780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8" y="2384611"/>
            <a:ext cx="6281043" cy="3581764"/>
          </a:xfrm>
        </p:spPr>
        <p:txBody>
          <a:bodyPr/>
          <a:lstStyle/>
          <a:p>
            <a:r>
              <a:rPr lang="en-US" sz="2000" dirty="0"/>
              <a:t>O novo </a:t>
            </a:r>
            <a:r>
              <a:rPr lang="en-US" sz="2000" dirty="0" err="1"/>
              <a:t>regramento</a:t>
            </a:r>
            <a:r>
              <a:rPr lang="en-US" sz="2000" dirty="0"/>
              <a:t> da </a:t>
            </a:r>
            <a:r>
              <a:rPr lang="en-US" sz="2000" dirty="0" err="1"/>
              <a:t>Fundação</a:t>
            </a:r>
            <a:r>
              <a:rPr lang="en-US" sz="2000" dirty="0"/>
              <a:t> </a:t>
            </a:r>
            <a:r>
              <a:rPr lang="en-US" sz="2000" dirty="0" err="1"/>
              <a:t>Florestal</a:t>
            </a:r>
            <a:r>
              <a:rPr lang="en-US" sz="2000" dirty="0"/>
              <a:t> </a:t>
            </a:r>
            <a:r>
              <a:rPr lang="en-US" sz="2000" dirty="0" err="1"/>
              <a:t>trata</a:t>
            </a:r>
            <a:r>
              <a:rPr lang="en-US" sz="2000" dirty="0"/>
              <a:t> das </a:t>
            </a:r>
            <a:r>
              <a:rPr lang="en-US" sz="2000" b="1" dirty="0" err="1"/>
              <a:t>Autorizações</a:t>
            </a:r>
            <a:r>
              <a:rPr lang="en-US" sz="2000" b="1" dirty="0"/>
              <a:t> de </a:t>
            </a:r>
            <a:r>
              <a:rPr lang="en-US" sz="2000" b="1" dirty="0" err="1"/>
              <a:t>Uso</a:t>
            </a:r>
            <a:r>
              <a:rPr lang="en-US" sz="2000" dirty="0"/>
              <a:t>, que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modalidades</a:t>
            </a:r>
            <a:r>
              <a:rPr lang="en-US" sz="2000" dirty="0"/>
              <a:t> de </a:t>
            </a:r>
            <a:r>
              <a:rPr lang="en-US" sz="2000" dirty="0" err="1"/>
              <a:t>parcerias</a:t>
            </a:r>
            <a:r>
              <a:rPr lang="en-US" sz="2000" dirty="0"/>
              <a:t> com </a:t>
            </a:r>
            <a:r>
              <a:rPr lang="en-US" sz="2000" dirty="0" err="1"/>
              <a:t>procedimentos</a:t>
            </a:r>
            <a:r>
              <a:rPr lang="en-US" sz="2000" dirty="0"/>
              <a:t> </a:t>
            </a:r>
            <a:r>
              <a:rPr lang="en-US" sz="2000" dirty="0" err="1"/>
              <a:t>simplificados</a:t>
            </a:r>
            <a:r>
              <a:rPr lang="en-US" sz="2000" dirty="0"/>
              <a:t> e </a:t>
            </a:r>
            <a:r>
              <a:rPr lang="en-US" sz="2000" dirty="0" err="1"/>
              <a:t>prazos</a:t>
            </a:r>
            <a:r>
              <a:rPr lang="en-US" sz="2000" dirty="0"/>
              <a:t> </a:t>
            </a:r>
            <a:r>
              <a:rPr lang="en-US" sz="2000" dirty="0" err="1"/>
              <a:t>mais</a:t>
            </a:r>
            <a:r>
              <a:rPr lang="en-US" sz="2000" dirty="0"/>
              <a:t> </a:t>
            </a:r>
            <a:r>
              <a:rPr lang="en-US" sz="2000" dirty="0" err="1"/>
              <a:t>curtos</a:t>
            </a:r>
            <a:r>
              <a:rPr lang="en-US" sz="2000" dirty="0"/>
              <a:t> (1 a 90 </a:t>
            </a:r>
            <a:r>
              <a:rPr lang="en-US" sz="2000" dirty="0" err="1"/>
              <a:t>dias</a:t>
            </a:r>
            <a:r>
              <a:rPr lang="en-US" sz="2000" dirty="0"/>
              <a:t> </a:t>
            </a:r>
            <a:r>
              <a:rPr lang="en-US" sz="2000" dirty="0" err="1"/>
              <a:t>consecutivos</a:t>
            </a:r>
            <a:r>
              <a:rPr lang="en-US" sz="2000" dirty="0"/>
              <a:t>);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 err="1"/>
              <a:t>Outras</a:t>
            </a:r>
            <a:r>
              <a:rPr lang="en-US" sz="2000" dirty="0"/>
              <a:t> </a:t>
            </a:r>
            <a:r>
              <a:rPr lang="en-US" sz="2000" dirty="0" err="1"/>
              <a:t>modalidades</a:t>
            </a:r>
            <a:r>
              <a:rPr lang="en-US" sz="2000" dirty="0"/>
              <a:t> de </a:t>
            </a:r>
            <a:r>
              <a:rPr lang="en-US" sz="2000" dirty="0" err="1"/>
              <a:t>parcerias</a:t>
            </a:r>
            <a:r>
              <a:rPr lang="en-US" sz="2000" dirty="0"/>
              <a:t>,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Permissões</a:t>
            </a:r>
            <a:r>
              <a:rPr lang="en-US" sz="2000" dirty="0"/>
              <a:t> e </a:t>
            </a:r>
            <a:r>
              <a:rPr lang="en-US" sz="2000" dirty="0" err="1"/>
              <a:t>Concessões</a:t>
            </a:r>
            <a:r>
              <a:rPr lang="en-US" sz="2000" dirty="0"/>
              <a:t> de </a:t>
            </a:r>
            <a:r>
              <a:rPr lang="en-US" sz="2000" dirty="0" err="1"/>
              <a:t>Uso</a:t>
            </a:r>
            <a:r>
              <a:rPr lang="en-US" sz="2000" dirty="0"/>
              <a:t>, </a:t>
            </a:r>
            <a:r>
              <a:rPr lang="en-US" sz="2000" dirty="0" err="1"/>
              <a:t>não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objeto</a:t>
            </a:r>
            <a:r>
              <a:rPr lang="en-US" sz="2000" dirty="0"/>
              <a:t> da </a:t>
            </a:r>
            <a:r>
              <a:rPr lang="en-US" sz="2000" dirty="0" err="1"/>
              <a:t>Portaria</a:t>
            </a:r>
            <a:r>
              <a:rPr lang="en-US" sz="2000" dirty="0"/>
              <a:t> </a:t>
            </a:r>
            <a:r>
              <a:rPr lang="en-US" sz="2000" dirty="0" err="1"/>
              <a:t>Normativa</a:t>
            </a:r>
            <a:r>
              <a:rPr lang="en-US" sz="2000" dirty="0"/>
              <a:t> FF/DE nº 273/2023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err="1"/>
              <a:t>deste</a:t>
            </a:r>
            <a:r>
              <a:rPr lang="en-US" sz="2000" dirty="0"/>
              <a:t> manual.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C91A3C2-77DA-769B-96EF-B8ECABB37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4CB8696-D669-404F-1FBE-B60E8AD4E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08" y="2735499"/>
            <a:ext cx="2525886" cy="252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045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E6326-956B-D946-1F48-8CCAF33C3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ÍNDICE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D32519-11B0-6797-0251-46CEB98F8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180" y="1861953"/>
            <a:ext cx="11029615" cy="497744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dirty="0"/>
              <a:t>SERVIÇOS QUE PODEM SER PRESTADOS VIA AUTORIZAÇÃO DE USO</a:t>
            </a:r>
          </a:p>
          <a:p>
            <a:pPr marL="666900" lvl="1" indent="-342900">
              <a:buFont typeface="+mj-lt"/>
              <a:buAutoNum type="arabicPeriod"/>
            </a:pPr>
            <a:r>
              <a:rPr lang="pt-BR" dirty="0"/>
              <a:t>LISTA COMPLETA DE SERVIÇOS DE APOIO AO USO PÚBLICO</a:t>
            </a:r>
          </a:p>
          <a:p>
            <a:pPr marL="666900" lvl="1" indent="-342900">
              <a:buFont typeface="+mj-lt"/>
              <a:buAutoNum type="arabicPeriod"/>
            </a:pPr>
            <a:r>
              <a:rPr lang="pt-BR" dirty="0"/>
              <a:t>SERVIÇOS QUE NÃO ESTÃO NA LISTA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RECEBIMENTO DE DEMANDAS PARA ABERTURA DE EDITAIS DE CHAMAMENTO PÚBLICO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DEMANDA </a:t>
            </a:r>
            <a:r>
              <a:rPr lang="pt-BR" u="sng" dirty="0"/>
              <a:t>EXTERNA</a:t>
            </a:r>
            <a:r>
              <a:rPr lang="pt-BR" dirty="0"/>
              <a:t> – MANIFESTAÇÃO DE INTERESSE PRIVADO (MIP)</a:t>
            </a:r>
          </a:p>
          <a:p>
            <a:pPr marL="666900" lvl="1" indent="-342900">
              <a:buFont typeface="+mj-lt"/>
              <a:buAutoNum type="arabicPeriod"/>
            </a:pPr>
            <a:r>
              <a:rPr lang="pt-BR" dirty="0"/>
              <a:t>MIP – PREVISÃO LEGAL E PASSO A PASSO</a:t>
            </a:r>
          </a:p>
          <a:p>
            <a:pPr marL="666900" lvl="1" indent="-342900">
              <a:buFont typeface="+mj-lt"/>
              <a:buAutoNum type="arabicPeriod"/>
            </a:pPr>
            <a:r>
              <a:rPr lang="pt-BR" dirty="0"/>
              <a:t>MIP – COMO DOCUMENTAR O RECEBIMENTO E A TRAMITAÇÃO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pt-BR" dirty="0"/>
              <a:t>DEMANDA </a:t>
            </a:r>
            <a:r>
              <a:rPr lang="pt-BR" u="sng" dirty="0"/>
              <a:t>INTERNA</a:t>
            </a:r>
            <a:r>
              <a:rPr lang="pt-BR" dirty="0"/>
              <a:t> – ALINHAMENTO INSTITUCIONAL</a:t>
            </a:r>
          </a:p>
          <a:p>
            <a:pPr marL="666900" lvl="1" indent="-342900">
              <a:buFont typeface="+mj-lt"/>
              <a:buAutoNum type="arabicPeriod"/>
            </a:pPr>
            <a:r>
              <a:rPr lang="pt-BR" dirty="0"/>
              <a:t>SOLICITAÇÃO DE INDICAÇÃO DE SERVIÇOS PRIORITÁRIOS ÀS EQUIPES DE GESTÃO DAS UNIDADES</a:t>
            </a:r>
          </a:p>
          <a:p>
            <a:pPr marL="666900" lvl="1" indent="-342900">
              <a:buFont typeface="+mj-lt"/>
              <a:buAutoNum type="arabicPeriod"/>
            </a:pPr>
            <a:r>
              <a:rPr lang="pt-BR" dirty="0"/>
              <a:t>PROPOSIÇÃO DE SERVIÇOS PELAS EQUIPES DE GESTÃO DAS UNIDADES</a:t>
            </a:r>
          </a:p>
          <a:p>
            <a:pPr marL="666900" lvl="1" indent="-342900">
              <a:buFont typeface="+mj-lt"/>
              <a:buAutoNum type="arabicPeriod"/>
            </a:pPr>
            <a:r>
              <a:rPr lang="pt-BR" dirty="0"/>
              <a:t>COMO DOCUMENTAR A PROPOSIÇÃO DE SERVIÇOS</a:t>
            </a:r>
          </a:p>
          <a:p>
            <a:pPr marL="666900" lvl="1" indent="-342900">
              <a:buFont typeface="+mj-lt"/>
              <a:buAutoNum type="arabicPeriod"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AC3D81B-E0C5-9D7F-6E2D-D5D913F1A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43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E6326-956B-D946-1F48-8CCAF33C3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ÍNDICE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D32519-11B0-6797-0251-46CEB98F8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74" y="1742534"/>
            <a:ext cx="11029615" cy="497744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pt-BR" dirty="0"/>
              <a:t>DIVULGAÇÃO APÓS A PUBLICAÇÃO DE EDITAL DE CHAMAMENTO PÚBLICO</a:t>
            </a:r>
          </a:p>
          <a:p>
            <a:pPr marL="666900" lvl="1" indent="-342900">
              <a:buFont typeface="+mj-lt"/>
              <a:buAutoNum type="arabicPeriod"/>
            </a:pPr>
            <a:r>
              <a:rPr lang="pt-BR" dirty="0"/>
              <a:t>PASSO A PASSO APÓS A PUBLICAÇÃO DO EDITAL DE CHAMAMENTO PÚBLICO</a:t>
            </a:r>
          </a:p>
          <a:p>
            <a:pPr marL="324000" lvl="1" indent="0">
              <a:buNone/>
            </a:pPr>
            <a:endParaRPr lang="pt-BR" dirty="0"/>
          </a:p>
          <a:p>
            <a:pPr marL="342900" indent="-342900">
              <a:buFont typeface="+mj-lt"/>
              <a:buAutoNum type="arabicPeriod" startAt="5"/>
            </a:pPr>
            <a:r>
              <a:rPr lang="pt-BR" dirty="0"/>
              <a:t>ANÁLISE CLASSIFICATÓRIA</a:t>
            </a:r>
          </a:p>
          <a:p>
            <a:pPr marL="666900" lvl="1" indent="-342900">
              <a:buFont typeface="+mj-lt"/>
              <a:buAutoNum type="arabicPeriod"/>
            </a:pPr>
            <a:r>
              <a:rPr lang="pt-BR" dirty="0"/>
              <a:t>PASSO A PASSO PARA ANÁLISE CLASSIFICATÓRIA</a:t>
            </a:r>
          </a:p>
          <a:p>
            <a:pPr marL="666900" lvl="1" indent="-342900">
              <a:buFont typeface="+mj-lt"/>
              <a:buAutoNum type="arabicPeriod"/>
            </a:pPr>
            <a:endParaRPr lang="pt-BR" dirty="0"/>
          </a:p>
          <a:p>
            <a:pPr marL="342900" indent="-342900">
              <a:buFont typeface="+mj-lt"/>
              <a:buAutoNum type="arabicPeriod" startAt="5"/>
            </a:pPr>
            <a:r>
              <a:rPr lang="pt-BR" dirty="0"/>
              <a:t>SETORES ENVOLVIDOS</a:t>
            </a:r>
          </a:p>
          <a:p>
            <a:pPr marL="0" indent="0">
              <a:buNone/>
            </a:pPr>
            <a:r>
              <a:rPr lang="pt-BR" b="1" dirty="0"/>
              <a:t>FIM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AC3D81B-E0C5-9D7F-6E2D-D5D913F1A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69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BA560-8947-514C-6332-70D1B6FF2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 SERVIÇOS QUE PODEM SER PRESTADOS VIA </a:t>
            </a:r>
            <a:br>
              <a:rPr lang="pt-BR" dirty="0"/>
            </a:br>
            <a:r>
              <a:rPr lang="pt-BR" dirty="0"/>
              <a:t>AUTORIZAÇÃO DE USO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4E9A9B-4CB1-A3AF-E7BE-26369451D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434" y="2042471"/>
            <a:ext cx="9097645" cy="4648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Os serviços foram divididos em categorias: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/>
              <a:t>AULAS/SESSÕES DE ATIVIDADES ESPORTIVAS E BEM-ESTAR;</a:t>
            </a:r>
          </a:p>
          <a:p>
            <a:r>
              <a:rPr lang="pt-BR" sz="2000" dirty="0"/>
              <a:t>LOCAÇÃO DE EQUIPAMENTOS PARA FINS TURÍSTICOS;</a:t>
            </a:r>
          </a:p>
          <a:p>
            <a:r>
              <a:rPr lang="pt-BR" sz="2000" dirty="0"/>
              <a:t>COMERCIALIZAÇÃO DE ALIMENTOS E BEBIDAS;</a:t>
            </a:r>
          </a:p>
          <a:p>
            <a:r>
              <a:rPr lang="pt-BR" sz="2000" dirty="0"/>
              <a:t>CONDUÇÃO DE VISITANTES EM ATIVIDADES DE TURISMO DE AVENTURA;</a:t>
            </a:r>
          </a:p>
          <a:p>
            <a:r>
              <a:rPr lang="pt-BR" sz="2000" dirty="0"/>
              <a:t>VENDA DE </a:t>
            </a:r>
            <a:r>
              <a:rPr lang="pt-BR" sz="2000" i="1" dirty="0"/>
              <a:t>SOUVENIRS</a:t>
            </a:r>
            <a:r>
              <a:rPr lang="pt-BR" sz="2000" dirty="0"/>
              <a:t>,  ARTESANATO E PRODUTOS DE PRIMEIRA NECESSIDADE;</a:t>
            </a:r>
          </a:p>
          <a:p>
            <a:r>
              <a:rPr lang="pt-BR" sz="2000" dirty="0"/>
              <a:t>MEIOS DE HOSPEDAGEM.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AB38C28-4A8B-1B73-CF47-EB015995A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D480FF83-068A-09F2-E5C3-0543419FD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1218" y="2356642"/>
            <a:ext cx="659035" cy="65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>
            <a:extLst>
              <a:ext uri="{FF2B5EF4-FFF2-40B4-BE49-F238E27FC236}">
                <a16:creationId xmlns:a16="http://schemas.microsoft.com/office/drawing/2014/main" id="{358AD35C-B75D-6C58-6802-264FC41DE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780" y="3528734"/>
            <a:ext cx="865028" cy="86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>
            <a:extLst>
              <a:ext uri="{FF2B5EF4-FFF2-40B4-BE49-F238E27FC236}">
                <a16:creationId xmlns:a16="http://schemas.microsoft.com/office/drawing/2014/main" id="{14A36FF4-257B-83AD-13A2-4D6837FD97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128" y="4359256"/>
            <a:ext cx="1313986" cy="131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5FACC4FD-8CA4-2AD9-D76E-F81CF7C8A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731" y="5597755"/>
            <a:ext cx="865028" cy="86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id="{D314E96F-90CE-C4D4-F3CA-DC1D7B210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939" y="1960822"/>
            <a:ext cx="1554192" cy="155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>
            <a:extLst>
              <a:ext uri="{FF2B5EF4-FFF2-40B4-BE49-F238E27FC236}">
                <a16:creationId xmlns:a16="http://schemas.microsoft.com/office/drawing/2014/main" id="{86374382-E12E-FD3B-1D53-E97D956BB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380" y="5396961"/>
            <a:ext cx="1313986" cy="131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>
            <a:extLst>
              <a:ext uri="{FF2B5EF4-FFF2-40B4-BE49-F238E27FC236}">
                <a16:creationId xmlns:a16="http://schemas.microsoft.com/office/drawing/2014/main" id="{ACBDE8BF-262C-2028-20AC-568A7A8C3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027" y="3538941"/>
            <a:ext cx="865028" cy="86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28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1D5C6-519E-63F7-DCFB-5C4401F1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1.1. LISTA COMPLETA DE SERVIÇOS DE APOIO </a:t>
            </a:r>
            <a:br>
              <a:rPr lang="pt-BR" dirty="0"/>
            </a:br>
            <a:r>
              <a:rPr lang="pt-BR" dirty="0"/>
              <a:t>AO USO PÚBLICO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36C267-EF7A-2890-A6A1-562D9425C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87194"/>
            <a:ext cx="6216422" cy="4970805"/>
          </a:xfrm>
        </p:spPr>
        <p:txBody>
          <a:bodyPr>
            <a:normAutofit/>
          </a:bodyPr>
          <a:lstStyle/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A lista completa de serviços está no </a:t>
            </a:r>
            <a:r>
              <a:rPr lang="pt-BR" sz="2000" b="1" dirty="0"/>
              <a:t>ANEXO II </a:t>
            </a:r>
            <a:r>
              <a:rPr lang="pt-BR" sz="2000" dirty="0"/>
              <a:t>da Portaria Normativa FF/DE nº 372/2023.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D1D6BA-2D38-80B8-75F2-C484E049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5FBF2857-C4E7-F06B-76A4-C4E83CC0F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3" y="2603597"/>
            <a:ext cx="3196379" cy="3196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24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1D5C6-519E-63F7-DCFB-5C4401F18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1.1.1. AULAS/SESSÕES DE ATIVIDADES ESPORTIVAS E </a:t>
            </a:r>
            <a:br>
              <a:rPr lang="pt-BR" dirty="0"/>
            </a:br>
            <a:r>
              <a:rPr lang="pt-BR" dirty="0"/>
              <a:t>BEM-ESTAR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8D1D6BA-2D38-80B8-75F2-C484E0495F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552" y="685580"/>
            <a:ext cx="1806837" cy="1046952"/>
          </a:xfrm>
          <a:prstGeom prst="rect">
            <a:avLst/>
          </a:prstGeom>
        </p:spPr>
      </p:pic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9D03C8C1-95D9-C286-65FE-B05CD27FE822}"/>
              </a:ext>
            </a:extLst>
          </p:cNvPr>
          <p:cNvGraphicFramePr>
            <a:graphicFrameLocks noGrp="1"/>
          </p:cNvGraphicFramePr>
          <p:nvPr/>
        </p:nvGraphicFramePr>
        <p:xfrm>
          <a:off x="444738" y="1899277"/>
          <a:ext cx="5162431" cy="487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2431">
                  <a:extLst>
                    <a:ext uri="{9D8B030D-6E8A-4147-A177-3AD203B41FA5}">
                      <a16:colId xmlns:a16="http://schemas.microsoft.com/office/drawing/2014/main" val="1197751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Exemplos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75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Corrida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128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Funcional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428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Calistenia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1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err="1"/>
                        <a:t>Crossfit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917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/>
                        <a:t>Lutas e Artes Marciais, como:</a:t>
                      </a:r>
                    </a:p>
                    <a:p>
                      <a:r>
                        <a:rPr lang="pt-BR" sz="1600" dirty="0" err="1"/>
                        <a:t>Muay</a:t>
                      </a:r>
                      <a:r>
                        <a:rPr lang="pt-BR" sz="1600" dirty="0"/>
                        <a:t> Thai</a:t>
                      </a:r>
                    </a:p>
                    <a:p>
                      <a:r>
                        <a:rPr lang="pt-BR" sz="1600" dirty="0" err="1"/>
                        <a:t>Jiu</a:t>
                      </a:r>
                      <a:r>
                        <a:rPr lang="pt-BR" sz="1600" dirty="0"/>
                        <a:t> Jitsu</a:t>
                      </a:r>
                    </a:p>
                    <a:p>
                      <a:r>
                        <a:rPr lang="pt-BR" sz="1600" dirty="0" err="1"/>
                        <a:t>Krav</a:t>
                      </a:r>
                      <a:r>
                        <a:rPr lang="pt-BR" sz="1600" dirty="0"/>
                        <a:t> Maga</a:t>
                      </a:r>
                    </a:p>
                    <a:p>
                      <a:r>
                        <a:rPr lang="pt-BR" sz="1600" dirty="0"/>
                        <a:t>Kickboxing</a:t>
                      </a:r>
                    </a:p>
                    <a:p>
                      <a:r>
                        <a:rPr lang="pt-BR" sz="1600" dirty="0"/>
                        <a:t>Taekwondo</a:t>
                      </a:r>
                    </a:p>
                    <a:p>
                      <a:r>
                        <a:rPr lang="pt-BR" sz="1600" dirty="0"/>
                        <a:t>Karatê</a:t>
                      </a:r>
                    </a:p>
                    <a:p>
                      <a:r>
                        <a:rPr lang="pt-BR" sz="1600" dirty="0"/>
                        <a:t>Capoeira</a:t>
                      </a:r>
                    </a:p>
                    <a:p>
                      <a:r>
                        <a:rPr lang="pt-BR" sz="1600" dirty="0"/>
                        <a:t>Boxe</a:t>
                      </a:r>
                    </a:p>
                    <a:p>
                      <a:r>
                        <a:rPr lang="pt-BR" sz="1600" dirty="0"/>
                        <a:t>Kung Fu</a:t>
                      </a:r>
                    </a:p>
                    <a:p>
                      <a:r>
                        <a:rPr lang="pt-BR" sz="1600" dirty="0"/>
                        <a:t>Tai Chi Chuan</a:t>
                      </a:r>
                    </a:p>
                    <a:p>
                      <a:r>
                        <a:rPr lang="pt-BR" sz="1600" dirty="0"/>
                        <a:t>Artes Marciais Mistas (do inglês, </a:t>
                      </a:r>
                      <a:r>
                        <a:rPr lang="pt-BR" sz="1600" i="1" dirty="0" err="1"/>
                        <a:t>Mixed</a:t>
                      </a:r>
                      <a:r>
                        <a:rPr lang="pt-BR" sz="1600" i="1" dirty="0"/>
                        <a:t> Martial </a:t>
                      </a:r>
                      <a:r>
                        <a:rPr lang="pt-BR" sz="1600" i="1" dirty="0" err="1"/>
                        <a:t>Arts</a:t>
                      </a:r>
                      <a:r>
                        <a:rPr lang="pt-BR" sz="1600" i="1" dirty="0"/>
                        <a:t> – MMA</a:t>
                      </a:r>
                      <a:r>
                        <a:rPr lang="pt-BR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408336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5407AE7-F68F-BDF0-A8CF-0C3292F90F83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1899276"/>
          <a:ext cx="5459389" cy="487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9389">
                  <a:extLst>
                    <a:ext uri="{9D8B030D-6E8A-4147-A177-3AD203B41FA5}">
                      <a16:colId xmlns:a16="http://schemas.microsoft.com/office/drawing/2014/main" val="1197751930"/>
                    </a:ext>
                  </a:extLst>
                </a:gridCol>
              </a:tblGrid>
              <a:tr h="431597">
                <a:tc>
                  <a:txBody>
                    <a:bodyPr/>
                    <a:lstStyle/>
                    <a:p>
                      <a:r>
                        <a:rPr lang="pt-BR" sz="1800" dirty="0"/>
                        <a:t>Exemplos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75189"/>
                  </a:ext>
                </a:extLst>
              </a:tr>
              <a:tr h="1525368">
                <a:tc>
                  <a:txBody>
                    <a:bodyPr/>
                    <a:lstStyle/>
                    <a:p>
                      <a:r>
                        <a:rPr lang="pt-BR" sz="1800" dirty="0"/>
                        <a:t>Esportes de Quadra, como:</a:t>
                      </a:r>
                    </a:p>
                    <a:p>
                      <a:r>
                        <a:rPr lang="pt-BR" sz="1800" dirty="0"/>
                        <a:t>Vôlei</a:t>
                      </a:r>
                    </a:p>
                    <a:p>
                      <a:r>
                        <a:rPr lang="pt-BR" sz="1800" dirty="0"/>
                        <a:t>Handebol</a:t>
                      </a:r>
                    </a:p>
                    <a:p>
                      <a:r>
                        <a:rPr lang="pt-BR" sz="1800" dirty="0"/>
                        <a:t>Futsal</a:t>
                      </a:r>
                    </a:p>
                    <a:p>
                      <a:r>
                        <a:rPr lang="pt-BR" sz="1800" dirty="0"/>
                        <a:t>Basquete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128182"/>
                  </a:ext>
                </a:extLst>
              </a:tr>
              <a:tr h="1241579">
                <a:tc>
                  <a:txBody>
                    <a:bodyPr/>
                    <a:lstStyle/>
                    <a:p>
                      <a:r>
                        <a:rPr lang="pt-BR" sz="1800" dirty="0"/>
                        <a:t>Esportes de Praia, como:</a:t>
                      </a:r>
                    </a:p>
                    <a:p>
                      <a:r>
                        <a:rPr lang="pt-BR" sz="1800" dirty="0"/>
                        <a:t>Tênis de praia (</a:t>
                      </a:r>
                      <a:r>
                        <a:rPr lang="pt-BR" sz="1800" i="1" dirty="0"/>
                        <a:t>Beach Tennis</a:t>
                      </a:r>
                      <a:r>
                        <a:rPr lang="pt-BR" sz="1800" dirty="0"/>
                        <a:t>)</a:t>
                      </a:r>
                    </a:p>
                    <a:p>
                      <a:r>
                        <a:rPr lang="pt-BR" sz="1800" dirty="0"/>
                        <a:t>Vôlei de praia</a:t>
                      </a:r>
                    </a:p>
                    <a:p>
                      <a:r>
                        <a:rPr lang="pt-BR" sz="1800" dirty="0"/>
                        <a:t>Futevôlei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428222"/>
                  </a:ext>
                </a:extLst>
              </a:tr>
              <a:tr h="1241579">
                <a:tc>
                  <a:txBody>
                    <a:bodyPr/>
                    <a:lstStyle/>
                    <a:p>
                      <a:r>
                        <a:rPr lang="pt-BR" sz="1800" dirty="0"/>
                        <a:t>Esportes de Campo/Grama, como</a:t>
                      </a:r>
                    </a:p>
                    <a:p>
                      <a:r>
                        <a:rPr lang="pt-BR" sz="1800" dirty="0"/>
                        <a:t>Futebol</a:t>
                      </a:r>
                    </a:p>
                    <a:p>
                      <a:r>
                        <a:rPr lang="pt-BR" sz="1800" dirty="0"/>
                        <a:t>Rugby</a:t>
                      </a:r>
                    </a:p>
                    <a:p>
                      <a:r>
                        <a:rPr lang="pt-BR" sz="1800" dirty="0"/>
                        <a:t>Hóquei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18280"/>
                  </a:ext>
                </a:extLst>
              </a:tr>
              <a:tr h="431597">
                <a:tc>
                  <a:txBody>
                    <a:bodyPr/>
                    <a:lstStyle/>
                    <a:p>
                      <a:r>
                        <a:rPr lang="pt-BR" sz="1800" dirty="0"/>
                        <a:t>Outros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388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586705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c455a9-af69-4561-ad4a-d09b0d1ce694">
      <Terms xmlns="http://schemas.microsoft.com/office/infopath/2007/PartnerControls"/>
    </lcf76f155ced4ddcb4097134ff3c332f>
    <TaxCatchAll xmlns="c6007b11-389a-41e5-a2d5-99944da397a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C9E68247DB4F6498420AA0E43C56216" ma:contentTypeVersion="13" ma:contentTypeDescription="Crie um novo documento." ma:contentTypeScope="" ma:versionID="6a4e61056c54ebd8368862a66ed4c3ea">
  <xsd:schema xmlns:xsd="http://www.w3.org/2001/XMLSchema" xmlns:xs="http://www.w3.org/2001/XMLSchema" xmlns:p="http://schemas.microsoft.com/office/2006/metadata/properties" xmlns:ns2="0fc455a9-af69-4561-ad4a-d09b0d1ce694" xmlns:ns3="c6007b11-389a-41e5-a2d5-99944da397a1" targetNamespace="http://schemas.microsoft.com/office/2006/metadata/properties" ma:root="true" ma:fieldsID="97ac8261f968bde4d205d710b65294f3" ns2:_="" ns3:_="">
    <xsd:import namespace="0fc455a9-af69-4561-ad4a-d09b0d1ce694"/>
    <xsd:import namespace="c6007b11-389a-41e5-a2d5-99944da397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c455a9-af69-4561-ad4a-d09b0d1ce6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2dab9438-f903-450b-a158-c86bb4a35d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07b11-389a-41e5-a2d5-99944da397a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05473e-5ae8-414f-ba6a-290bda90eed1}" ma:internalName="TaxCatchAll" ma:showField="CatchAllData" ma:web="c6007b11-389a-41e5-a2d5-99944da397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6D7173-FF30-45B6-A6D3-BD4BE5925A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099D78-B943-4E95-B091-C097265478F7}">
  <ds:schemaRefs>
    <ds:schemaRef ds:uri="0fc455a9-af69-4561-ad4a-d09b0d1ce694"/>
    <ds:schemaRef ds:uri="c6007b11-389a-41e5-a2d5-99944da397a1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1ABB810-0640-4EAA-A934-AB382B8A4DB8}"/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3548</TotalTime>
  <Words>3202</Words>
  <Application>Microsoft Office PowerPoint</Application>
  <PresentationFormat>Widescreen</PresentationFormat>
  <Paragraphs>424</Paragraphs>
  <Slides>35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1" baseType="lpstr">
      <vt:lpstr>Arial</vt:lpstr>
      <vt:lpstr>Calibri</vt:lpstr>
      <vt:lpstr>Gill Sans MT</vt:lpstr>
      <vt:lpstr>Wingdings</vt:lpstr>
      <vt:lpstr>Wingdings 2</vt:lpstr>
      <vt:lpstr>Dividendo</vt:lpstr>
      <vt:lpstr>MANUAL PARA GESTORES DE UNIDADES DE CONSERVAÇÃO</vt:lpstr>
      <vt:lpstr>NOVO REGRAMENTO DE PARCERIAS DA  FUNDAÇÃO FLORESTAL</vt:lpstr>
      <vt:lpstr>Destaques - PORTARIA NORMATIVA FF/DE Nº 372/2023</vt:lpstr>
      <vt:lpstr>AUTORIZAÇÕES DE USO DE ÁREAS</vt:lpstr>
      <vt:lpstr>ÍNDICE</vt:lpstr>
      <vt:lpstr>ÍNDICE</vt:lpstr>
      <vt:lpstr>1. SERVIÇOS QUE PODEM SER PRESTADOS VIA  AUTORIZAÇÃO DE USO</vt:lpstr>
      <vt:lpstr>1.1. LISTA COMPLETA DE SERVIÇOS DE APOIO  AO USO PÚBLICO</vt:lpstr>
      <vt:lpstr>1.1.1. AULAS/SESSÕES DE ATIVIDADES ESPORTIVAS E  BEM-ESTAR</vt:lpstr>
      <vt:lpstr>1.1.1. AULAS/SESSÕES DE ATIVIDADES ESPORTIVAS E  BEM-ESTAR (CONTINUAÇÃO)</vt:lpstr>
      <vt:lpstr>1.1.2. LOCAÇÃO DE EQUIPAMENTOS PARA FINS TURÍSTICOS</vt:lpstr>
      <vt:lpstr>1.1.3. COMERCIALIZAÇÃO DE ALIMENTOS E BEBIDAS</vt:lpstr>
      <vt:lpstr>1.1.4. CONDUÇÃO DE VISITANTES EM ATIVIDADES DE TURISMO DE AVENTURA</vt:lpstr>
      <vt:lpstr>1.1.5. VENDA DE SOUVENIRS, ARTESANATO E PRODUTOS DE PRIMEIRA NECESSIDADE</vt:lpstr>
      <vt:lpstr>1.1.5. VENDA DE SOUVENIRS, ARTESANATO E PRODUTOS DE PRIMEIRA NECESSIDADE (CONTINUAÇÃO)</vt:lpstr>
      <vt:lpstr>1.1.6. MEIOS DE HOSPEDAGEM</vt:lpstr>
      <vt:lpstr>1.2. SERVIÇOS QUE NÃO ESTÃO NA LISTA</vt:lpstr>
      <vt:lpstr>2. RECEBIMENTO DE DEMANDAS PARA ABERTURA  DE EDITAIS de chamamento público</vt:lpstr>
      <vt:lpstr>3. DEMANDA EXTERNA   MANIFESTAÇÃO DE INTERESSE PRIVADO (MIP)</vt:lpstr>
      <vt:lpstr>3.1. MIP – previsão legal e passo a passo</vt:lpstr>
      <vt:lpstr>3.2. MIP - COMO DOCUMENTAR O RECEBIMENTO E A TRAMITAÇÃO</vt:lpstr>
      <vt:lpstr>3.2.1. MIP – COMO DOCUMENTAR O RECEBIMENTO E A TRAMITAÇÃO</vt:lpstr>
      <vt:lpstr>3.2.2. MIP – COMO DOCUMENTAR O RECEBIMENTO E A TRAMITAÇÃO</vt:lpstr>
      <vt:lpstr>4. DEMANDA INTERNA ALINHAMENTO INSTITUCIONAL</vt:lpstr>
      <vt:lpstr>4.1. solicitação de indicação de serviços  prioritários ÀS EQUIPES DE GESTÃO DAS UNIDADES</vt:lpstr>
      <vt:lpstr>4.2. PROPOSIÇÃO DE SERVIÇOS PELAS EQUIPES DE  GESTÃO DAS UNIDADES</vt:lpstr>
      <vt:lpstr>4.3. COMO DOCUMENTAR A PROPOSIÇÃO DE  SERVIÇOS </vt:lpstr>
      <vt:lpstr>4.3.1. COMO DOCUMENTAR A PROPOSIÇÃO DE  SERVIÇOS </vt:lpstr>
      <vt:lpstr>5. DIVULGAÇÃO APÓS A PUBLICAÇÃO DE EDITAL DE CHAMAMENTO PÚBLICO</vt:lpstr>
      <vt:lpstr>5.1.  PASSO A PASSO APÓS A PUBLICAÇÃO DE EDITAL DE CHAMAMENTO PÚBLICO</vt:lpstr>
      <vt:lpstr>5.1.1.  PASSO A PASSO APÓS A PUBLICAÇÃO DE EDITAL DE CHAMAMENTO PÚBLICO (CONT.)</vt:lpstr>
      <vt:lpstr>6. ANÁLISE CLASSIFICATÓRIA</vt:lpstr>
      <vt:lpstr>6.1. PASSO A PASSO PARA ANÁLISE CLASSIFICATÓRIA</vt:lpstr>
      <vt:lpstr>7. SETORES ENVOLVIDOS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Parcerias</dc:creator>
  <cp:lastModifiedBy>Parcerias</cp:lastModifiedBy>
  <cp:revision>25</cp:revision>
  <dcterms:created xsi:type="dcterms:W3CDTF">2023-01-26T16:44:20Z</dcterms:created>
  <dcterms:modified xsi:type="dcterms:W3CDTF">2023-03-08T19:00:23Z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0x0101009C9E68247DB4F6498420AA0E43C56216</vt:lpwstr>
  </property>
  <property fmtid="{D5CDD505-2E9C-101B-9397-08002B2CF9AE}" pid="3" name="MediaServiceImageTags">
    <vt:lpwstr/>
  </property>
</Properties>
</file>